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notesSlides/notesSlide10.xml" ContentType="application/vnd.openxmlformats-officedocument.presentationml.notesSlide+xml"/>
  <Default Extension="xlsx" ContentType="application/vnd.openxmlformats-officedocument.spreadsheetml.sheet"/>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vml" ContentType="application/vnd.openxmlformats-officedocument.vmlDrawing"/>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99" r:id="rId1"/>
  </p:sldMasterIdLst>
  <p:notesMasterIdLst>
    <p:notesMasterId r:id="rId54"/>
  </p:notesMasterIdLst>
  <p:handoutMasterIdLst>
    <p:handoutMasterId r:id="rId55"/>
  </p:handoutMasterIdLst>
  <p:sldIdLst>
    <p:sldId id="399" r:id="rId2"/>
    <p:sldId id="454" r:id="rId3"/>
    <p:sldId id="448" r:id="rId4"/>
    <p:sldId id="423" r:id="rId5"/>
    <p:sldId id="486" r:id="rId6"/>
    <p:sldId id="489" r:id="rId7"/>
    <p:sldId id="490" r:id="rId8"/>
    <p:sldId id="491" r:id="rId9"/>
    <p:sldId id="455" r:id="rId10"/>
    <p:sldId id="456" r:id="rId11"/>
    <p:sldId id="457" r:id="rId12"/>
    <p:sldId id="460" r:id="rId13"/>
    <p:sldId id="461" r:id="rId14"/>
    <p:sldId id="462" r:id="rId15"/>
    <p:sldId id="463" r:id="rId16"/>
    <p:sldId id="424" r:id="rId17"/>
    <p:sldId id="402" r:id="rId18"/>
    <p:sldId id="405" r:id="rId19"/>
    <p:sldId id="444" r:id="rId20"/>
    <p:sldId id="425" r:id="rId21"/>
    <p:sldId id="465" r:id="rId22"/>
    <p:sldId id="466" r:id="rId23"/>
    <p:sldId id="406" r:id="rId24"/>
    <p:sldId id="409" r:id="rId25"/>
    <p:sldId id="410" r:id="rId26"/>
    <p:sldId id="411" r:id="rId27"/>
    <p:sldId id="412" r:id="rId28"/>
    <p:sldId id="413" r:id="rId29"/>
    <p:sldId id="447" r:id="rId30"/>
    <p:sldId id="474" r:id="rId31"/>
    <p:sldId id="481" r:id="rId32"/>
    <p:sldId id="483" r:id="rId33"/>
    <p:sldId id="476" r:id="rId34"/>
    <p:sldId id="478" r:id="rId35"/>
    <p:sldId id="484" r:id="rId36"/>
    <p:sldId id="485" r:id="rId37"/>
    <p:sldId id="482" r:id="rId38"/>
    <p:sldId id="480" r:id="rId39"/>
    <p:sldId id="442" r:id="rId40"/>
    <p:sldId id="443" r:id="rId41"/>
    <p:sldId id="441" r:id="rId42"/>
    <p:sldId id="440" r:id="rId43"/>
    <p:sldId id="420" r:id="rId44"/>
    <p:sldId id="303" r:id="rId45"/>
    <p:sldId id="492" r:id="rId46"/>
    <p:sldId id="467" r:id="rId47"/>
    <p:sldId id="468" r:id="rId48"/>
    <p:sldId id="469" r:id="rId49"/>
    <p:sldId id="470" r:id="rId50"/>
    <p:sldId id="471" r:id="rId51"/>
    <p:sldId id="472" r:id="rId52"/>
    <p:sldId id="473" r:id="rId53"/>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charset="0"/>
        <a:ea typeface="+mn-ea"/>
        <a:cs typeface="Arial" charset="0"/>
      </a:defRPr>
    </a:lvl1pPr>
    <a:lvl2pPr marL="455613" indent="1588" algn="l" rtl="0" fontAlgn="base">
      <a:spcBef>
        <a:spcPct val="0"/>
      </a:spcBef>
      <a:spcAft>
        <a:spcPct val="0"/>
      </a:spcAft>
      <a:defRPr sz="2400" kern="1200">
        <a:solidFill>
          <a:schemeClr val="tx1"/>
        </a:solidFill>
        <a:latin typeface="Arial" charset="0"/>
        <a:ea typeface="+mn-ea"/>
        <a:cs typeface="Arial" charset="0"/>
      </a:defRPr>
    </a:lvl2pPr>
    <a:lvl3pPr marL="912813" indent="1588" algn="l" rtl="0" fontAlgn="base">
      <a:spcBef>
        <a:spcPct val="0"/>
      </a:spcBef>
      <a:spcAft>
        <a:spcPct val="0"/>
      </a:spcAft>
      <a:defRPr sz="2400" kern="1200">
        <a:solidFill>
          <a:schemeClr val="tx1"/>
        </a:solidFill>
        <a:latin typeface="Arial" charset="0"/>
        <a:ea typeface="+mn-ea"/>
        <a:cs typeface="Arial" charset="0"/>
      </a:defRPr>
    </a:lvl3pPr>
    <a:lvl4pPr marL="1370013" indent="1588" algn="l" rtl="0" fontAlgn="base">
      <a:spcBef>
        <a:spcPct val="0"/>
      </a:spcBef>
      <a:spcAft>
        <a:spcPct val="0"/>
      </a:spcAft>
      <a:defRPr sz="2400" kern="1200">
        <a:solidFill>
          <a:schemeClr val="tx1"/>
        </a:solidFill>
        <a:latin typeface="Arial" charset="0"/>
        <a:ea typeface="+mn-ea"/>
        <a:cs typeface="Arial" charset="0"/>
      </a:defRPr>
    </a:lvl4pPr>
    <a:lvl5pPr marL="1827213" indent="1588" algn="l" rtl="0" fontAlgn="base">
      <a:spcBef>
        <a:spcPct val="0"/>
      </a:spcBef>
      <a:spcAft>
        <a:spcPct val="0"/>
      </a:spcAft>
      <a:defRPr sz="2400" kern="1200">
        <a:solidFill>
          <a:schemeClr val="tx1"/>
        </a:solidFill>
        <a:latin typeface="Arial" charset="0"/>
        <a:ea typeface="+mn-ea"/>
        <a:cs typeface="Arial" charset="0"/>
      </a:defRPr>
    </a:lvl5pPr>
    <a:lvl6pPr marL="2286000" algn="l" defTabSz="914400" rtl="0" eaLnBrk="1" latinLnBrk="0" hangingPunct="1">
      <a:defRPr sz="2400" kern="1200">
        <a:solidFill>
          <a:schemeClr val="tx1"/>
        </a:solidFill>
        <a:latin typeface="Arial" charset="0"/>
        <a:ea typeface="+mn-ea"/>
        <a:cs typeface="Arial" charset="0"/>
      </a:defRPr>
    </a:lvl6pPr>
    <a:lvl7pPr marL="2743200" algn="l" defTabSz="914400" rtl="0" eaLnBrk="1" latinLnBrk="0" hangingPunct="1">
      <a:defRPr sz="2400" kern="1200">
        <a:solidFill>
          <a:schemeClr val="tx1"/>
        </a:solidFill>
        <a:latin typeface="Arial" charset="0"/>
        <a:ea typeface="+mn-ea"/>
        <a:cs typeface="Arial" charset="0"/>
      </a:defRPr>
    </a:lvl7pPr>
    <a:lvl8pPr marL="3200400" algn="l" defTabSz="914400" rtl="0" eaLnBrk="1" latinLnBrk="0" hangingPunct="1">
      <a:defRPr sz="2400" kern="1200">
        <a:solidFill>
          <a:schemeClr val="tx1"/>
        </a:solidFill>
        <a:latin typeface="Arial" charset="0"/>
        <a:ea typeface="+mn-ea"/>
        <a:cs typeface="Arial" charset="0"/>
      </a:defRPr>
    </a:lvl8pPr>
    <a:lvl9pPr marL="3657600" algn="l" defTabSz="914400" rtl="0" eaLnBrk="1" latinLnBrk="0" hangingPunct="1">
      <a:defRPr sz="2400"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969696"/>
    <a:srgbClr val="FFFFFF"/>
    <a:srgbClr val="5F5F5F"/>
    <a:srgbClr val="777777"/>
    <a:srgbClr val="C0C0C0"/>
    <a:srgbClr val="EAEAEA"/>
    <a:srgbClr val="B2B2B2"/>
    <a:srgbClr val="FF33CC"/>
  </p:clrMru>
</p:presentationPr>
</file>

<file path=ppt/tableStyles.xml><?xml version="1.0" encoding="utf-8"?>
<a:tblStyleLst xmlns:a="http://schemas.openxmlformats.org/drawingml/2006/main" def="{00A15C55-8517-42AA-B614-E9B94910E393}">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031" autoAdjust="0"/>
    <p:restoredTop sz="51163" autoAdjust="0"/>
  </p:normalViewPr>
  <p:slideViewPr>
    <p:cSldViewPr snapToGrid="0">
      <p:cViewPr varScale="1">
        <p:scale>
          <a:sx n="35" d="100"/>
          <a:sy n="35" d="100"/>
        </p:scale>
        <p:origin x="-2190" y="-78"/>
      </p:cViewPr>
      <p:guideLst>
        <p:guide orient="horz" pos="2159"/>
        <p:guide orient="horz" pos="3888"/>
        <p:guide orient="horz" pos="240"/>
        <p:guide orient="horz" pos="864"/>
        <p:guide pos="2882"/>
        <p:guide pos="240"/>
        <p:guide pos="5520"/>
      </p:guideLst>
    </p:cSldViewPr>
  </p:slideViewPr>
  <p:notesTextViewPr>
    <p:cViewPr>
      <p:scale>
        <a:sx n="100" d="100"/>
        <a:sy n="100" d="100"/>
      </p:scale>
      <p:origin x="0" y="0"/>
    </p:cViewPr>
  </p:notesTextViewPr>
  <p:sorterViewPr>
    <p:cViewPr>
      <p:scale>
        <a:sx n="100" d="100"/>
        <a:sy n="100" d="100"/>
      </p:scale>
      <p:origin x="0" y="3804"/>
    </p:cViewPr>
  </p:sorterViewPr>
  <p:notesViewPr>
    <p:cSldViewPr snapToGrid="0">
      <p:cViewPr varScale="1">
        <p:scale>
          <a:sx n="95" d="100"/>
          <a:sy n="95" d="100"/>
        </p:scale>
        <p:origin x="-3630" y="-102"/>
      </p:cViewPr>
      <p:guideLst>
        <p:guide orient="horz" pos="2880"/>
        <p:guide orient="horz" pos="179"/>
        <p:guide pos="2160"/>
        <p:guide pos="204"/>
        <p:guide pos="4116"/>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oleObject" Target="file:///C:\Documents%20and%20Settings\Eric_Chien\Local%20Settings\Temporary%20Internet%20Files\Content.Outlook\1LJWBYNC\Sinkhole-Country-073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en-US"/>
  <c:style val="31"/>
  <c:chart>
    <c:title>
      <c:tx>
        <c:rich>
          <a:bodyPr/>
          <a:lstStyle/>
          <a:p>
            <a:pPr>
              <a:defRPr/>
            </a:pPr>
            <a:r>
              <a:rPr lang="en-US"/>
              <a:t>Geographic Distribution of Infections</a:t>
            </a:r>
          </a:p>
        </c:rich>
      </c:tx>
      <c:layout/>
    </c:title>
    <c:plotArea>
      <c:layout/>
      <c:barChart>
        <c:barDir val="col"/>
        <c:grouping val="clustered"/>
        <c:ser>
          <c:idx val="0"/>
          <c:order val="0"/>
          <c:tx>
            <c:strRef>
              <c:f>Sheet1!$D$1</c:f>
              <c:strCache>
                <c:ptCount val="1"/>
                <c:pt idx="0">
                  <c:v>PERCENTAGE</c:v>
                </c:pt>
              </c:strCache>
            </c:strRef>
          </c:tx>
          <c:dLbls>
            <c:dLbl>
              <c:idx val="1"/>
              <c:layout>
                <c:manualLayout>
                  <c:x val="0"/>
                  <c:y val="-1.3947001394700174E-2"/>
                </c:manualLayout>
              </c:layout>
              <c:showVal val="1"/>
            </c:dLbl>
            <c:showVal val="1"/>
          </c:dLbls>
          <c:cat>
            <c:strRef>
              <c:f>Sheet1!$B$2:$B$12</c:f>
              <c:strCache>
                <c:ptCount val="11"/>
                <c:pt idx="0">
                  <c:v>IRAN</c:v>
                </c:pt>
                <c:pt idx="1">
                  <c:v>INDONESIA</c:v>
                </c:pt>
                <c:pt idx="2">
                  <c:v>INDIA</c:v>
                </c:pt>
                <c:pt idx="3">
                  <c:v>AZERBAIJAN</c:v>
                </c:pt>
                <c:pt idx="4">
                  <c:v>PAKISTAN</c:v>
                </c:pt>
                <c:pt idx="5">
                  <c:v>MALAYSIA</c:v>
                </c:pt>
                <c:pt idx="6">
                  <c:v>USA</c:v>
                </c:pt>
                <c:pt idx="7">
                  <c:v>UZBEKISTAN</c:v>
                </c:pt>
                <c:pt idx="8">
                  <c:v>RUSSIA</c:v>
                </c:pt>
                <c:pt idx="9">
                  <c:v>GREAT BRITAIN</c:v>
                </c:pt>
                <c:pt idx="10">
                  <c:v>OTHERS</c:v>
                </c:pt>
              </c:strCache>
            </c:strRef>
          </c:cat>
          <c:val>
            <c:numRef>
              <c:f>Sheet1!$D$2:$D$12</c:f>
              <c:numCache>
                <c:formatCode>0.00</c:formatCode>
                <c:ptCount val="11"/>
                <c:pt idx="0">
                  <c:v>58.313151521533094</c:v>
                </c:pt>
                <c:pt idx="1">
                  <c:v>17.834579340844492</c:v>
                </c:pt>
                <c:pt idx="2">
                  <c:v>9.9584079182900034</c:v>
                </c:pt>
                <c:pt idx="3">
                  <c:v>3.3984416131409905</c:v>
                </c:pt>
                <c:pt idx="4">
                  <c:v>1.4004422449194478</c:v>
                </c:pt>
                <c:pt idx="5">
                  <c:v>1.1635253237864589</c:v>
                </c:pt>
                <c:pt idx="6">
                  <c:v>0.89238706960092651</c:v>
                </c:pt>
                <c:pt idx="7">
                  <c:v>0.71338317363377957</c:v>
                </c:pt>
                <c:pt idx="8">
                  <c:v>0.60545435400652869</c:v>
                </c:pt>
                <c:pt idx="9">
                  <c:v>0.57123302095398554</c:v>
                </c:pt>
                <c:pt idx="10">
                  <c:v>5.1489944192902977</c:v>
                </c:pt>
              </c:numCache>
            </c:numRef>
          </c:val>
        </c:ser>
        <c:axId val="66870272"/>
        <c:axId val="66880256"/>
      </c:barChart>
      <c:catAx>
        <c:axId val="66870272"/>
        <c:scaling>
          <c:orientation val="minMax"/>
        </c:scaling>
        <c:axPos val="b"/>
        <c:tickLblPos val="nextTo"/>
        <c:crossAx val="66880256"/>
        <c:crosses val="autoZero"/>
        <c:auto val="1"/>
        <c:lblAlgn val="ctr"/>
        <c:lblOffset val="100"/>
      </c:catAx>
      <c:valAx>
        <c:axId val="66880256"/>
        <c:scaling>
          <c:orientation val="minMax"/>
        </c:scaling>
        <c:axPos val="l"/>
        <c:majorGridlines/>
        <c:title>
          <c:tx>
            <c:rich>
              <a:bodyPr rot="-5400000" vert="horz"/>
              <a:lstStyle/>
              <a:p>
                <a:pPr>
                  <a:defRPr/>
                </a:pPr>
                <a:r>
                  <a:rPr lang="en-US"/>
                  <a:t>Unique IPs Contact C&amp;C Server (%)</a:t>
                </a:r>
              </a:p>
            </c:rich>
          </c:tx>
          <c:layout/>
        </c:title>
        <c:numFmt formatCode="0.00" sourceLinked="1"/>
        <c:tickLblPos val="nextTo"/>
        <c:crossAx val="66870272"/>
        <c:crosses val="autoZero"/>
        <c:crossBetween val="between"/>
      </c:valAx>
    </c:plotArea>
    <c:plotVisOnly val="1"/>
  </c:chart>
  <c:externalData r:id="rId1"/>
</c:chartSpac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28330D2-D327-49C1-8E0C-ECA132530932}" type="doc">
      <dgm:prSet loTypeId="urn:microsoft.com/office/officeart/2005/8/layout/list1" loCatId="list" qsTypeId="urn:microsoft.com/office/officeart/2005/8/quickstyle/3d3" qsCatId="3D" csTypeId="urn:microsoft.com/office/officeart/2005/8/colors/colorful1" csCatId="colorful" phldr="1"/>
      <dgm:spPr/>
      <dgm:t>
        <a:bodyPr/>
        <a:lstStyle/>
        <a:p>
          <a:endParaRPr lang="en-US"/>
        </a:p>
      </dgm:t>
    </dgm:pt>
    <dgm:pt modelId="{15EDCC1A-4018-4F1D-81DE-948FA680EAF3}">
      <dgm:prSet phldrT="[Text]"/>
      <dgm:spPr/>
      <dgm:t>
        <a:bodyPr/>
        <a:lstStyle/>
        <a:p>
          <a:r>
            <a:rPr lang="en-US" b="1" dirty="0" smtClean="0"/>
            <a:t>Overview</a:t>
          </a:r>
          <a:endParaRPr lang="en-US" b="1" dirty="0"/>
        </a:p>
      </dgm:t>
    </dgm:pt>
    <dgm:pt modelId="{C0EF15CA-B6D3-429D-B270-87777382523F}" type="parTrans" cxnId="{29FA457E-11D1-4073-96BC-35E3958EC2DB}">
      <dgm:prSet/>
      <dgm:spPr/>
      <dgm:t>
        <a:bodyPr/>
        <a:lstStyle/>
        <a:p>
          <a:endParaRPr lang="en-US" b="1"/>
        </a:p>
      </dgm:t>
    </dgm:pt>
    <dgm:pt modelId="{C669171F-DBBC-4E64-9547-88C3527CC063}" type="sibTrans" cxnId="{29FA457E-11D1-4073-96BC-35E3958EC2DB}">
      <dgm:prSet/>
      <dgm:spPr/>
      <dgm:t>
        <a:bodyPr/>
        <a:lstStyle/>
        <a:p>
          <a:endParaRPr lang="en-US" b="1"/>
        </a:p>
      </dgm:t>
    </dgm:pt>
    <dgm:pt modelId="{B90B48AA-E7A6-441D-BE3D-119F347537DA}">
      <dgm:prSet phldrT="[Text]"/>
      <dgm:spPr/>
      <dgm:t>
        <a:bodyPr/>
        <a:lstStyle/>
        <a:p>
          <a:r>
            <a:rPr lang="en-US" b="1" dirty="0" smtClean="0"/>
            <a:t>A Closer Look </a:t>
          </a:r>
          <a:endParaRPr lang="en-US" b="1" dirty="0"/>
        </a:p>
      </dgm:t>
    </dgm:pt>
    <dgm:pt modelId="{E5D70C45-EC9D-4C46-9833-86EC5541AAFF}" type="parTrans" cxnId="{0FEC65B9-6FBC-479D-94E7-815FDFE58B39}">
      <dgm:prSet/>
      <dgm:spPr/>
      <dgm:t>
        <a:bodyPr/>
        <a:lstStyle/>
        <a:p>
          <a:endParaRPr lang="en-US" b="1"/>
        </a:p>
      </dgm:t>
    </dgm:pt>
    <dgm:pt modelId="{9F5D8D15-2F45-4AEB-A97F-504A4F1CD45A}" type="sibTrans" cxnId="{0FEC65B9-6FBC-479D-94E7-815FDFE58B39}">
      <dgm:prSet/>
      <dgm:spPr/>
      <dgm:t>
        <a:bodyPr/>
        <a:lstStyle/>
        <a:p>
          <a:endParaRPr lang="en-US" b="1"/>
        </a:p>
      </dgm:t>
    </dgm:pt>
    <dgm:pt modelId="{61D308C5-AF4E-4CC9-ABAA-85544ED6F766}">
      <dgm:prSet phldrT="[Text]"/>
      <dgm:spPr/>
      <dgm:t>
        <a:bodyPr/>
        <a:lstStyle/>
        <a:p>
          <a:r>
            <a:rPr lang="en-US" b="1" dirty="0" smtClean="0"/>
            <a:t>Defense</a:t>
          </a:r>
          <a:endParaRPr lang="en-US" b="1" dirty="0"/>
        </a:p>
      </dgm:t>
    </dgm:pt>
    <dgm:pt modelId="{8066CDDC-6C1D-4600-BD5E-FE12E4446B93}" type="parTrans" cxnId="{159D7FD0-460C-4B72-B3B2-ACF99718419A}">
      <dgm:prSet/>
      <dgm:spPr/>
      <dgm:t>
        <a:bodyPr/>
        <a:lstStyle/>
        <a:p>
          <a:endParaRPr lang="en-US" b="1"/>
        </a:p>
      </dgm:t>
    </dgm:pt>
    <dgm:pt modelId="{69D231F6-A552-4E97-904E-26EA76421825}" type="sibTrans" cxnId="{159D7FD0-460C-4B72-B3B2-ACF99718419A}">
      <dgm:prSet/>
      <dgm:spPr/>
      <dgm:t>
        <a:bodyPr/>
        <a:lstStyle/>
        <a:p>
          <a:endParaRPr lang="en-US" b="1"/>
        </a:p>
      </dgm:t>
    </dgm:pt>
    <dgm:pt modelId="{69688A8A-86F1-404C-9A45-02685C9A319A}">
      <dgm:prSet/>
      <dgm:spPr/>
      <dgm:t>
        <a:bodyPr/>
        <a:lstStyle/>
        <a:p>
          <a:r>
            <a:rPr lang="en-US" b="1" dirty="0" smtClean="0"/>
            <a:t>A Walk Through the Malware History</a:t>
          </a:r>
          <a:endParaRPr lang="en-US" b="1" dirty="0"/>
        </a:p>
      </dgm:t>
    </dgm:pt>
    <dgm:pt modelId="{6021420C-0898-49A4-876B-B26AA08C5123}" type="parTrans" cxnId="{D68436A6-37A9-4839-8CAE-65E3C62B629B}">
      <dgm:prSet/>
      <dgm:spPr/>
      <dgm:t>
        <a:bodyPr/>
        <a:lstStyle/>
        <a:p>
          <a:endParaRPr lang="en-US" b="1"/>
        </a:p>
      </dgm:t>
    </dgm:pt>
    <dgm:pt modelId="{B75C36FE-833F-411D-80F9-A40373295557}" type="sibTrans" cxnId="{D68436A6-37A9-4839-8CAE-65E3C62B629B}">
      <dgm:prSet/>
      <dgm:spPr/>
      <dgm:t>
        <a:bodyPr/>
        <a:lstStyle/>
        <a:p>
          <a:endParaRPr lang="en-US" b="1"/>
        </a:p>
      </dgm:t>
    </dgm:pt>
    <dgm:pt modelId="{D0906567-D18F-4418-BEFC-A5F839013841}">
      <dgm:prSet/>
      <dgm:spPr/>
      <dgm:t>
        <a:bodyPr/>
        <a:lstStyle/>
        <a:p>
          <a:r>
            <a:rPr lang="en-US" b="1" dirty="0" smtClean="0"/>
            <a:t>The Methodology of Targeted Attacks</a:t>
          </a:r>
          <a:endParaRPr lang="en-US" b="1" dirty="0"/>
        </a:p>
      </dgm:t>
    </dgm:pt>
    <dgm:pt modelId="{246B2F6A-907E-43F8-9138-9E17DD906D6E}" type="parTrans" cxnId="{4FB162D2-09AF-4697-959E-C39785EA3E18}">
      <dgm:prSet/>
      <dgm:spPr/>
      <dgm:t>
        <a:bodyPr/>
        <a:lstStyle/>
        <a:p>
          <a:endParaRPr lang="en-US" b="1"/>
        </a:p>
      </dgm:t>
    </dgm:pt>
    <dgm:pt modelId="{3D2FE3EE-8436-4FFF-9509-2BA883F4BE98}" type="sibTrans" cxnId="{4FB162D2-09AF-4697-959E-C39785EA3E18}">
      <dgm:prSet/>
      <dgm:spPr/>
      <dgm:t>
        <a:bodyPr/>
        <a:lstStyle/>
        <a:p>
          <a:endParaRPr lang="en-US" b="1"/>
        </a:p>
      </dgm:t>
    </dgm:pt>
    <dgm:pt modelId="{D8A69D2D-3DE7-4F24-89B2-0FDF180021A6}">
      <dgm:prSet/>
      <dgm:spPr/>
      <dgm:t>
        <a:bodyPr/>
        <a:lstStyle/>
        <a:p>
          <a:r>
            <a:rPr lang="en-US" b="1" dirty="0" smtClean="0"/>
            <a:t>Aurora (Hydraq)</a:t>
          </a:r>
          <a:endParaRPr lang="en-US" b="1" dirty="0"/>
        </a:p>
      </dgm:t>
    </dgm:pt>
    <dgm:pt modelId="{BAA4A67B-D059-4C34-9E81-7500CBF6805A}" type="parTrans" cxnId="{7F4B3375-3E09-496D-AE37-6F8AA98C7402}">
      <dgm:prSet/>
      <dgm:spPr/>
      <dgm:t>
        <a:bodyPr/>
        <a:lstStyle/>
        <a:p>
          <a:endParaRPr lang="en-US" b="1"/>
        </a:p>
      </dgm:t>
    </dgm:pt>
    <dgm:pt modelId="{00AAD0EB-A66F-4454-A7C1-03C931736F63}" type="sibTrans" cxnId="{7F4B3375-3E09-496D-AE37-6F8AA98C7402}">
      <dgm:prSet/>
      <dgm:spPr/>
      <dgm:t>
        <a:bodyPr/>
        <a:lstStyle/>
        <a:p>
          <a:endParaRPr lang="en-US" b="1"/>
        </a:p>
      </dgm:t>
    </dgm:pt>
    <dgm:pt modelId="{5034A4E8-E84A-4D05-9BA0-9001AB317E13}">
      <dgm:prSet/>
      <dgm:spPr/>
      <dgm:t>
        <a:bodyPr/>
        <a:lstStyle/>
        <a:p>
          <a:r>
            <a:rPr lang="en-US" b="1" dirty="0" smtClean="0"/>
            <a:t>Demonstration</a:t>
          </a:r>
          <a:endParaRPr lang="en-US" b="1" dirty="0"/>
        </a:p>
      </dgm:t>
    </dgm:pt>
    <dgm:pt modelId="{D8B4B74B-9DDB-4097-8BE9-2EF57BBACF06}" type="parTrans" cxnId="{01430435-AC51-4977-8040-88A5FE73F6B4}">
      <dgm:prSet/>
      <dgm:spPr/>
      <dgm:t>
        <a:bodyPr/>
        <a:lstStyle/>
        <a:p>
          <a:endParaRPr lang="en-US" b="1"/>
        </a:p>
      </dgm:t>
    </dgm:pt>
    <dgm:pt modelId="{0F436316-2BE7-4676-98E5-F2B86D063F43}" type="sibTrans" cxnId="{01430435-AC51-4977-8040-88A5FE73F6B4}">
      <dgm:prSet/>
      <dgm:spPr/>
      <dgm:t>
        <a:bodyPr/>
        <a:lstStyle/>
        <a:p>
          <a:endParaRPr lang="en-US" b="1"/>
        </a:p>
      </dgm:t>
    </dgm:pt>
    <dgm:pt modelId="{74DD0751-EE45-44C1-A4CC-63FBA194B9A3}">
      <dgm:prSet/>
      <dgm:spPr/>
      <dgm:t>
        <a:bodyPr/>
        <a:lstStyle/>
        <a:p>
          <a:r>
            <a:rPr lang="en-US" b="1" dirty="0" smtClean="0"/>
            <a:t>Protection Challenges</a:t>
          </a:r>
          <a:endParaRPr lang="en-US" b="1" dirty="0"/>
        </a:p>
      </dgm:t>
    </dgm:pt>
    <dgm:pt modelId="{9CE3EE7A-7F13-40FD-B5DB-DCBDF51DCE27}" type="parTrans" cxnId="{D39A593C-9D2E-4AD2-8410-EBF32B97CB8A}">
      <dgm:prSet/>
      <dgm:spPr/>
      <dgm:t>
        <a:bodyPr/>
        <a:lstStyle/>
        <a:p>
          <a:endParaRPr lang="en-US" b="1"/>
        </a:p>
      </dgm:t>
    </dgm:pt>
    <dgm:pt modelId="{AA4C1D13-4437-43D7-9C22-773F246F4055}" type="sibTrans" cxnId="{D39A593C-9D2E-4AD2-8410-EBF32B97CB8A}">
      <dgm:prSet/>
      <dgm:spPr/>
      <dgm:t>
        <a:bodyPr/>
        <a:lstStyle/>
        <a:p>
          <a:endParaRPr lang="en-US" b="1"/>
        </a:p>
      </dgm:t>
    </dgm:pt>
    <dgm:pt modelId="{98E404F6-B16A-4EA1-9C63-5865E91AC738}">
      <dgm:prSet/>
      <dgm:spPr/>
      <dgm:t>
        <a:bodyPr/>
        <a:lstStyle/>
        <a:p>
          <a:r>
            <a:rPr lang="en-US" b="1" dirty="0" smtClean="0"/>
            <a:t>Summary</a:t>
          </a:r>
          <a:endParaRPr lang="en-US" b="1" dirty="0"/>
        </a:p>
      </dgm:t>
    </dgm:pt>
    <dgm:pt modelId="{D49DE50D-9009-40BD-9445-C036C48620F7}" type="parTrans" cxnId="{F96C0443-E1A1-4BEF-BF62-0404F6BA913B}">
      <dgm:prSet/>
      <dgm:spPr/>
      <dgm:t>
        <a:bodyPr/>
        <a:lstStyle/>
        <a:p>
          <a:endParaRPr lang="en-US" b="1"/>
        </a:p>
      </dgm:t>
    </dgm:pt>
    <dgm:pt modelId="{9D0DA7F1-EB95-42E2-882E-4BD1A264F43D}" type="sibTrans" cxnId="{F96C0443-E1A1-4BEF-BF62-0404F6BA913B}">
      <dgm:prSet/>
      <dgm:spPr/>
      <dgm:t>
        <a:bodyPr/>
        <a:lstStyle/>
        <a:p>
          <a:endParaRPr lang="en-US" b="1"/>
        </a:p>
      </dgm:t>
    </dgm:pt>
    <dgm:pt modelId="{9ACB3AC0-8044-486C-A588-639FB03CB52D}">
      <dgm:prSet/>
      <dgm:spPr/>
      <dgm:t>
        <a:bodyPr/>
        <a:lstStyle/>
        <a:p>
          <a:r>
            <a:rPr lang="en-US" b="1" dirty="0" err="1" smtClean="0"/>
            <a:t>Stuxnet</a:t>
          </a:r>
          <a:endParaRPr lang="en-US" b="1" dirty="0"/>
        </a:p>
      </dgm:t>
    </dgm:pt>
    <dgm:pt modelId="{21623B22-CBA4-42C8-9E57-DB340B62CFDC}" type="parTrans" cxnId="{908030F8-3903-4C03-B9B2-5B9F409D0FE9}">
      <dgm:prSet/>
      <dgm:spPr/>
      <dgm:t>
        <a:bodyPr/>
        <a:lstStyle/>
        <a:p>
          <a:endParaRPr lang="en-US"/>
        </a:p>
      </dgm:t>
    </dgm:pt>
    <dgm:pt modelId="{40ADB50D-1ECD-4BB6-9FB5-1ECCDF88187C}" type="sibTrans" cxnId="{908030F8-3903-4C03-B9B2-5B9F409D0FE9}">
      <dgm:prSet/>
      <dgm:spPr/>
      <dgm:t>
        <a:bodyPr/>
        <a:lstStyle/>
        <a:p>
          <a:endParaRPr lang="en-US"/>
        </a:p>
      </dgm:t>
    </dgm:pt>
    <dgm:pt modelId="{E2C231B3-F561-4A20-AF2F-C858D8955EE4}">
      <dgm:prSet/>
      <dgm:spPr/>
      <dgm:t>
        <a:bodyPr/>
        <a:lstStyle/>
        <a:p>
          <a:r>
            <a:rPr lang="en-US" b="1" dirty="0" smtClean="0"/>
            <a:t>History of Targeted Attacks</a:t>
          </a:r>
          <a:endParaRPr lang="en-US" b="1" dirty="0"/>
        </a:p>
      </dgm:t>
    </dgm:pt>
    <dgm:pt modelId="{5793A6A5-CFA0-43E6-B06A-EE515F52BD48}" type="parTrans" cxnId="{9A91B2E2-D457-40A4-8EA4-AD7D2FD47263}">
      <dgm:prSet/>
      <dgm:spPr/>
      <dgm:t>
        <a:bodyPr/>
        <a:lstStyle/>
        <a:p>
          <a:endParaRPr lang="en-US"/>
        </a:p>
      </dgm:t>
    </dgm:pt>
    <dgm:pt modelId="{EB13F6D4-6978-4A35-84D3-4AD9685DFB04}" type="sibTrans" cxnId="{9A91B2E2-D457-40A4-8EA4-AD7D2FD47263}">
      <dgm:prSet/>
      <dgm:spPr/>
      <dgm:t>
        <a:bodyPr/>
        <a:lstStyle/>
        <a:p>
          <a:endParaRPr lang="en-US"/>
        </a:p>
      </dgm:t>
    </dgm:pt>
    <dgm:pt modelId="{B31DE235-32DA-4EC6-B6B6-78765510DC88}" type="pres">
      <dgm:prSet presAssocID="{F28330D2-D327-49C1-8E0C-ECA132530932}" presName="linear" presStyleCnt="0">
        <dgm:presLayoutVars>
          <dgm:dir/>
          <dgm:animLvl val="lvl"/>
          <dgm:resizeHandles val="exact"/>
        </dgm:presLayoutVars>
      </dgm:prSet>
      <dgm:spPr/>
      <dgm:t>
        <a:bodyPr/>
        <a:lstStyle/>
        <a:p>
          <a:endParaRPr lang="en-US"/>
        </a:p>
      </dgm:t>
    </dgm:pt>
    <dgm:pt modelId="{AD12781A-16BC-4F06-8BD4-689A7FA9C097}" type="pres">
      <dgm:prSet presAssocID="{15EDCC1A-4018-4F1D-81DE-948FA680EAF3}" presName="parentLin" presStyleCnt="0"/>
      <dgm:spPr/>
    </dgm:pt>
    <dgm:pt modelId="{BFEBCECE-FBB5-4B36-BED6-3CF41F822FFE}" type="pres">
      <dgm:prSet presAssocID="{15EDCC1A-4018-4F1D-81DE-948FA680EAF3}" presName="parentLeftMargin" presStyleLbl="node1" presStyleIdx="0" presStyleCnt="3"/>
      <dgm:spPr/>
      <dgm:t>
        <a:bodyPr/>
        <a:lstStyle/>
        <a:p>
          <a:endParaRPr lang="en-US"/>
        </a:p>
      </dgm:t>
    </dgm:pt>
    <dgm:pt modelId="{58968F61-CD82-4BFD-A1D9-BE156884BED0}" type="pres">
      <dgm:prSet presAssocID="{15EDCC1A-4018-4F1D-81DE-948FA680EAF3}" presName="parentText" presStyleLbl="node1" presStyleIdx="0" presStyleCnt="3">
        <dgm:presLayoutVars>
          <dgm:chMax val="0"/>
          <dgm:bulletEnabled val="1"/>
        </dgm:presLayoutVars>
      </dgm:prSet>
      <dgm:spPr/>
      <dgm:t>
        <a:bodyPr/>
        <a:lstStyle/>
        <a:p>
          <a:endParaRPr lang="en-US"/>
        </a:p>
      </dgm:t>
    </dgm:pt>
    <dgm:pt modelId="{20256733-C9AD-48B2-9409-4288E96F2614}" type="pres">
      <dgm:prSet presAssocID="{15EDCC1A-4018-4F1D-81DE-948FA680EAF3}" presName="negativeSpace" presStyleCnt="0"/>
      <dgm:spPr/>
    </dgm:pt>
    <dgm:pt modelId="{8BDAB256-BEF5-4127-BD57-65FE3CDCA38D}" type="pres">
      <dgm:prSet presAssocID="{15EDCC1A-4018-4F1D-81DE-948FA680EAF3}" presName="childText" presStyleLbl="conFgAcc1" presStyleIdx="0" presStyleCnt="3">
        <dgm:presLayoutVars>
          <dgm:bulletEnabled val="1"/>
        </dgm:presLayoutVars>
      </dgm:prSet>
      <dgm:spPr/>
      <dgm:t>
        <a:bodyPr/>
        <a:lstStyle/>
        <a:p>
          <a:endParaRPr lang="en-US"/>
        </a:p>
      </dgm:t>
    </dgm:pt>
    <dgm:pt modelId="{5EA918EB-8FEE-4934-936E-0B7E6626CAAA}" type="pres">
      <dgm:prSet presAssocID="{C669171F-DBBC-4E64-9547-88C3527CC063}" presName="spaceBetweenRectangles" presStyleCnt="0"/>
      <dgm:spPr/>
    </dgm:pt>
    <dgm:pt modelId="{B78618F5-DBFC-4F27-8A01-DA63D506D984}" type="pres">
      <dgm:prSet presAssocID="{B90B48AA-E7A6-441D-BE3D-119F347537DA}" presName="parentLin" presStyleCnt="0"/>
      <dgm:spPr/>
    </dgm:pt>
    <dgm:pt modelId="{01B96C4A-8438-4444-AB4A-380B4B35CC39}" type="pres">
      <dgm:prSet presAssocID="{B90B48AA-E7A6-441D-BE3D-119F347537DA}" presName="parentLeftMargin" presStyleLbl="node1" presStyleIdx="0" presStyleCnt="3"/>
      <dgm:spPr/>
      <dgm:t>
        <a:bodyPr/>
        <a:lstStyle/>
        <a:p>
          <a:endParaRPr lang="en-US"/>
        </a:p>
      </dgm:t>
    </dgm:pt>
    <dgm:pt modelId="{D36A8E01-8A5C-4EAB-A1D1-64A242F6DF9F}" type="pres">
      <dgm:prSet presAssocID="{B90B48AA-E7A6-441D-BE3D-119F347537DA}" presName="parentText" presStyleLbl="node1" presStyleIdx="1" presStyleCnt="3">
        <dgm:presLayoutVars>
          <dgm:chMax val="0"/>
          <dgm:bulletEnabled val="1"/>
        </dgm:presLayoutVars>
      </dgm:prSet>
      <dgm:spPr/>
      <dgm:t>
        <a:bodyPr/>
        <a:lstStyle/>
        <a:p>
          <a:endParaRPr lang="en-US"/>
        </a:p>
      </dgm:t>
    </dgm:pt>
    <dgm:pt modelId="{08A20BCE-6324-45D9-8D94-972AD674DCF2}" type="pres">
      <dgm:prSet presAssocID="{B90B48AA-E7A6-441D-BE3D-119F347537DA}" presName="negativeSpace" presStyleCnt="0"/>
      <dgm:spPr/>
    </dgm:pt>
    <dgm:pt modelId="{3E6416CA-3909-4E11-80BF-7A1195C95526}" type="pres">
      <dgm:prSet presAssocID="{B90B48AA-E7A6-441D-BE3D-119F347537DA}" presName="childText" presStyleLbl="conFgAcc1" presStyleIdx="1" presStyleCnt="3">
        <dgm:presLayoutVars>
          <dgm:bulletEnabled val="1"/>
        </dgm:presLayoutVars>
      </dgm:prSet>
      <dgm:spPr/>
      <dgm:t>
        <a:bodyPr/>
        <a:lstStyle/>
        <a:p>
          <a:endParaRPr lang="en-US"/>
        </a:p>
      </dgm:t>
    </dgm:pt>
    <dgm:pt modelId="{46CB6E07-88A3-4DD5-9715-130B06FB1136}" type="pres">
      <dgm:prSet presAssocID="{9F5D8D15-2F45-4AEB-A97F-504A4F1CD45A}" presName="spaceBetweenRectangles" presStyleCnt="0"/>
      <dgm:spPr/>
    </dgm:pt>
    <dgm:pt modelId="{966560FE-E34D-42B9-A2CF-993DB7D462C4}" type="pres">
      <dgm:prSet presAssocID="{61D308C5-AF4E-4CC9-ABAA-85544ED6F766}" presName="parentLin" presStyleCnt="0"/>
      <dgm:spPr/>
    </dgm:pt>
    <dgm:pt modelId="{645EE8C9-1B9E-47DB-BB9E-B3181EE73CCB}" type="pres">
      <dgm:prSet presAssocID="{61D308C5-AF4E-4CC9-ABAA-85544ED6F766}" presName="parentLeftMargin" presStyleLbl="node1" presStyleIdx="1" presStyleCnt="3"/>
      <dgm:spPr/>
      <dgm:t>
        <a:bodyPr/>
        <a:lstStyle/>
        <a:p>
          <a:endParaRPr lang="en-US"/>
        </a:p>
      </dgm:t>
    </dgm:pt>
    <dgm:pt modelId="{F2FF4F36-CB0D-4C83-9984-9E3693CFD87A}" type="pres">
      <dgm:prSet presAssocID="{61D308C5-AF4E-4CC9-ABAA-85544ED6F766}" presName="parentText" presStyleLbl="node1" presStyleIdx="2" presStyleCnt="3" custLinFactNeighborX="-3294">
        <dgm:presLayoutVars>
          <dgm:chMax val="0"/>
          <dgm:bulletEnabled val="1"/>
        </dgm:presLayoutVars>
      </dgm:prSet>
      <dgm:spPr/>
      <dgm:t>
        <a:bodyPr/>
        <a:lstStyle/>
        <a:p>
          <a:endParaRPr lang="en-US"/>
        </a:p>
      </dgm:t>
    </dgm:pt>
    <dgm:pt modelId="{94F0EC8D-06B6-41B2-8A0D-4C5DC6AB7ECC}" type="pres">
      <dgm:prSet presAssocID="{61D308C5-AF4E-4CC9-ABAA-85544ED6F766}" presName="negativeSpace" presStyleCnt="0"/>
      <dgm:spPr/>
    </dgm:pt>
    <dgm:pt modelId="{485E546E-9037-490A-9172-04B7FD474E6D}" type="pres">
      <dgm:prSet presAssocID="{61D308C5-AF4E-4CC9-ABAA-85544ED6F766}" presName="childText" presStyleLbl="conFgAcc1" presStyleIdx="2" presStyleCnt="3">
        <dgm:presLayoutVars>
          <dgm:bulletEnabled val="1"/>
        </dgm:presLayoutVars>
      </dgm:prSet>
      <dgm:spPr/>
      <dgm:t>
        <a:bodyPr/>
        <a:lstStyle/>
        <a:p>
          <a:endParaRPr lang="en-US"/>
        </a:p>
      </dgm:t>
    </dgm:pt>
  </dgm:ptLst>
  <dgm:cxnLst>
    <dgm:cxn modelId="{0CC5AAB5-A3D9-4542-91B1-39AC7D71E2AB}" type="presOf" srcId="{74DD0751-EE45-44C1-A4CC-63FBA194B9A3}" destId="{485E546E-9037-490A-9172-04B7FD474E6D}" srcOrd="0" destOrd="0" presId="urn:microsoft.com/office/officeart/2005/8/layout/list1"/>
    <dgm:cxn modelId="{0C0EA900-1552-4CD7-92BB-4A01342A0516}" type="presOf" srcId="{9ACB3AC0-8044-486C-A588-639FB03CB52D}" destId="{3E6416CA-3909-4E11-80BF-7A1195C95526}" srcOrd="0" destOrd="2" presId="urn:microsoft.com/office/officeart/2005/8/layout/list1"/>
    <dgm:cxn modelId="{01430435-AC51-4977-8040-88A5FE73F6B4}" srcId="{B90B48AA-E7A6-441D-BE3D-119F347537DA}" destId="{5034A4E8-E84A-4D05-9BA0-9001AB317E13}" srcOrd="1" destOrd="0" parTransId="{D8B4B74B-9DDB-4097-8BE9-2EF57BBACF06}" sibTransId="{0F436316-2BE7-4676-98E5-F2B86D063F43}"/>
    <dgm:cxn modelId="{54213E6E-DCC2-4C5B-B7E3-AF602E496C4D}" type="presOf" srcId="{69688A8A-86F1-404C-9A45-02685C9A319A}" destId="{8BDAB256-BEF5-4127-BD57-65FE3CDCA38D}" srcOrd="0" destOrd="0" presId="urn:microsoft.com/office/officeart/2005/8/layout/list1"/>
    <dgm:cxn modelId="{FA9132E9-4CDB-4B1E-B835-BB4C79B52A0B}" type="presOf" srcId="{98E404F6-B16A-4EA1-9C63-5865E91AC738}" destId="{485E546E-9037-490A-9172-04B7FD474E6D}" srcOrd="0" destOrd="1" presId="urn:microsoft.com/office/officeart/2005/8/layout/list1"/>
    <dgm:cxn modelId="{D39A593C-9D2E-4AD2-8410-EBF32B97CB8A}" srcId="{61D308C5-AF4E-4CC9-ABAA-85544ED6F766}" destId="{74DD0751-EE45-44C1-A4CC-63FBA194B9A3}" srcOrd="0" destOrd="0" parTransId="{9CE3EE7A-7F13-40FD-B5DB-DCBDF51DCE27}" sibTransId="{AA4C1D13-4437-43D7-9C22-773F246F4055}"/>
    <dgm:cxn modelId="{908030F8-3903-4C03-B9B2-5B9F409D0FE9}" srcId="{B90B48AA-E7A6-441D-BE3D-119F347537DA}" destId="{9ACB3AC0-8044-486C-A588-639FB03CB52D}" srcOrd="2" destOrd="0" parTransId="{21623B22-CBA4-42C8-9E57-DB340B62CFDC}" sibTransId="{40ADB50D-1ECD-4BB6-9FB5-1ECCDF88187C}"/>
    <dgm:cxn modelId="{D6A1B975-83F2-445C-94E3-1483E408EA6B}" type="presOf" srcId="{15EDCC1A-4018-4F1D-81DE-948FA680EAF3}" destId="{58968F61-CD82-4BFD-A1D9-BE156884BED0}" srcOrd="1" destOrd="0" presId="urn:microsoft.com/office/officeart/2005/8/layout/list1"/>
    <dgm:cxn modelId="{159D7FD0-460C-4B72-B3B2-ACF99718419A}" srcId="{F28330D2-D327-49C1-8E0C-ECA132530932}" destId="{61D308C5-AF4E-4CC9-ABAA-85544ED6F766}" srcOrd="2" destOrd="0" parTransId="{8066CDDC-6C1D-4600-BD5E-FE12E4446B93}" sibTransId="{69D231F6-A552-4E97-904E-26EA76421825}"/>
    <dgm:cxn modelId="{F96C0443-E1A1-4BEF-BF62-0404F6BA913B}" srcId="{61D308C5-AF4E-4CC9-ABAA-85544ED6F766}" destId="{98E404F6-B16A-4EA1-9C63-5865E91AC738}" srcOrd="1" destOrd="0" parTransId="{D49DE50D-9009-40BD-9445-C036C48620F7}" sibTransId="{9D0DA7F1-EB95-42E2-882E-4BD1A264F43D}"/>
    <dgm:cxn modelId="{2134B81F-9346-4AF8-9BB6-54F6AA79E4B1}" type="presOf" srcId="{D0906567-D18F-4418-BEFC-A5F839013841}" destId="{8BDAB256-BEF5-4127-BD57-65FE3CDCA38D}" srcOrd="0" destOrd="2" presId="urn:microsoft.com/office/officeart/2005/8/layout/list1"/>
    <dgm:cxn modelId="{83109F13-A3AA-4D46-866F-E8908B68C204}" type="presOf" srcId="{61D308C5-AF4E-4CC9-ABAA-85544ED6F766}" destId="{F2FF4F36-CB0D-4C83-9984-9E3693CFD87A}" srcOrd="1" destOrd="0" presId="urn:microsoft.com/office/officeart/2005/8/layout/list1"/>
    <dgm:cxn modelId="{4B9A456F-C0A8-47DC-BA63-494084677418}" type="presOf" srcId="{B90B48AA-E7A6-441D-BE3D-119F347537DA}" destId="{01B96C4A-8438-4444-AB4A-380B4B35CC39}" srcOrd="0" destOrd="0" presId="urn:microsoft.com/office/officeart/2005/8/layout/list1"/>
    <dgm:cxn modelId="{C23DA333-DD04-4AF8-833C-9FFE62D77220}" type="presOf" srcId="{E2C231B3-F561-4A20-AF2F-C858D8955EE4}" destId="{8BDAB256-BEF5-4127-BD57-65FE3CDCA38D}" srcOrd="0" destOrd="1" presId="urn:microsoft.com/office/officeart/2005/8/layout/list1"/>
    <dgm:cxn modelId="{3B3A5B9C-ECE2-44E6-A021-DF971B409469}" type="presOf" srcId="{B90B48AA-E7A6-441D-BE3D-119F347537DA}" destId="{D36A8E01-8A5C-4EAB-A1D1-64A242F6DF9F}" srcOrd="1" destOrd="0" presId="urn:microsoft.com/office/officeart/2005/8/layout/list1"/>
    <dgm:cxn modelId="{6AA6AB3F-759A-463C-B5CE-668CEDA3313C}" type="presOf" srcId="{61D308C5-AF4E-4CC9-ABAA-85544ED6F766}" destId="{645EE8C9-1B9E-47DB-BB9E-B3181EE73CCB}" srcOrd="0" destOrd="0" presId="urn:microsoft.com/office/officeart/2005/8/layout/list1"/>
    <dgm:cxn modelId="{2D3D2982-311E-43B1-840E-1DCD302F84DA}" type="presOf" srcId="{F28330D2-D327-49C1-8E0C-ECA132530932}" destId="{B31DE235-32DA-4EC6-B6B6-78765510DC88}" srcOrd="0" destOrd="0" presId="urn:microsoft.com/office/officeart/2005/8/layout/list1"/>
    <dgm:cxn modelId="{4FB162D2-09AF-4697-959E-C39785EA3E18}" srcId="{15EDCC1A-4018-4F1D-81DE-948FA680EAF3}" destId="{D0906567-D18F-4418-BEFC-A5F839013841}" srcOrd="2" destOrd="0" parTransId="{246B2F6A-907E-43F8-9138-9E17DD906D6E}" sibTransId="{3D2FE3EE-8436-4FFF-9509-2BA883F4BE98}"/>
    <dgm:cxn modelId="{0FEC65B9-6FBC-479D-94E7-815FDFE58B39}" srcId="{F28330D2-D327-49C1-8E0C-ECA132530932}" destId="{B90B48AA-E7A6-441D-BE3D-119F347537DA}" srcOrd="1" destOrd="0" parTransId="{E5D70C45-EC9D-4C46-9833-86EC5541AAFF}" sibTransId="{9F5D8D15-2F45-4AEB-A97F-504A4F1CD45A}"/>
    <dgm:cxn modelId="{29FA457E-11D1-4073-96BC-35E3958EC2DB}" srcId="{F28330D2-D327-49C1-8E0C-ECA132530932}" destId="{15EDCC1A-4018-4F1D-81DE-948FA680EAF3}" srcOrd="0" destOrd="0" parTransId="{C0EF15CA-B6D3-429D-B270-87777382523F}" sibTransId="{C669171F-DBBC-4E64-9547-88C3527CC063}"/>
    <dgm:cxn modelId="{D68436A6-37A9-4839-8CAE-65E3C62B629B}" srcId="{15EDCC1A-4018-4F1D-81DE-948FA680EAF3}" destId="{69688A8A-86F1-404C-9A45-02685C9A319A}" srcOrd="0" destOrd="0" parTransId="{6021420C-0898-49A4-876B-B26AA08C5123}" sibTransId="{B75C36FE-833F-411D-80F9-A40373295557}"/>
    <dgm:cxn modelId="{9A91B2E2-D457-40A4-8EA4-AD7D2FD47263}" srcId="{15EDCC1A-4018-4F1D-81DE-948FA680EAF3}" destId="{E2C231B3-F561-4A20-AF2F-C858D8955EE4}" srcOrd="1" destOrd="0" parTransId="{5793A6A5-CFA0-43E6-B06A-EE515F52BD48}" sibTransId="{EB13F6D4-6978-4A35-84D3-4AD9685DFB04}"/>
    <dgm:cxn modelId="{7F4B3375-3E09-496D-AE37-6F8AA98C7402}" srcId="{B90B48AA-E7A6-441D-BE3D-119F347537DA}" destId="{D8A69D2D-3DE7-4F24-89B2-0FDF180021A6}" srcOrd="0" destOrd="0" parTransId="{BAA4A67B-D059-4C34-9E81-7500CBF6805A}" sibTransId="{00AAD0EB-A66F-4454-A7C1-03C931736F63}"/>
    <dgm:cxn modelId="{810D0D6A-39C6-43C1-B798-97C5FD10E6B8}" type="presOf" srcId="{D8A69D2D-3DE7-4F24-89B2-0FDF180021A6}" destId="{3E6416CA-3909-4E11-80BF-7A1195C95526}" srcOrd="0" destOrd="0" presId="urn:microsoft.com/office/officeart/2005/8/layout/list1"/>
    <dgm:cxn modelId="{5D887E04-A645-4C19-B8E0-2BDBAB16BCEE}" type="presOf" srcId="{5034A4E8-E84A-4D05-9BA0-9001AB317E13}" destId="{3E6416CA-3909-4E11-80BF-7A1195C95526}" srcOrd="0" destOrd="1" presId="urn:microsoft.com/office/officeart/2005/8/layout/list1"/>
    <dgm:cxn modelId="{3E80E7FE-5453-4C81-96DB-93341228E546}" type="presOf" srcId="{15EDCC1A-4018-4F1D-81DE-948FA680EAF3}" destId="{BFEBCECE-FBB5-4B36-BED6-3CF41F822FFE}" srcOrd="0" destOrd="0" presId="urn:microsoft.com/office/officeart/2005/8/layout/list1"/>
    <dgm:cxn modelId="{49B1F245-1163-436F-BE15-60D796896703}" type="presParOf" srcId="{B31DE235-32DA-4EC6-B6B6-78765510DC88}" destId="{AD12781A-16BC-4F06-8BD4-689A7FA9C097}" srcOrd="0" destOrd="0" presId="urn:microsoft.com/office/officeart/2005/8/layout/list1"/>
    <dgm:cxn modelId="{8D6CF11F-A7CE-4316-865C-E38A5A78546E}" type="presParOf" srcId="{AD12781A-16BC-4F06-8BD4-689A7FA9C097}" destId="{BFEBCECE-FBB5-4B36-BED6-3CF41F822FFE}" srcOrd="0" destOrd="0" presId="urn:microsoft.com/office/officeart/2005/8/layout/list1"/>
    <dgm:cxn modelId="{A17E9AFB-7849-4644-834E-BC4A0E9AE459}" type="presParOf" srcId="{AD12781A-16BC-4F06-8BD4-689A7FA9C097}" destId="{58968F61-CD82-4BFD-A1D9-BE156884BED0}" srcOrd="1" destOrd="0" presId="urn:microsoft.com/office/officeart/2005/8/layout/list1"/>
    <dgm:cxn modelId="{DB1374DB-75FB-4C6E-BD31-5813672402AD}" type="presParOf" srcId="{B31DE235-32DA-4EC6-B6B6-78765510DC88}" destId="{20256733-C9AD-48B2-9409-4288E96F2614}" srcOrd="1" destOrd="0" presId="urn:microsoft.com/office/officeart/2005/8/layout/list1"/>
    <dgm:cxn modelId="{E3DFB55C-C2A9-456E-A2B9-429256FB7FA6}" type="presParOf" srcId="{B31DE235-32DA-4EC6-B6B6-78765510DC88}" destId="{8BDAB256-BEF5-4127-BD57-65FE3CDCA38D}" srcOrd="2" destOrd="0" presId="urn:microsoft.com/office/officeart/2005/8/layout/list1"/>
    <dgm:cxn modelId="{F99A0CE5-AAB6-4FF0-A9A1-48B27597A0E9}" type="presParOf" srcId="{B31DE235-32DA-4EC6-B6B6-78765510DC88}" destId="{5EA918EB-8FEE-4934-936E-0B7E6626CAAA}" srcOrd="3" destOrd="0" presId="urn:microsoft.com/office/officeart/2005/8/layout/list1"/>
    <dgm:cxn modelId="{11B53D24-79C1-4BCB-8196-3EB7944FBE23}" type="presParOf" srcId="{B31DE235-32DA-4EC6-B6B6-78765510DC88}" destId="{B78618F5-DBFC-4F27-8A01-DA63D506D984}" srcOrd="4" destOrd="0" presId="urn:microsoft.com/office/officeart/2005/8/layout/list1"/>
    <dgm:cxn modelId="{02D5B38D-4E9B-4D5C-A33C-B00F6B111B6B}" type="presParOf" srcId="{B78618F5-DBFC-4F27-8A01-DA63D506D984}" destId="{01B96C4A-8438-4444-AB4A-380B4B35CC39}" srcOrd="0" destOrd="0" presId="urn:microsoft.com/office/officeart/2005/8/layout/list1"/>
    <dgm:cxn modelId="{8EB33CDE-1332-4465-8B7B-B300815094F3}" type="presParOf" srcId="{B78618F5-DBFC-4F27-8A01-DA63D506D984}" destId="{D36A8E01-8A5C-4EAB-A1D1-64A242F6DF9F}" srcOrd="1" destOrd="0" presId="urn:microsoft.com/office/officeart/2005/8/layout/list1"/>
    <dgm:cxn modelId="{060E61C5-0AE4-4B16-96E9-6CD0B5087179}" type="presParOf" srcId="{B31DE235-32DA-4EC6-B6B6-78765510DC88}" destId="{08A20BCE-6324-45D9-8D94-972AD674DCF2}" srcOrd="5" destOrd="0" presId="urn:microsoft.com/office/officeart/2005/8/layout/list1"/>
    <dgm:cxn modelId="{B804A70E-05E1-4111-AF79-189395E4C1FC}" type="presParOf" srcId="{B31DE235-32DA-4EC6-B6B6-78765510DC88}" destId="{3E6416CA-3909-4E11-80BF-7A1195C95526}" srcOrd="6" destOrd="0" presId="urn:microsoft.com/office/officeart/2005/8/layout/list1"/>
    <dgm:cxn modelId="{FBEF0283-7C33-4407-ADDF-91828CDC8E71}" type="presParOf" srcId="{B31DE235-32DA-4EC6-B6B6-78765510DC88}" destId="{46CB6E07-88A3-4DD5-9715-130B06FB1136}" srcOrd="7" destOrd="0" presId="urn:microsoft.com/office/officeart/2005/8/layout/list1"/>
    <dgm:cxn modelId="{1760955F-1658-4536-A80D-B461A067D956}" type="presParOf" srcId="{B31DE235-32DA-4EC6-B6B6-78765510DC88}" destId="{966560FE-E34D-42B9-A2CF-993DB7D462C4}" srcOrd="8" destOrd="0" presId="urn:microsoft.com/office/officeart/2005/8/layout/list1"/>
    <dgm:cxn modelId="{158E4E1E-0043-4DF5-9ED1-D620428B0F33}" type="presParOf" srcId="{966560FE-E34D-42B9-A2CF-993DB7D462C4}" destId="{645EE8C9-1B9E-47DB-BB9E-B3181EE73CCB}" srcOrd="0" destOrd="0" presId="urn:microsoft.com/office/officeart/2005/8/layout/list1"/>
    <dgm:cxn modelId="{18C44207-7F5E-4431-A87B-5249A6753EB8}" type="presParOf" srcId="{966560FE-E34D-42B9-A2CF-993DB7D462C4}" destId="{F2FF4F36-CB0D-4C83-9984-9E3693CFD87A}" srcOrd="1" destOrd="0" presId="urn:microsoft.com/office/officeart/2005/8/layout/list1"/>
    <dgm:cxn modelId="{A10EEEB8-3529-43A8-B48F-3551C5288FE8}" type="presParOf" srcId="{B31DE235-32DA-4EC6-B6B6-78765510DC88}" destId="{94F0EC8D-06B6-41B2-8A0D-4C5DC6AB7ECC}" srcOrd="9" destOrd="0" presId="urn:microsoft.com/office/officeart/2005/8/layout/list1"/>
    <dgm:cxn modelId="{9550B102-2C5A-4EFD-9653-EFF8B8373623}" type="presParOf" srcId="{B31DE235-32DA-4EC6-B6B6-78765510DC88}" destId="{485E546E-9037-490A-9172-04B7FD474E6D}" srcOrd="10"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BDAB256-BEF5-4127-BD57-65FE3CDCA38D}">
      <dsp:nvSpPr>
        <dsp:cNvPr id="0" name=""/>
        <dsp:cNvSpPr/>
      </dsp:nvSpPr>
      <dsp:spPr>
        <a:xfrm>
          <a:off x="0" y="305643"/>
          <a:ext cx="8046720" cy="14364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24515" tIns="395732" rIns="624515" bIns="135128" numCol="1" spcCol="1270" anchor="t" anchorCtr="0">
          <a:noAutofit/>
        </a:bodyPr>
        <a:lstStyle/>
        <a:p>
          <a:pPr marL="171450" lvl="1" indent="-171450" algn="l" defTabSz="844550">
            <a:lnSpc>
              <a:spcPct val="90000"/>
            </a:lnSpc>
            <a:spcBef>
              <a:spcPct val="0"/>
            </a:spcBef>
            <a:spcAft>
              <a:spcPct val="15000"/>
            </a:spcAft>
            <a:buChar char="••"/>
          </a:pPr>
          <a:r>
            <a:rPr lang="en-US" sz="1900" b="1" kern="1200" dirty="0" smtClean="0"/>
            <a:t>A Walk Through the Malware History</a:t>
          </a:r>
          <a:endParaRPr lang="en-US" sz="1900" b="1" kern="1200" dirty="0"/>
        </a:p>
        <a:p>
          <a:pPr marL="171450" lvl="1" indent="-171450" algn="l" defTabSz="844550">
            <a:lnSpc>
              <a:spcPct val="90000"/>
            </a:lnSpc>
            <a:spcBef>
              <a:spcPct val="0"/>
            </a:spcBef>
            <a:spcAft>
              <a:spcPct val="15000"/>
            </a:spcAft>
            <a:buChar char="••"/>
          </a:pPr>
          <a:r>
            <a:rPr lang="en-US" sz="1900" b="1" kern="1200" dirty="0" smtClean="0"/>
            <a:t>History of Targeted Attacks</a:t>
          </a:r>
          <a:endParaRPr lang="en-US" sz="1900" b="1" kern="1200" dirty="0"/>
        </a:p>
        <a:p>
          <a:pPr marL="171450" lvl="1" indent="-171450" algn="l" defTabSz="844550">
            <a:lnSpc>
              <a:spcPct val="90000"/>
            </a:lnSpc>
            <a:spcBef>
              <a:spcPct val="0"/>
            </a:spcBef>
            <a:spcAft>
              <a:spcPct val="15000"/>
            </a:spcAft>
            <a:buChar char="••"/>
          </a:pPr>
          <a:r>
            <a:rPr lang="en-US" sz="1900" b="1" kern="1200" dirty="0" smtClean="0"/>
            <a:t>The Methodology of Targeted Attacks</a:t>
          </a:r>
          <a:endParaRPr lang="en-US" sz="1900" b="1" kern="1200" dirty="0"/>
        </a:p>
      </dsp:txBody>
      <dsp:txXfrm>
        <a:off x="0" y="305643"/>
        <a:ext cx="8046720" cy="1436400"/>
      </dsp:txXfrm>
    </dsp:sp>
    <dsp:sp modelId="{58968F61-CD82-4BFD-A1D9-BE156884BED0}">
      <dsp:nvSpPr>
        <dsp:cNvPr id="0" name=""/>
        <dsp:cNvSpPr/>
      </dsp:nvSpPr>
      <dsp:spPr>
        <a:xfrm>
          <a:off x="402336" y="25203"/>
          <a:ext cx="5632704" cy="560880"/>
        </a:xfrm>
        <a:prstGeom prst="roundRect">
          <a:avLst/>
        </a:prstGeom>
        <a:solidFill>
          <a:schemeClr val="accent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12903" tIns="0" rIns="212903" bIns="0" numCol="1" spcCol="1270" anchor="ctr" anchorCtr="0">
          <a:noAutofit/>
        </a:bodyPr>
        <a:lstStyle/>
        <a:p>
          <a:pPr lvl="0" algn="l" defTabSz="844550">
            <a:lnSpc>
              <a:spcPct val="90000"/>
            </a:lnSpc>
            <a:spcBef>
              <a:spcPct val="0"/>
            </a:spcBef>
            <a:spcAft>
              <a:spcPct val="35000"/>
            </a:spcAft>
          </a:pPr>
          <a:r>
            <a:rPr lang="en-US" sz="1900" b="1" kern="1200" dirty="0" smtClean="0"/>
            <a:t>Overview</a:t>
          </a:r>
          <a:endParaRPr lang="en-US" sz="1900" b="1" kern="1200" dirty="0"/>
        </a:p>
      </dsp:txBody>
      <dsp:txXfrm>
        <a:off x="402336" y="25203"/>
        <a:ext cx="5632704" cy="560880"/>
      </dsp:txXfrm>
    </dsp:sp>
    <dsp:sp modelId="{3E6416CA-3909-4E11-80BF-7A1195C95526}">
      <dsp:nvSpPr>
        <dsp:cNvPr id="0" name=""/>
        <dsp:cNvSpPr/>
      </dsp:nvSpPr>
      <dsp:spPr>
        <a:xfrm>
          <a:off x="0" y="2125083"/>
          <a:ext cx="8046720" cy="14364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24515" tIns="395732" rIns="624515" bIns="135128" numCol="1" spcCol="1270" anchor="t" anchorCtr="0">
          <a:noAutofit/>
        </a:bodyPr>
        <a:lstStyle/>
        <a:p>
          <a:pPr marL="171450" lvl="1" indent="-171450" algn="l" defTabSz="844550">
            <a:lnSpc>
              <a:spcPct val="90000"/>
            </a:lnSpc>
            <a:spcBef>
              <a:spcPct val="0"/>
            </a:spcBef>
            <a:spcAft>
              <a:spcPct val="15000"/>
            </a:spcAft>
            <a:buChar char="••"/>
          </a:pPr>
          <a:r>
            <a:rPr lang="en-US" sz="1900" b="1" kern="1200" dirty="0" smtClean="0"/>
            <a:t>Aurora (Hydraq)</a:t>
          </a:r>
          <a:endParaRPr lang="en-US" sz="1900" b="1" kern="1200" dirty="0"/>
        </a:p>
        <a:p>
          <a:pPr marL="171450" lvl="1" indent="-171450" algn="l" defTabSz="844550">
            <a:lnSpc>
              <a:spcPct val="90000"/>
            </a:lnSpc>
            <a:spcBef>
              <a:spcPct val="0"/>
            </a:spcBef>
            <a:spcAft>
              <a:spcPct val="15000"/>
            </a:spcAft>
            <a:buChar char="••"/>
          </a:pPr>
          <a:r>
            <a:rPr lang="en-US" sz="1900" b="1" kern="1200" dirty="0" smtClean="0"/>
            <a:t>Demonstration</a:t>
          </a:r>
          <a:endParaRPr lang="en-US" sz="1900" b="1" kern="1200" dirty="0"/>
        </a:p>
        <a:p>
          <a:pPr marL="171450" lvl="1" indent="-171450" algn="l" defTabSz="844550">
            <a:lnSpc>
              <a:spcPct val="90000"/>
            </a:lnSpc>
            <a:spcBef>
              <a:spcPct val="0"/>
            </a:spcBef>
            <a:spcAft>
              <a:spcPct val="15000"/>
            </a:spcAft>
            <a:buChar char="••"/>
          </a:pPr>
          <a:r>
            <a:rPr lang="en-US" sz="1900" b="1" kern="1200" dirty="0" err="1" smtClean="0"/>
            <a:t>Stuxnet</a:t>
          </a:r>
          <a:endParaRPr lang="en-US" sz="1900" b="1" kern="1200" dirty="0"/>
        </a:p>
      </dsp:txBody>
      <dsp:txXfrm>
        <a:off x="0" y="2125083"/>
        <a:ext cx="8046720" cy="1436400"/>
      </dsp:txXfrm>
    </dsp:sp>
    <dsp:sp modelId="{D36A8E01-8A5C-4EAB-A1D1-64A242F6DF9F}">
      <dsp:nvSpPr>
        <dsp:cNvPr id="0" name=""/>
        <dsp:cNvSpPr/>
      </dsp:nvSpPr>
      <dsp:spPr>
        <a:xfrm>
          <a:off x="402336" y="1844643"/>
          <a:ext cx="5632704" cy="560880"/>
        </a:xfrm>
        <a:prstGeom prst="roundRect">
          <a:avLst/>
        </a:prstGeom>
        <a:solidFill>
          <a:schemeClr val="accent3">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12903" tIns="0" rIns="212903" bIns="0" numCol="1" spcCol="1270" anchor="ctr" anchorCtr="0">
          <a:noAutofit/>
        </a:bodyPr>
        <a:lstStyle/>
        <a:p>
          <a:pPr lvl="0" algn="l" defTabSz="844550">
            <a:lnSpc>
              <a:spcPct val="90000"/>
            </a:lnSpc>
            <a:spcBef>
              <a:spcPct val="0"/>
            </a:spcBef>
            <a:spcAft>
              <a:spcPct val="35000"/>
            </a:spcAft>
          </a:pPr>
          <a:r>
            <a:rPr lang="en-US" sz="1900" b="1" kern="1200" dirty="0" smtClean="0"/>
            <a:t>A Closer Look </a:t>
          </a:r>
          <a:endParaRPr lang="en-US" sz="1900" b="1" kern="1200" dirty="0"/>
        </a:p>
      </dsp:txBody>
      <dsp:txXfrm>
        <a:off x="402336" y="1844643"/>
        <a:ext cx="5632704" cy="560880"/>
      </dsp:txXfrm>
    </dsp:sp>
    <dsp:sp modelId="{485E546E-9037-490A-9172-04B7FD474E6D}">
      <dsp:nvSpPr>
        <dsp:cNvPr id="0" name=""/>
        <dsp:cNvSpPr/>
      </dsp:nvSpPr>
      <dsp:spPr>
        <a:xfrm>
          <a:off x="0" y="3944523"/>
          <a:ext cx="8046720" cy="1107225"/>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24515" tIns="395732" rIns="624515" bIns="135128" numCol="1" spcCol="1270" anchor="t" anchorCtr="0">
          <a:noAutofit/>
        </a:bodyPr>
        <a:lstStyle/>
        <a:p>
          <a:pPr marL="171450" lvl="1" indent="-171450" algn="l" defTabSz="844550">
            <a:lnSpc>
              <a:spcPct val="90000"/>
            </a:lnSpc>
            <a:spcBef>
              <a:spcPct val="0"/>
            </a:spcBef>
            <a:spcAft>
              <a:spcPct val="15000"/>
            </a:spcAft>
            <a:buChar char="••"/>
          </a:pPr>
          <a:r>
            <a:rPr lang="en-US" sz="1900" b="1" kern="1200" dirty="0" smtClean="0"/>
            <a:t>Protection Challenges</a:t>
          </a:r>
          <a:endParaRPr lang="en-US" sz="1900" b="1" kern="1200" dirty="0"/>
        </a:p>
        <a:p>
          <a:pPr marL="171450" lvl="1" indent="-171450" algn="l" defTabSz="844550">
            <a:lnSpc>
              <a:spcPct val="90000"/>
            </a:lnSpc>
            <a:spcBef>
              <a:spcPct val="0"/>
            </a:spcBef>
            <a:spcAft>
              <a:spcPct val="15000"/>
            </a:spcAft>
            <a:buChar char="••"/>
          </a:pPr>
          <a:r>
            <a:rPr lang="en-US" sz="1900" b="1" kern="1200" dirty="0" smtClean="0"/>
            <a:t>Summary</a:t>
          </a:r>
          <a:endParaRPr lang="en-US" sz="1900" b="1" kern="1200" dirty="0"/>
        </a:p>
      </dsp:txBody>
      <dsp:txXfrm>
        <a:off x="0" y="3944523"/>
        <a:ext cx="8046720" cy="1107225"/>
      </dsp:txXfrm>
    </dsp:sp>
    <dsp:sp modelId="{F2FF4F36-CB0D-4C83-9984-9E3693CFD87A}">
      <dsp:nvSpPr>
        <dsp:cNvPr id="0" name=""/>
        <dsp:cNvSpPr/>
      </dsp:nvSpPr>
      <dsp:spPr>
        <a:xfrm>
          <a:off x="389083" y="3664083"/>
          <a:ext cx="5632704" cy="560880"/>
        </a:xfrm>
        <a:prstGeom prst="roundRect">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12903" tIns="0" rIns="212903" bIns="0" numCol="1" spcCol="1270" anchor="ctr" anchorCtr="0">
          <a:noAutofit/>
        </a:bodyPr>
        <a:lstStyle/>
        <a:p>
          <a:pPr lvl="0" algn="l" defTabSz="844550">
            <a:lnSpc>
              <a:spcPct val="90000"/>
            </a:lnSpc>
            <a:spcBef>
              <a:spcPct val="0"/>
            </a:spcBef>
            <a:spcAft>
              <a:spcPct val="35000"/>
            </a:spcAft>
          </a:pPr>
          <a:r>
            <a:rPr lang="en-US" sz="1900" b="1" kern="1200" dirty="0" smtClean="0"/>
            <a:t>Defense</a:t>
          </a:r>
          <a:endParaRPr lang="en-US" sz="1900" b="1" kern="1200" dirty="0"/>
        </a:p>
      </dsp:txBody>
      <dsp:txXfrm>
        <a:off x="389083" y="3664083"/>
        <a:ext cx="5632704" cy="56088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Calibri" pitchFamily="34" charset="0"/>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atin typeface="Calibri" pitchFamily="34" charset="0"/>
                <a:cs typeface="+mn-cs"/>
              </a:defRPr>
            </a:lvl1pPr>
          </a:lstStyle>
          <a:p>
            <a:pPr>
              <a:defRPr/>
            </a:pPr>
            <a:fld id="{25CD0D45-3BF4-4311-AE81-7C5068D14483}" type="datetimeFigureOut">
              <a:rPr lang="en-US"/>
              <a:pPr>
                <a:defRPr/>
              </a:pPr>
              <a:t>9/16/2010</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Calibri" pitchFamily="34" charset="0"/>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atin typeface="Calibri" pitchFamily="34" charset="0"/>
                <a:cs typeface="+mn-cs"/>
              </a:defRPr>
            </a:lvl1pPr>
          </a:lstStyle>
          <a:p>
            <a:pPr>
              <a:defRPr/>
            </a:pPr>
            <a:fld id="{46D4E1CB-D329-4A1F-BBA8-B1D79A32A83C}"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5" name="Rectangle 5"/>
          <p:cNvSpPr>
            <a:spLocks noGrp="1" noChangeArrowheads="1"/>
          </p:cNvSpPr>
          <p:nvPr>
            <p:ph type="body" sz="quarter" idx="3"/>
          </p:nvPr>
        </p:nvSpPr>
        <p:spPr bwMode="auto">
          <a:xfrm>
            <a:off x="323850" y="3200400"/>
            <a:ext cx="6210300" cy="5230813"/>
          </a:xfrm>
          <a:prstGeom prst="rect">
            <a:avLst/>
          </a:prstGeom>
          <a:noFill/>
          <a:ln w="9525">
            <a:noFill/>
            <a:miter lim="800000"/>
            <a:headEnd/>
            <a:tailEnd/>
          </a:ln>
          <a:effectLst/>
        </p:spPr>
        <p:txBody>
          <a:bodyPr vert="horz" wrap="square" lIns="0" tIns="0" rIns="0" bIns="0" numCol="1" anchor="t" anchorCtr="0" compatLnSpc="1">
            <a:prstTxWarp prst="textNoShape">
              <a:avLst/>
            </a:prstTxWarp>
            <a:normAutofit/>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p>
        </p:txBody>
      </p:sp>
      <p:sp>
        <p:nvSpPr>
          <p:cNvPr id="10246" name="Rectangle 6"/>
          <p:cNvSpPr>
            <a:spLocks noGrp="1" noChangeArrowheads="1"/>
          </p:cNvSpPr>
          <p:nvPr>
            <p:ph type="ftr" sz="quarter" idx="4"/>
          </p:nvPr>
        </p:nvSpPr>
        <p:spPr bwMode="auto">
          <a:xfrm>
            <a:off x="1001713" y="8591550"/>
            <a:ext cx="3535362" cy="27305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a:defRPr sz="1000">
                <a:latin typeface="Calibri" pitchFamily="34" charset="0"/>
                <a:cs typeface="+mn-cs"/>
              </a:defRPr>
            </a:lvl1pPr>
          </a:lstStyle>
          <a:p>
            <a:pPr>
              <a:defRPr/>
            </a:pPr>
            <a:endParaRPr lang="en-US"/>
          </a:p>
        </p:txBody>
      </p:sp>
      <p:sp>
        <p:nvSpPr>
          <p:cNvPr id="10247" name="Rectangle 7"/>
          <p:cNvSpPr>
            <a:spLocks noGrp="1" noChangeArrowheads="1"/>
          </p:cNvSpPr>
          <p:nvPr>
            <p:ph type="sldNum" sz="quarter" idx="5"/>
          </p:nvPr>
        </p:nvSpPr>
        <p:spPr bwMode="auto">
          <a:xfrm>
            <a:off x="323850" y="8591550"/>
            <a:ext cx="527050" cy="268288"/>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a:defRPr sz="1000">
                <a:latin typeface="Calibri" pitchFamily="34" charset="0"/>
                <a:cs typeface="+mn-cs"/>
              </a:defRPr>
            </a:lvl1pPr>
          </a:lstStyle>
          <a:p>
            <a:pPr>
              <a:defRPr/>
            </a:pPr>
            <a:fld id="{C6ECD064-D871-4DC0-84B7-F503D10F0C87}" type="slidenum">
              <a:rPr lang="en-US"/>
              <a:pPr>
                <a:defRPr/>
              </a:pPr>
              <a:t>‹#›</a:t>
            </a:fld>
            <a:endParaRPr lang="en-US" dirty="0"/>
          </a:p>
        </p:txBody>
      </p:sp>
      <p:sp>
        <p:nvSpPr>
          <p:cNvPr id="8" name="Slide Image Placeholder 7"/>
          <p:cNvSpPr>
            <a:spLocks noGrp="1" noRot="1" noChangeAspect="1"/>
          </p:cNvSpPr>
          <p:nvPr>
            <p:ph type="sldImg" idx="2"/>
          </p:nvPr>
        </p:nvSpPr>
        <p:spPr>
          <a:xfrm>
            <a:off x="1558925" y="284163"/>
            <a:ext cx="3740150" cy="2805112"/>
          </a:xfrm>
          <a:prstGeom prst="rect">
            <a:avLst/>
          </a:prstGeom>
          <a:noFill/>
          <a:ln w="12700">
            <a:solidFill>
              <a:prstClr val="black"/>
            </a:solidFill>
          </a:ln>
        </p:spPr>
        <p:txBody>
          <a:bodyPr vert="horz" lIns="91440" tIns="45720" rIns="91440" bIns="45720" rtlCol="0" anchor="ctr"/>
          <a:lstStyle/>
          <a:p>
            <a:pPr lvl="0"/>
            <a:endParaRPr lang="en-US" noProof="0"/>
          </a:p>
        </p:txBody>
      </p:sp>
      <p:pic>
        <p:nvPicPr>
          <p:cNvPr id="17414" name="Picture 9" descr="Symantec.jpg"/>
          <p:cNvPicPr>
            <a:picLocks noChangeAspect="1"/>
          </p:cNvPicPr>
          <p:nvPr/>
        </p:nvPicPr>
        <p:blipFill>
          <a:blip r:embed="rId2">
            <a:grayscl/>
          </a:blip>
          <a:srcRect/>
          <a:stretch>
            <a:fillRect/>
          </a:stretch>
        </p:blipFill>
        <p:spPr bwMode="auto">
          <a:xfrm>
            <a:off x="5295900" y="8545513"/>
            <a:ext cx="1238250" cy="3397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notesStyle>
    <a:lvl1pPr algn="l" rtl="0" eaLnBrk="0" fontAlgn="base" hangingPunct="0">
      <a:lnSpc>
        <a:spcPct val="90000"/>
      </a:lnSpc>
      <a:spcBef>
        <a:spcPct val="20000"/>
      </a:spcBef>
      <a:spcAft>
        <a:spcPct val="20000"/>
      </a:spcAft>
      <a:defRPr sz="1200" kern="1200">
        <a:solidFill>
          <a:schemeClr val="tx1"/>
        </a:solidFill>
        <a:latin typeface="Calibri" pitchFamily="34" charset="0"/>
        <a:ea typeface="+mn-ea"/>
        <a:cs typeface="+mn-cs"/>
      </a:defRPr>
    </a:lvl1pPr>
    <a:lvl2pPr marL="455613" algn="l" rtl="0" eaLnBrk="0" fontAlgn="base" hangingPunct="0">
      <a:lnSpc>
        <a:spcPct val="90000"/>
      </a:lnSpc>
      <a:spcBef>
        <a:spcPct val="20000"/>
      </a:spcBef>
      <a:spcAft>
        <a:spcPct val="20000"/>
      </a:spcAft>
      <a:defRPr sz="1200" kern="1200">
        <a:solidFill>
          <a:schemeClr val="tx1"/>
        </a:solidFill>
        <a:latin typeface="Calibri" pitchFamily="34" charset="0"/>
        <a:ea typeface="+mn-ea"/>
        <a:cs typeface="+mn-cs"/>
      </a:defRPr>
    </a:lvl2pPr>
    <a:lvl3pPr marL="912813" algn="l" rtl="0" eaLnBrk="0" fontAlgn="base" hangingPunct="0">
      <a:lnSpc>
        <a:spcPct val="90000"/>
      </a:lnSpc>
      <a:spcBef>
        <a:spcPct val="20000"/>
      </a:spcBef>
      <a:spcAft>
        <a:spcPct val="20000"/>
      </a:spcAft>
      <a:defRPr sz="1200" kern="1200">
        <a:solidFill>
          <a:schemeClr val="tx1"/>
        </a:solidFill>
        <a:latin typeface="Calibri" pitchFamily="34" charset="0"/>
        <a:ea typeface="+mn-ea"/>
        <a:cs typeface="+mn-cs"/>
      </a:defRPr>
    </a:lvl3pPr>
    <a:lvl4pPr marL="1370013" algn="l" rtl="0" eaLnBrk="0" fontAlgn="base" hangingPunct="0">
      <a:lnSpc>
        <a:spcPct val="90000"/>
      </a:lnSpc>
      <a:spcBef>
        <a:spcPct val="20000"/>
      </a:spcBef>
      <a:spcAft>
        <a:spcPct val="20000"/>
      </a:spcAft>
      <a:defRPr sz="1200" kern="1200">
        <a:solidFill>
          <a:schemeClr val="tx1"/>
        </a:solidFill>
        <a:latin typeface="Calibri" pitchFamily="34" charset="0"/>
        <a:ea typeface="+mn-ea"/>
        <a:cs typeface="+mn-cs"/>
      </a:defRPr>
    </a:lvl4pPr>
    <a:lvl5pPr marL="1827213" algn="l" rtl="0" eaLnBrk="0" fontAlgn="base" hangingPunct="0">
      <a:lnSpc>
        <a:spcPct val="90000"/>
      </a:lnSpc>
      <a:spcBef>
        <a:spcPct val="20000"/>
      </a:spcBef>
      <a:spcAft>
        <a:spcPct val="20000"/>
      </a:spcAft>
      <a:defRPr sz="1200" kern="1200">
        <a:solidFill>
          <a:schemeClr val="tx1"/>
        </a:solidFill>
        <a:latin typeface="Calibri" pitchFamily="34" charset="0"/>
        <a:ea typeface="+mn-ea"/>
        <a:cs typeface="+mn-cs"/>
      </a:defRPr>
    </a:lvl5pPr>
    <a:lvl6pPr marL="2285480" algn="l" defTabSz="914192" rtl="0" eaLnBrk="1" latinLnBrk="0" hangingPunct="1">
      <a:defRPr sz="1200" kern="1200">
        <a:solidFill>
          <a:schemeClr val="tx1"/>
        </a:solidFill>
        <a:latin typeface="+mn-lt"/>
        <a:ea typeface="+mn-ea"/>
        <a:cs typeface="+mn-cs"/>
      </a:defRPr>
    </a:lvl6pPr>
    <a:lvl7pPr marL="2742577" algn="l" defTabSz="914192" rtl="0" eaLnBrk="1" latinLnBrk="0" hangingPunct="1">
      <a:defRPr sz="1200" kern="1200">
        <a:solidFill>
          <a:schemeClr val="tx1"/>
        </a:solidFill>
        <a:latin typeface="+mn-lt"/>
        <a:ea typeface="+mn-ea"/>
        <a:cs typeface="+mn-cs"/>
      </a:defRPr>
    </a:lvl7pPr>
    <a:lvl8pPr marL="3199673" algn="l" defTabSz="914192" rtl="0" eaLnBrk="1" latinLnBrk="0" hangingPunct="1">
      <a:defRPr sz="1200" kern="1200">
        <a:solidFill>
          <a:schemeClr val="tx1"/>
        </a:solidFill>
        <a:latin typeface="+mn-lt"/>
        <a:ea typeface="+mn-ea"/>
        <a:cs typeface="+mn-cs"/>
      </a:defRPr>
    </a:lvl8pPr>
    <a:lvl9pPr marL="3656769" algn="l" defTabSz="91419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Please</a:t>
            </a:r>
            <a:r>
              <a:rPr lang="en-US" baseline="0" dirty="0" smtClean="0"/>
              <a:t> see additional comments located in the notes section of each slide.</a:t>
            </a:r>
            <a:endParaRPr lang="en-US" dirty="0"/>
          </a:p>
        </p:txBody>
      </p:sp>
      <p:sp>
        <p:nvSpPr>
          <p:cNvPr id="4" name="Slide Number Placeholder 3"/>
          <p:cNvSpPr>
            <a:spLocks noGrp="1"/>
          </p:cNvSpPr>
          <p:nvPr>
            <p:ph type="sldNum" sz="quarter" idx="10"/>
          </p:nvPr>
        </p:nvSpPr>
        <p:spPr/>
        <p:txBody>
          <a:bodyPr/>
          <a:lstStyle/>
          <a:p>
            <a:pPr>
              <a:defRPr/>
            </a:pPr>
            <a:fld id="{C6ECD064-D871-4DC0-84B7-F503D10F0C87}"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58925" y="284163"/>
            <a:ext cx="3740150" cy="2805112"/>
          </a:xfrm>
        </p:spPr>
      </p:sp>
      <p:sp>
        <p:nvSpPr>
          <p:cNvPr id="3" name="Notes Placeholder 2"/>
          <p:cNvSpPr>
            <a:spLocks noGrp="1"/>
          </p:cNvSpPr>
          <p:nvPr>
            <p:ph type="body" idx="1"/>
          </p:nvPr>
        </p:nvSpPr>
        <p:spPr/>
        <p:txBody>
          <a:bodyPr>
            <a:normAutofit lnSpcReduction="10000"/>
          </a:bodyPr>
          <a:lstStyle/>
          <a:p>
            <a:endParaRPr lang="en-US" dirty="0"/>
          </a:p>
        </p:txBody>
      </p:sp>
      <p:sp>
        <p:nvSpPr>
          <p:cNvPr id="4" name="Slide Number Placeholder 3"/>
          <p:cNvSpPr>
            <a:spLocks noGrp="1"/>
          </p:cNvSpPr>
          <p:nvPr>
            <p:ph type="sldNum" sz="quarter" idx="10"/>
          </p:nvPr>
        </p:nvSpPr>
        <p:spPr/>
        <p:txBody>
          <a:bodyPr/>
          <a:lstStyle/>
          <a:p>
            <a:pPr>
              <a:defRPr/>
            </a:pPr>
            <a:fld id="{CEA96130-80FE-450A-9D6E-2375B464A403}"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6F4908D2-6BF9-4B8F-9B31-1CAD6158F697}" type="slidenum">
              <a:rPr lang="en-US" smtClean="0">
                <a:cs typeface="Arial" charset="0"/>
              </a:rPr>
              <a:pPr/>
              <a:t>3</a:t>
            </a:fld>
            <a:endParaRPr lang="en-US" smtClean="0">
              <a:cs typeface="Arial" charset="0"/>
            </a:endParaRPr>
          </a:p>
        </p:txBody>
      </p:sp>
      <p:sp>
        <p:nvSpPr>
          <p:cNvPr id="21506" name="Notes Placeholder 4"/>
          <p:cNvSpPr>
            <a:spLocks noGrp="1"/>
          </p:cNvSpPr>
          <p:nvPr>
            <p:ph type="body" sz="quarter" idx="10"/>
          </p:nvPr>
        </p:nvSpPr>
        <p:spPr>
          <a:noFill/>
          <a:ln/>
        </p:spPr>
        <p:txBody>
          <a:bodyPr/>
          <a:lstStyle/>
          <a:p>
            <a:endParaRPr lang="en-US" sz="1000" dirty="0" smtClean="0"/>
          </a:p>
        </p:txBody>
      </p:sp>
      <p:sp>
        <p:nvSpPr>
          <p:cNvPr id="21507" name="Slide Image Placeholder 5"/>
          <p:cNvSpPr>
            <a:spLocks noGrp="1" noRot="1" noChangeAspect="1"/>
          </p:cNvSpPr>
          <p:nvPr>
            <p:ph type="sldImg"/>
          </p:nvPr>
        </p:nvSpPr>
        <p:spPr bwMode="auto">
          <a:noFill/>
          <a:ln>
            <a:solidFill>
              <a:srgbClr val="000000"/>
            </a:solidFill>
            <a:miter lim="800000"/>
            <a:headEnd/>
            <a:tailEnd/>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a:noFill/>
          <a:ln/>
        </p:spPr>
        <p:txBody>
          <a:bodyPr/>
          <a:lstStyle/>
          <a:p>
            <a:endParaRPr lang="en-US" smtClean="0"/>
          </a:p>
        </p:txBody>
      </p:sp>
      <p:sp>
        <p:nvSpPr>
          <p:cNvPr id="23555" name="Slide Number Placeholder 3"/>
          <p:cNvSpPr>
            <a:spLocks noGrp="1"/>
          </p:cNvSpPr>
          <p:nvPr>
            <p:ph type="sldNum" sz="quarter" idx="5"/>
          </p:nvPr>
        </p:nvSpPr>
        <p:spPr>
          <a:noFill/>
        </p:spPr>
        <p:txBody>
          <a:bodyPr/>
          <a:lstStyle/>
          <a:p>
            <a:fld id="{EF09B449-9C3C-4725-88C6-2A64C912BBD8}" type="slidenum">
              <a:rPr lang="en-US" smtClean="0">
                <a:cs typeface="Arial" charset="0"/>
              </a:rPr>
              <a:pPr/>
              <a:t>4</a:t>
            </a:fld>
            <a:endParaRPr lang="en-US" smtClean="0">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Era of Discovery</a:t>
            </a:r>
            <a:r>
              <a:rPr lang="en-US" baseline="0" dirty="0" smtClean="0"/>
              <a:t> is when malware creators were attempting to create new and novel self-replicating code.</a:t>
            </a:r>
            <a:endParaRPr lang="en-US" dirty="0"/>
          </a:p>
        </p:txBody>
      </p:sp>
      <p:sp>
        <p:nvSpPr>
          <p:cNvPr id="4" name="Slide Number Placeholder 3"/>
          <p:cNvSpPr>
            <a:spLocks noGrp="1"/>
          </p:cNvSpPr>
          <p:nvPr>
            <p:ph type="sldNum" sz="quarter" idx="10"/>
          </p:nvPr>
        </p:nvSpPr>
        <p:spPr/>
        <p:txBody>
          <a:bodyPr/>
          <a:lstStyle/>
          <a:p>
            <a:pPr>
              <a:defRPr/>
            </a:pPr>
            <a:fld id="{C6ECD064-D871-4DC0-84B7-F503D10F0C87}" type="slidenum">
              <a:rPr lang="en-US"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Era</a:t>
            </a:r>
            <a:r>
              <a:rPr lang="en-US" baseline="0" dirty="0" smtClean="0"/>
              <a:t> of Transition sees the rise of ‘script kiddies’ primarily fueled by Microsoft Office viruses written in a script language.  Now less novel techniques are being discovered, but instead malware creators are doing it for fun, ushering in the next Era of Fame and Glory</a:t>
            </a:r>
            <a:endParaRPr lang="en-US" dirty="0"/>
          </a:p>
        </p:txBody>
      </p:sp>
      <p:sp>
        <p:nvSpPr>
          <p:cNvPr id="4" name="Slide Number Placeholder 3"/>
          <p:cNvSpPr>
            <a:spLocks noGrp="1"/>
          </p:cNvSpPr>
          <p:nvPr>
            <p:ph type="sldNum" sz="quarter" idx="10"/>
          </p:nvPr>
        </p:nvSpPr>
        <p:spPr/>
        <p:txBody>
          <a:bodyPr/>
          <a:lstStyle/>
          <a:p>
            <a:pPr>
              <a:defRPr/>
            </a:pPr>
            <a:fld id="{C6ECD064-D871-4DC0-84B7-F503D10F0C87}" type="slidenum">
              <a:rPr lang="en-US" smtClean="0"/>
              <a:pPr>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Era of Fame and Glory was a period when malware creators mostly created threats for bragging</a:t>
            </a:r>
            <a:r>
              <a:rPr lang="en-US" baseline="0" dirty="0" smtClean="0"/>
              <a:t> rights.  Even though they “owned” potentially thousands of machines in a </a:t>
            </a:r>
            <a:r>
              <a:rPr lang="en-US" baseline="0" dirty="0" err="1" smtClean="0"/>
              <a:t>botnet</a:t>
            </a:r>
            <a:r>
              <a:rPr lang="en-US" baseline="0" dirty="0" smtClean="0"/>
              <a:t>, they did not monetize or necessarily ever do destructive actions with their </a:t>
            </a:r>
            <a:r>
              <a:rPr lang="en-US" baseline="0" dirty="0" err="1" smtClean="0"/>
              <a:t>botnet</a:t>
            </a:r>
            <a:r>
              <a:rPr lang="en-US" baseline="0" dirty="0" smtClean="0"/>
              <a:t>.</a:t>
            </a:r>
            <a:endParaRPr lang="en-US" dirty="0"/>
          </a:p>
        </p:txBody>
      </p:sp>
      <p:sp>
        <p:nvSpPr>
          <p:cNvPr id="4" name="Slide Number Placeholder 3"/>
          <p:cNvSpPr>
            <a:spLocks noGrp="1"/>
          </p:cNvSpPr>
          <p:nvPr>
            <p:ph type="sldNum" sz="quarter" idx="10"/>
          </p:nvPr>
        </p:nvSpPr>
        <p:spPr/>
        <p:txBody>
          <a:bodyPr/>
          <a:lstStyle/>
          <a:p>
            <a:pPr>
              <a:defRPr/>
            </a:pPr>
            <a:fld id="{C6ECD064-D871-4DC0-84B7-F503D10F0C87}" type="slidenum">
              <a:rPr lang="en-US" smtClean="0"/>
              <a:pPr>
                <a:defRPr/>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current era</a:t>
            </a:r>
            <a:r>
              <a:rPr lang="en-US" baseline="0" dirty="0" smtClean="0"/>
              <a:t> is the Era of Mass </a:t>
            </a:r>
            <a:r>
              <a:rPr lang="en-US" baseline="0" dirty="0" err="1" smtClean="0"/>
              <a:t>CyberCrime</a:t>
            </a:r>
            <a:r>
              <a:rPr lang="en-US" baseline="0" dirty="0" smtClean="0"/>
              <a:t> where the vast majority of threats are written for monetary gain.</a:t>
            </a:r>
          </a:p>
          <a:p>
            <a:endParaRPr lang="en-US" baseline="0" dirty="0" smtClean="0"/>
          </a:p>
          <a:p>
            <a:r>
              <a:rPr lang="en-US" baseline="0" dirty="0" smtClean="0"/>
              <a:t>Hydraq and </a:t>
            </a:r>
            <a:r>
              <a:rPr lang="en-US" baseline="0" dirty="0" err="1" smtClean="0"/>
              <a:t>Stuxnet</a:t>
            </a:r>
            <a:r>
              <a:rPr lang="en-US" baseline="0" dirty="0" smtClean="0"/>
              <a:t> represent a different kind of </a:t>
            </a:r>
            <a:r>
              <a:rPr lang="en-US" baseline="0" dirty="0" err="1" smtClean="0"/>
              <a:t>CyberCrime</a:t>
            </a:r>
            <a:r>
              <a:rPr lang="en-US" baseline="0" dirty="0" smtClean="0"/>
              <a:t>, the beginnings of a new generation where they are targeted and really can be described more as </a:t>
            </a:r>
            <a:r>
              <a:rPr lang="en-US" baseline="0" dirty="0" err="1" smtClean="0"/>
              <a:t>CyberEspionage</a:t>
            </a:r>
            <a:r>
              <a:rPr lang="en-US" baseline="0" dirty="0" smtClean="0"/>
              <a:t>.</a:t>
            </a:r>
            <a:endParaRPr lang="en-US" dirty="0"/>
          </a:p>
        </p:txBody>
      </p:sp>
      <p:sp>
        <p:nvSpPr>
          <p:cNvPr id="4" name="Slide Number Placeholder 3"/>
          <p:cNvSpPr>
            <a:spLocks noGrp="1"/>
          </p:cNvSpPr>
          <p:nvPr>
            <p:ph type="sldNum" sz="quarter" idx="10"/>
          </p:nvPr>
        </p:nvSpPr>
        <p:spPr/>
        <p:txBody>
          <a:bodyPr/>
          <a:lstStyle/>
          <a:p>
            <a:pPr>
              <a:defRPr/>
            </a:pPr>
            <a:fld id="{C6ECD064-D871-4DC0-84B7-F503D10F0C87}" type="slidenum">
              <a:rPr lang="en-US" smtClean="0"/>
              <a:pPr>
                <a:defRPr/>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Targeted threats did not just start in 2009/2010, but have a history where mostly government</a:t>
            </a:r>
            <a:r>
              <a:rPr lang="en-US" baseline="0" dirty="0" smtClean="0"/>
              <a:t> organizations were affected</a:t>
            </a:r>
            <a:endParaRPr lang="en-US" dirty="0"/>
          </a:p>
        </p:txBody>
      </p:sp>
      <p:sp>
        <p:nvSpPr>
          <p:cNvPr id="4" name="Slide Number Placeholder 3"/>
          <p:cNvSpPr>
            <a:spLocks noGrp="1"/>
          </p:cNvSpPr>
          <p:nvPr>
            <p:ph type="sldNum" sz="quarter" idx="10"/>
          </p:nvPr>
        </p:nvSpPr>
        <p:spPr/>
        <p:txBody>
          <a:bodyPr/>
          <a:lstStyle/>
          <a:p>
            <a:pPr>
              <a:defRPr/>
            </a:pPr>
            <a:fld id="{C6ECD064-D871-4DC0-84B7-F503D10F0C87}" type="slidenum">
              <a:rPr lang="en-US" smtClean="0"/>
              <a:pPr>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important take away from this timeline isn’t the few publically disclosed targeted attacks that have occurred over the years, but the many that likely have never been disclosed.  Hydraq and </a:t>
            </a:r>
            <a:r>
              <a:rPr lang="en-US" dirty="0" err="1" smtClean="0"/>
              <a:t>Stuxnet</a:t>
            </a:r>
            <a:r>
              <a:rPr lang="en-US" baseline="0" dirty="0" smtClean="0"/>
              <a:t> represent a possible new generation of targeted attacks that have come to the forefront and are being acknowledge in the public.</a:t>
            </a:r>
            <a:endParaRPr lang="en-US" dirty="0"/>
          </a:p>
        </p:txBody>
      </p:sp>
      <p:sp>
        <p:nvSpPr>
          <p:cNvPr id="4" name="Slide Number Placeholder 3"/>
          <p:cNvSpPr>
            <a:spLocks noGrp="1"/>
          </p:cNvSpPr>
          <p:nvPr>
            <p:ph type="sldNum" sz="quarter" idx="10"/>
          </p:nvPr>
        </p:nvSpPr>
        <p:spPr/>
        <p:txBody>
          <a:bodyPr/>
          <a:lstStyle/>
          <a:p>
            <a:pPr>
              <a:defRPr/>
            </a:pPr>
            <a:fld id="{C6ECD064-D871-4DC0-84B7-F503D10F0C87}" type="slidenum">
              <a:rPr lang="en-US" smtClean="0"/>
              <a:pPr>
                <a:defRPr/>
              </a:pPr>
              <a:t>15</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noTextEdit="1"/>
          </p:cNvSpPr>
          <p:nvPr>
            <p:ph type="sldImg"/>
          </p:nvPr>
        </p:nvSpPr>
        <p:spPr bwMode="auto">
          <a:noFill/>
          <a:ln>
            <a:solidFill>
              <a:srgbClr val="000000"/>
            </a:solidFill>
            <a:miter lim="800000"/>
            <a:headEnd/>
            <a:tailEnd/>
          </a:ln>
        </p:spPr>
      </p:sp>
      <p:sp>
        <p:nvSpPr>
          <p:cNvPr id="29698" name="Notes Placeholder 2"/>
          <p:cNvSpPr>
            <a:spLocks noGrp="1"/>
          </p:cNvSpPr>
          <p:nvPr>
            <p:ph type="body" idx="1"/>
          </p:nvPr>
        </p:nvSpPr>
        <p:spPr>
          <a:noFill/>
          <a:ln/>
        </p:spPr>
        <p:txBody>
          <a:bodyPr/>
          <a:lstStyle/>
          <a:p>
            <a:r>
              <a:rPr lang="en-US" dirty="0" smtClean="0"/>
              <a:t>While all different, targeted attacks all have the same general methodology.</a:t>
            </a:r>
          </a:p>
        </p:txBody>
      </p:sp>
      <p:sp>
        <p:nvSpPr>
          <p:cNvPr id="29699" name="Slide Number Placeholder 3"/>
          <p:cNvSpPr>
            <a:spLocks noGrp="1"/>
          </p:cNvSpPr>
          <p:nvPr>
            <p:ph type="sldNum" sz="quarter" idx="5"/>
          </p:nvPr>
        </p:nvSpPr>
        <p:spPr>
          <a:noFill/>
        </p:spPr>
        <p:txBody>
          <a:bodyPr/>
          <a:lstStyle/>
          <a:p>
            <a:fld id="{C81B2649-C12C-49D7-AFB6-EEE371F3E78F}" type="slidenum">
              <a:rPr lang="en-US" smtClean="0">
                <a:cs typeface="Arial" charset="0"/>
              </a:rPr>
              <a:pPr/>
              <a:t>16</a:t>
            </a:fld>
            <a:endParaRPr lang="en-US" smtClean="0">
              <a:cs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noTextEdit="1"/>
          </p:cNvSpPr>
          <p:nvPr>
            <p:ph type="sldImg"/>
          </p:nvPr>
        </p:nvSpPr>
        <p:spPr bwMode="auto">
          <a:noFill/>
          <a:ln>
            <a:solidFill>
              <a:srgbClr val="000000"/>
            </a:solidFill>
            <a:miter lim="800000"/>
            <a:headEnd/>
            <a:tailEnd/>
          </a:ln>
        </p:spPr>
      </p:sp>
      <p:sp>
        <p:nvSpPr>
          <p:cNvPr id="31746" name="Notes Placeholder 2"/>
          <p:cNvSpPr>
            <a:spLocks noGrp="1"/>
          </p:cNvSpPr>
          <p:nvPr>
            <p:ph type="body" idx="1"/>
          </p:nvPr>
        </p:nvSpPr>
        <p:spPr>
          <a:noFill/>
          <a:ln/>
        </p:spPr>
        <p:txBody>
          <a:bodyPr/>
          <a:lstStyle/>
          <a:p>
            <a:pPr marL="228600" indent="-228600">
              <a:buFontTx/>
              <a:buAutoNum type="arabicPeriod"/>
            </a:pPr>
            <a:r>
              <a:rPr lang="en-US" dirty="0" smtClean="0"/>
              <a:t>Attacker researches his target obtaining information such as their name, title, job position, interests, business interests, email, and other contact information</a:t>
            </a:r>
          </a:p>
          <a:p>
            <a:pPr marL="228600" indent="-228600">
              <a:buFontTx/>
              <a:buAutoNum type="arabicPeriod"/>
            </a:pPr>
            <a:r>
              <a:rPr lang="en-US" dirty="0" smtClean="0"/>
              <a:t>Attacker creates an email or IM that is carefully constructed to be of current interest to the intended target</a:t>
            </a:r>
          </a:p>
          <a:p>
            <a:pPr marL="684213" lvl="1" indent="-228600">
              <a:buFontTx/>
              <a:buAutoNum type="arabicPeriod"/>
            </a:pPr>
            <a:r>
              <a:rPr lang="en-US" dirty="0" smtClean="0"/>
              <a:t>For example, a key developer</a:t>
            </a:r>
            <a:r>
              <a:rPr lang="en-US" baseline="0" dirty="0" smtClean="0"/>
              <a:t> may have recently presented a research paper at a public conference.  The attacker may send an email with a related research paper that has been modified to include an exploit.</a:t>
            </a:r>
          </a:p>
          <a:p>
            <a:pPr marL="684213" lvl="1" indent="-228600">
              <a:buFontTx/>
              <a:buAutoNum type="arabicPeriod"/>
            </a:pPr>
            <a:r>
              <a:rPr lang="en-US" baseline="0" dirty="0" smtClean="0"/>
              <a:t>For example, a corporation may be involved in public legal action, and their general counsel may be sent a link to a website supposedly containing information related to the legal action, but instead containing an exploit</a:t>
            </a:r>
            <a:endParaRPr lang="en-US" dirty="0" smtClean="0"/>
          </a:p>
          <a:p>
            <a:pPr marL="228600" indent="-228600">
              <a:buFontTx/>
              <a:buAutoNum type="arabicPeriod"/>
            </a:pPr>
            <a:r>
              <a:rPr lang="en-US" dirty="0" smtClean="0"/>
              <a:t>The victim opens the mail, visits a link or opens an attachment that contains an exploit</a:t>
            </a:r>
          </a:p>
          <a:p>
            <a:pPr marL="684213" lvl="1" indent="-228600">
              <a:buFontTx/>
              <a:buAutoNum type="arabicPeriod"/>
            </a:pPr>
            <a:r>
              <a:rPr lang="en-US" dirty="0" smtClean="0"/>
              <a:t>Often, the victim may forward on the mail to others</a:t>
            </a:r>
            <a:r>
              <a:rPr lang="en-US" baseline="0" dirty="0" smtClean="0"/>
              <a:t> in the organization unknowingly exposing more people to the malicious code</a:t>
            </a:r>
            <a:endParaRPr lang="en-US" dirty="0" smtClean="0"/>
          </a:p>
        </p:txBody>
      </p:sp>
      <p:sp>
        <p:nvSpPr>
          <p:cNvPr id="31747" name="Slide Number Placeholder 3"/>
          <p:cNvSpPr>
            <a:spLocks noGrp="1"/>
          </p:cNvSpPr>
          <p:nvPr>
            <p:ph type="sldNum" sz="quarter" idx="5"/>
          </p:nvPr>
        </p:nvSpPr>
        <p:spPr>
          <a:noFill/>
        </p:spPr>
        <p:txBody>
          <a:bodyPr/>
          <a:lstStyle/>
          <a:p>
            <a:fld id="{434F6A8E-CF60-407F-B847-4C7ED6205788}" type="slidenum">
              <a:rPr lang="en-US" smtClean="0">
                <a:cs typeface="Arial" charset="0"/>
              </a:rPr>
              <a:pPr/>
              <a:t>17</a:t>
            </a:fld>
            <a:endParaRPr lang="en-US" smtClean="0">
              <a:cs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noTextEdit="1"/>
          </p:cNvSpPr>
          <p:nvPr>
            <p:ph type="sldImg"/>
          </p:nvPr>
        </p:nvSpPr>
        <p:spPr bwMode="auto">
          <a:noFill/>
          <a:ln>
            <a:solidFill>
              <a:srgbClr val="000000"/>
            </a:solidFill>
            <a:miter lim="800000"/>
            <a:headEnd/>
            <a:tailEnd/>
          </a:ln>
        </p:spPr>
      </p:sp>
      <p:sp>
        <p:nvSpPr>
          <p:cNvPr id="33794" name="Notes Placeholder 2"/>
          <p:cNvSpPr>
            <a:spLocks noGrp="1"/>
          </p:cNvSpPr>
          <p:nvPr>
            <p:ph type="body" idx="1"/>
          </p:nvPr>
        </p:nvSpPr>
        <p:spPr>
          <a:noFill/>
          <a:ln/>
        </p:spPr>
        <p:txBody>
          <a:bodyPr/>
          <a:lstStyle/>
          <a:p>
            <a:pPr marL="228600" indent="-228600">
              <a:buFontTx/>
              <a:buAutoNum type="arabicPeriod"/>
            </a:pPr>
            <a:r>
              <a:rPr lang="en-US" dirty="0" smtClean="0"/>
              <a:t>Once the victim opens a malicious attachment or visits a malicious link that leads to an exploit, his computer is compromised</a:t>
            </a:r>
          </a:p>
          <a:p>
            <a:pPr marL="228600" indent="-228600">
              <a:buFontTx/>
              <a:buAutoNum type="arabicPeriod"/>
            </a:pPr>
            <a:r>
              <a:rPr lang="en-US" dirty="0" smtClean="0"/>
              <a:t>The server typically delivers an executable that provides backdoor access to the attacker</a:t>
            </a:r>
          </a:p>
          <a:p>
            <a:pPr marL="228600" indent="-228600">
              <a:buFontTx/>
              <a:buAutoNum type="arabicPeriod"/>
            </a:pPr>
            <a:r>
              <a:rPr lang="en-US" dirty="0" smtClean="0"/>
              <a:t>The attacker now has full access to the victim’s machine and can steal confidential information and launch further attacks</a:t>
            </a:r>
          </a:p>
          <a:p>
            <a:pPr marL="684213" lvl="1" indent="-228600">
              <a:buFontTx/>
              <a:buAutoNum type="arabicPeriod"/>
            </a:pPr>
            <a:r>
              <a:rPr lang="en-US" dirty="0" smtClean="0"/>
              <a:t>Often intellectual</a:t>
            </a:r>
            <a:r>
              <a:rPr lang="en-US" baseline="0" dirty="0" smtClean="0"/>
              <a:t> property is targeted such as databases, email, design documents, and source code</a:t>
            </a:r>
            <a:endParaRPr lang="en-US" dirty="0" smtClean="0"/>
          </a:p>
          <a:p>
            <a:pPr marL="684213" lvl="1" indent="-228600">
              <a:buFontTx/>
              <a:buAutoNum type="arabicPeriod"/>
            </a:pPr>
            <a:r>
              <a:rPr lang="en-US" dirty="0" smtClean="0"/>
              <a:t>The attacker has</a:t>
            </a:r>
            <a:r>
              <a:rPr lang="en-US" baseline="0" dirty="0" smtClean="0"/>
              <a:t> access to any resources the victim has access to</a:t>
            </a:r>
          </a:p>
          <a:p>
            <a:pPr marL="684213" lvl="1" indent="-228600">
              <a:buFontTx/>
              <a:buAutoNum type="arabicPeriod"/>
            </a:pPr>
            <a:r>
              <a:rPr lang="en-US" baseline="0" dirty="0" smtClean="0"/>
              <a:t>The attacker can use the victim’s machine to gain intelligence on further victims</a:t>
            </a:r>
          </a:p>
          <a:p>
            <a:pPr marL="684213" lvl="1" indent="-228600">
              <a:buFontTx/>
              <a:buAutoNum type="arabicPeriod"/>
            </a:pPr>
            <a:r>
              <a:rPr lang="en-US" baseline="0" dirty="0" smtClean="0"/>
              <a:t>The attacker may send additional malicious emails or IMs from the victim’s machine impersonating the victim</a:t>
            </a:r>
            <a:endParaRPr lang="en-US" dirty="0" smtClean="0"/>
          </a:p>
        </p:txBody>
      </p:sp>
      <p:sp>
        <p:nvSpPr>
          <p:cNvPr id="33795" name="Slide Number Placeholder 3"/>
          <p:cNvSpPr>
            <a:spLocks noGrp="1"/>
          </p:cNvSpPr>
          <p:nvPr>
            <p:ph type="sldNum" sz="quarter" idx="5"/>
          </p:nvPr>
        </p:nvSpPr>
        <p:spPr>
          <a:noFill/>
        </p:spPr>
        <p:txBody>
          <a:bodyPr/>
          <a:lstStyle/>
          <a:p>
            <a:fld id="{188EB010-60B1-4CE7-869B-2CDB16F5775E}" type="slidenum">
              <a:rPr lang="en-US" smtClean="0">
                <a:cs typeface="Arial" charset="0"/>
              </a:rPr>
              <a:pPr/>
              <a:t>18</a:t>
            </a:fld>
            <a:endParaRPr lang="en-US" smtClean="0">
              <a:cs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Incursion – how the threat is installed on the system</a:t>
            </a:r>
          </a:p>
          <a:p>
            <a:r>
              <a:rPr lang="en-US" dirty="0" smtClean="0"/>
              <a:t>Discovery – how the attacker finds resources of interest</a:t>
            </a:r>
          </a:p>
          <a:p>
            <a:r>
              <a:rPr lang="en-US" dirty="0" smtClean="0"/>
              <a:t>Capture</a:t>
            </a:r>
            <a:r>
              <a:rPr lang="en-US" baseline="0" dirty="0" smtClean="0"/>
              <a:t> – how the attacker obtains confidential data</a:t>
            </a:r>
          </a:p>
          <a:p>
            <a:r>
              <a:rPr lang="en-US" baseline="0" dirty="0" smtClean="0"/>
              <a:t>Exfiltration – how the attacker exports the data</a:t>
            </a:r>
          </a:p>
          <a:p>
            <a:endParaRPr lang="en-US" baseline="0" dirty="0" smtClean="0"/>
          </a:p>
        </p:txBody>
      </p:sp>
      <p:sp>
        <p:nvSpPr>
          <p:cNvPr id="4" name="Slide Number Placeholder 3"/>
          <p:cNvSpPr>
            <a:spLocks noGrp="1"/>
          </p:cNvSpPr>
          <p:nvPr>
            <p:ph type="sldNum" sz="quarter" idx="10"/>
          </p:nvPr>
        </p:nvSpPr>
        <p:spPr/>
        <p:txBody>
          <a:bodyPr/>
          <a:lstStyle/>
          <a:p>
            <a:pPr>
              <a:defRPr/>
            </a:pPr>
            <a:fld id="{C6ECD064-D871-4DC0-84B7-F503D10F0C87}" type="slidenum">
              <a:rPr lang="en-US" smtClean="0"/>
              <a:pPr>
                <a:defRPr/>
              </a:pPr>
              <a:t>19</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bwMode="auto">
          <a:noFill/>
          <a:ln>
            <a:solidFill>
              <a:srgbClr val="000000"/>
            </a:solidFill>
            <a:miter lim="800000"/>
            <a:headEnd/>
            <a:tailEnd/>
          </a:ln>
        </p:spPr>
      </p:sp>
      <p:sp>
        <p:nvSpPr>
          <p:cNvPr id="36866" name="Notes Placeholder 2"/>
          <p:cNvSpPr>
            <a:spLocks noGrp="1"/>
          </p:cNvSpPr>
          <p:nvPr>
            <p:ph type="body" idx="1"/>
          </p:nvPr>
        </p:nvSpPr>
        <p:spPr>
          <a:noFill/>
          <a:ln/>
        </p:spPr>
        <p:txBody>
          <a:bodyPr/>
          <a:lstStyle/>
          <a:p>
            <a:endParaRPr lang="en-US" smtClean="0"/>
          </a:p>
        </p:txBody>
      </p:sp>
      <p:sp>
        <p:nvSpPr>
          <p:cNvPr id="36867" name="Slide Number Placeholder 3"/>
          <p:cNvSpPr>
            <a:spLocks noGrp="1"/>
          </p:cNvSpPr>
          <p:nvPr>
            <p:ph type="sldNum" sz="quarter" idx="5"/>
          </p:nvPr>
        </p:nvSpPr>
        <p:spPr>
          <a:noFill/>
        </p:spPr>
        <p:txBody>
          <a:bodyPr/>
          <a:lstStyle/>
          <a:p>
            <a:fld id="{5EAEAFDD-678D-496C-904D-FAF89F232F91}" type="slidenum">
              <a:rPr lang="en-US" smtClean="0">
                <a:cs typeface="Arial" charset="0"/>
              </a:rPr>
              <a:pPr/>
              <a:t>20</a:t>
            </a:fld>
            <a:endParaRPr lang="en-US" smtClean="0">
              <a:cs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Key events for Hydraq attacks</a:t>
            </a:r>
          </a:p>
          <a:p>
            <a:r>
              <a:rPr lang="en-US" dirty="0" smtClean="0"/>
              <a:t>Unconfirmed reports of Hydraq attacks date back to at least 2006.</a:t>
            </a:r>
          </a:p>
          <a:p>
            <a:r>
              <a:rPr lang="en-US" baseline="0" dirty="0" smtClean="0"/>
              <a:t>Related attacks likely have occurred prior to even 2006, but currently have not been linked due to different binaries or methods of operation.</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C6ECD064-D871-4DC0-84B7-F503D10F0C87}" type="slidenum">
              <a:rPr lang="en-US" smtClean="0"/>
              <a:pPr>
                <a:defRPr/>
              </a:pPr>
              <a:t>21</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Key events specifically surrounding</a:t>
            </a:r>
            <a:r>
              <a:rPr lang="en-US" baseline="0" dirty="0" smtClean="0"/>
              <a:t> the December Hydraq attacks.</a:t>
            </a:r>
            <a:endParaRPr lang="en-US" dirty="0"/>
          </a:p>
        </p:txBody>
      </p:sp>
      <p:sp>
        <p:nvSpPr>
          <p:cNvPr id="4" name="Slide Number Placeholder 3"/>
          <p:cNvSpPr>
            <a:spLocks noGrp="1"/>
          </p:cNvSpPr>
          <p:nvPr>
            <p:ph type="sldNum" sz="quarter" idx="10"/>
          </p:nvPr>
        </p:nvSpPr>
        <p:spPr/>
        <p:txBody>
          <a:bodyPr/>
          <a:lstStyle/>
          <a:p>
            <a:pPr>
              <a:defRPr/>
            </a:pPr>
            <a:fld id="{C6ECD064-D871-4DC0-84B7-F503D10F0C87}" type="slidenum">
              <a:rPr lang="en-US" smtClean="0"/>
              <a:pPr>
                <a:defRPr/>
              </a:pPr>
              <a:t>22</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eaLnBrk="1" hangingPunct="1">
              <a:defRPr/>
            </a:pPr>
            <a:r>
              <a:rPr lang="en-US" dirty="0" smtClean="0">
                <a:solidFill>
                  <a:schemeClr val="bg2">
                    <a:lumMod val="50000"/>
                  </a:schemeClr>
                </a:solidFill>
              </a:rPr>
              <a:t>CVE2009-0249 / MS10-002</a:t>
            </a:r>
          </a:p>
          <a:p>
            <a:pPr lvl="1" eaLnBrk="1" hangingPunct="1">
              <a:defRPr/>
            </a:pPr>
            <a:r>
              <a:rPr lang="en-US" dirty="0" smtClean="0"/>
              <a:t>Allowed remote code execution via a specially crafted Web page</a:t>
            </a:r>
          </a:p>
          <a:p>
            <a:pPr lvl="1" eaLnBrk="1" hangingPunct="1">
              <a:defRPr/>
            </a:pPr>
            <a:r>
              <a:rPr lang="en-US" dirty="0" smtClean="0">
                <a:solidFill>
                  <a:schemeClr val="bg2">
                    <a:lumMod val="50000"/>
                  </a:schemeClr>
                </a:solidFill>
              </a:rPr>
              <a:t>Other versions of IE were vulnerable, but only IE6 was targeted</a:t>
            </a:r>
          </a:p>
          <a:p>
            <a:endParaRPr lang="en-US" dirty="0"/>
          </a:p>
        </p:txBody>
      </p:sp>
      <p:sp>
        <p:nvSpPr>
          <p:cNvPr id="4" name="Slide Number Placeholder 3"/>
          <p:cNvSpPr>
            <a:spLocks noGrp="1"/>
          </p:cNvSpPr>
          <p:nvPr>
            <p:ph type="sldNum" sz="quarter" idx="10"/>
          </p:nvPr>
        </p:nvSpPr>
        <p:spPr/>
        <p:txBody>
          <a:bodyPr/>
          <a:lstStyle/>
          <a:p>
            <a:pPr>
              <a:defRPr/>
            </a:pPr>
            <a:fld id="{C6ECD064-D871-4DC0-84B7-F503D10F0C87}" type="slidenum">
              <a:rPr lang="en-US" smtClean="0"/>
              <a:pPr>
                <a:defRPr/>
              </a:pPr>
              <a:t>23</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noTextEdit="1"/>
          </p:cNvSpPr>
          <p:nvPr>
            <p:ph type="sldImg"/>
          </p:nvPr>
        </p:nvSpPr>
        <p:spPr bwMode="auto">
          <a:noFill/>
          <a:ln>
            <a:solidFill>
              <a:srgbClr val="000000"/>
            </a:solidFill>
            <a:miter lim="800000"/>
            <a:headEnd/>
            <a:tailEnd/>
          </a:ln>
        </p:spPr>
      </p:sp>
      <p:sp>
        <p:nvSpPr>
          <p:cNvPr id="39938" name="Notes Placeholder 2"/>
          <p:cNvSpPr>
            <a:spLocks noGrp="1"/>
          </p:cNvSpPr>
          <p:nvPr>
            <p:ph type="body" idx="1"/>
          </p:nvPr>
        </p:nvSpPr>
        <p:spPr>
          <a:noFill/>
          <a:ln/>
        </p:spPr>
        <p:txBody>
          <a:bodyPr/>
          <a:lstStyle/>
          <a:p>
            <a:pPr marL="228600" indent="-228600">
              <a:buFontTx/>
              <a:buNone/>
            </a:pPr>
            <a:r>
              <a:rPr lang="en-US" dirty="0" smtClean="0"/>
              <a:t>While the attack outlined here contains accurate data such as domains and filenames in a particular attack,</a:t>
            </a:r>
            <a:r>
              <a:rPr lang="en-US" baseline="0" dirty="0" smtClean="0"/>
              <a:t> each attack was customized to the victim and thus, characteristics may vary.</a:t>
            </a:r>
            <a:endParaRPr lang="en-US" dirty="0" smtClean="0"/>
          </a:p>
          <a:p>
            <a:pPr marL="228600" indent="-228600">
              <a:buFontTx/>
              <a:buAutoNum type="arabicPeriod"/>
            </a:pPr>
            <a:endParaRPr lang="en-US" dirty="0" smtClean="0"/>
          </a:p>
          <a:p>
            <a:pPr marL="228600" indent="-228600">
              <a:buFontTx/>
              <a:buAutoNum type="arabicPeriod"/>
            </a:pPr>
            <a:r>
              <a:rPr lang="en-US" dirty="0" smtClean="0"/>
              <a:t>Attacker sent emails or IMs specially crafted for the victim that included a link to a fake photo site</a:t>
            </a:r>
          </a:p>
        </p:txBody>
      </p:sp>
      <p:sp>
        <p:nvSpPr>
          <p:cNvPr id="39939" name="Slide Number Placeholder 3"/>
          <p:cNvSpPr>
            <a:spLocks noGrp="1"/>
          </p:cNvSpPr>
          <p:nvPr>
            <p:ph type="sldNum" sz="quarter" idx="5"/>
          </p:nvPr>
        </p:nvSpPr>
        <p:spPr>
          <a:noFill/>
        </p:spPr>
        <p:txBody>
          <a:bodyPr/>
          <a:lstStyle/>
          <a:p>
            <a:fld id="{D0C78ECF-A31E-4CA2-B130-2C91FA6B4C23}" type="slidenum">
              <a:rPr lang="en-US" smtClean="0">
                <a:cs typeface="Arial" charset="0"/>
              </a:rPr>
              <a:pPr/>
              <a:t>24</a:t>
            </a:fld>
            <a:endParaRPr lang="en-US" smtClean="0">
              <a:cs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noTextEdi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a:noFill/>
          <a:ln/>
        </p:spPr>
        <p:txBody>
          <a:bodyPr/>
          <a:lstStyle/>
          <a:p>
            <a:pPr marL="228600" indent="-228600">
              <a:buFontTx/>
              <a:buAutoNum type="arabicPeriod"/>
            </a:pPr>
            <a:r>
              <a:rPr lang="en-US" dirty="0" smtClean="0"/>
              <a:t>The fake photo site led to a dynamic DNS provider and eventually to a server in Taiwan</a:t>
            </a:r>
          </a:p>
          <a:p>
            <a:pPr marL="228600" indent="-228600">
              <a:buFontTx/>
              <a:buAutoNum type="arabicPeriod"/>
            </a:pPr>
            <a:r>
              <a:rPr lang="en-US" dirty="0" smtClean="0"/>
              <a:t>The server was hosting a webpage with a 0-day exploit (CVE-2009-249)</a:t>
            </a:r>
            <a:r>
              <a:rPr lang="en-US" baseline="0" dirty="0" smtClean="0"/>
              <a:t> specifically </a:t>
            </a:r>
            <a:r>
              <a:rPr lang="en-US" dirty="0" smtClean="0"/>
              <a:t>targeting Internet</a:t>
            </a:r>
            <a:r>
              <a:rPr lang="en-US" baseline="0" dirty="0" smtClean="0"/>
              <a:t> Explorer 6</a:t>
            </a:r>
          </a:p>
          <a:p>
            <a:pPr marL="228600" indent="-228600">
              <a:buFontTx/>
              <a:buAutoNum type="arabicPeriod"/>
            </a:pPr>
            <a:endParaRPr lang="en-US" baseline="0" dirty="0" smtClean="0"/>
          </a:p>
          <a:p>
            <a:pPr marL="228600" indent="-228600">
              <a:buFontTx/>
              <a:buAutoNum type="arabicPeriod"/>
            </a:pPr>
            <a:endParaRPr lang="en-US" dirty="0" smtClean="0"/>
          </a:p>
        </p:txBody>
      </p:sp>
      <p:sp>
        <p:nvSpPr>
          <p:cNvPr id="41987" name="Slide Number Placeholder 3"/>
          <p:cNvSpPr>
            <a:spLocks noGrp="1"/>
          </p:cNvSpPr>
          <p:nvPr>
            <p:ph type="sldNum" sz="quarter" idx="5"/>
          </p:nvPr>
        </p:nvSpPr>
        <p:spPr>
          <a:noFill/>
        </p:spPr>
        <p:txBody>
          <a:bodyPr/>
          <a:lstStyle/>
          <a:p>
            <a:fld id="{A74C9AD6-B189-4DB9-9CCE-A11BEE0EB1E4}" type="slidenum">
              <a:rPr lang="en-US" smtClean="0">
                <a:cs typeface="Arial" charset="0"/>
              </a:rPr>
              <a:pPr/>
              <a:t>25</a:t>
            </a:fld>
            <a:endParaRPr lang="en-US" smtClean="0">
              <a:cs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noTextEdit="1"/>
          </p:cNvSpPr>
          <p:nvPr>
            <p:ph type="sldImg"/>
          </p:nvPr>
        </p:nvSpPr>
        <p:spPr bwMode="auto">
          <a:noFill/>
          <a:ln>
            <a:solidFill>
              <a:srgbClr val="000000"/>
            </a:solidFill>
            <a:miter lim="800000"/>
            <a:headEnd/>
            <a:tailEnd/>
          </a:ln>
        </p:spPr>
      </p:sp>
      <p:sp>
        <p:nvSpPr>
          <p:cNvPr id="44034" name="Notes Placeholder 2"/>
          <p:cNvSpPr>
            <a:spLocks noGrp="1"/>
          </p:cNvSpPr>
          <p:nvPr>
            <p:ph type="body" idx="1"/>
          </p:nvPr>
        </p:nvSpPr>
        <p:spPr>
          <a:noFill/>
          <a:ln/>
        </p:spPr>
        <p:txBody>
          <a:bodyPr/>
          <a:lstStyle/>
          <a:p>
            <a:pPr marL="228600" indent="-228600">
              <a:buFontTx/>
              <a:buAutoNum type="arabicPeriod"/>
            </a:pPr>
            <a:r>
              <a:rPr lang="en-US" dirty="0" smtClean="0"/>
              <a:t>The exploit downloads an executable file from another server masked by a free dynamic DNS provider</a:t>
            </a:r>
          </a:p>
          <a:p>
            <a:pPr marL="228600" indent="-228600">
              <a:buFontTx/>
              <a:buAutoNum type="arabicPeriod"/>
            </a:pPr>
            <a:r>
              <a:rPr lang="en-US" dirty="0" smtClean="0"/>
              <a:t>The exe (</a:t>
            </a:r>
            <a:r>
              <a:rPr lang="en-US" dirty="0" err="1" smtClean="0"/>
              <a:t>Hydraq.Dropper</a:t>
            </a:r>
            <a:r>
              <a:rPr lang="en-US" dirty="0" smtClean="0"/>
              <a:t>) is decoded, saved, and executed by the exploit shellcode</a:t>
            </a:r>
          </a:p>
        </p:txBody>
      </p:sp>
      <p:sp>
        <p:nvSpPr>
          <p:cNvPr id="44035" name="Slide Number Placeholder 3"/>
          <p:cNvSpPr>
            <a:spLocks noGrp="1"/>
          </p:cNvSpPr>
          <p:nvPr>
            <p:ph type="sldNum" sz="quarter" idx="5"/>
          </p:nvPr>
        </p:nvSpPr>
        <p:spPr>
          <a:noFill/>
        </p:spPr>
        <p:txBody>
          <a:bodyPr/>
          <a:lstStyle/>
          <a:p>
            <a:fld id="{7D8894CD-9491-4F33-BC7E-6D68BD5EAE94}" type="slidenum">
              <a:rPr lang="en-US" smtClean="0">
                <a:cs typeface="Arial" charset="0"/>
              </a:rPr>
              <a:pPr/>
              <a:t>26</a:t>
            </a:fld>
            <a:endParaRPr lang="en-US" smtClean="0">
              <a:cs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noTextEdit="1"/>
          </p:cNvSpPr>
          <p:nvPr>
            <p:ph type="sldImg"/>
          </p:nvPr>
        </p:nvSpPr>
        <p:spPr bwMode="auto">
          <a:noFill/>
          <a:ln>
            <a:solidFill>
              <a:srgbClr val="000000"/>
            </a:solidFill>
            <a:miter lim="800000"/>
            <a:headEnd/>
            <a:tailEnd/>
          </a:ln>
        </p:spPr>
      </p:sp>
      <p:sp>
        <p:nvSpPr>
          <p:cNvPr id="46082" name="Notes Placeholder 2"/>
          <p:cNvSpPr>
            <a:spLocks noGrp="1"/>
          </p:cNvSpPr>
          <p:nvPr>
            <p:ph type="body" idx="1"/>
          </p:nvPr>
        </p:nvSpPr>
        <p:spPr>
          <a:noFill/>
          <a:ln/>
        </p:spPr>
        <p:txBody>
          <a:bodyPr/>
          <a:lstStyle/>
          <a:p>
            <a:pPr marL="228600" indent="-228600">
              <a:buFontTx/>
              <a:buAutoNum type="arabicPeriod"/>
            </a:pPr>
            <a:r>
              <a:rPr lang="en-US" dirty="0" smtClean="0"/>
              <a:t>The Hydraq Dropper drops Hydraq</a:t>
            </a:r>
            <a:r>
              <a:rPr lang="en-US" baseline="0" dirty="0" smtClean="0"/>
              <a:t> as RASMON.DLL</a:t>
            </a:r>
            <a:endParaRPr lang="en-US" dirty="0" smtClean="0"/>
          </a:p>
          <a:p>
            <a:pPr marL="228600" indent="-228600">
              <a:buFontTx/>
              <a:buAutoNum type="arabicPeriod"/>
            </a:pPr>
            <a:r>
              <a:rPr lang="en-US" dirty="0" smtClean="0"/>
              <a:t>Hydraq (rasmon.dll) is added as a service and executes under svchost.exe</a:t>
            </a:r>
          </a:p>
          <a:p>
            <a:pPr marL="228600" indent="-228600">
              <a:buFontTx/>
              <a:buAutoNum type="arabicPeriod"/>
            </a:pPr>
            <a:r>
              <a:rPr lang="en-US" dirty="0" smtClean="0"/>
              <a:t>Hydraq (rasmon.dll) also drops a Windows logon password stealer (1758.nls)</a:t>
            </a:r>
          </a:p>
          <a:p>
            <a:pPr marL="228600" indent="-228600">
              <a:buFontTx/>
              <a:buNone/>
            </a:pPr>
            <a:endParaRPr lang="en-US" dirty="0" smtClean="0"/>
          </a:p>
        </p:txBody>
      </p:sp>
      <p:sp>
        <p:nvSpPr>
          <p:cNvPr id="46083" name="Slide Number Placeholder 3"/>
          <p:cNvSpPr>
            <a:spLocks noGrp="1"/>
          </p:cNvSpPr>
          <p:nvPr>
            <p:ph type="sldNum" sz="quarter" idx="5"/>
          </p:nvPr>
        </p:nvSpPr>
        <p:spPr>
          <a:noFill/>
        </p:spPr>
        <p:txBody>
          <a:bodyPr/>
          <a:lstStyle/>
          <a:p>
            <a:fld id="{F4496CDD-C869-4243-95DB-696C25DF63E6}" type="slidenum">
              <a:rPr lang="en-US" smtClean="0">
                <a:cs typeface="Arial" charset="0"/>
              </a:rPr>
              <a:pPr/>
              <a:t>27</a:t>
            </a:fld>
            <a:endParaRPr lang="en-US" smtClean="0">
              <a:cs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noTextEdit="1"/>
          </p:cNvSpPr>
          <p:nvPr>
            <p:ph type="sldImg"/>
          </p:nvPr>
        </p:nvSpPr>
        <p:spPr bwMode="auto">
          <a:noFill/>
          <a:ln>
            <a:solidFill>
              <a:srgbClr val="000000"/>
            </a:solidFill>
            <a:miter lim="800000"/>
            <a:headEnd/>
            <a:tailEnd/>
          </a:ln>
        </p:spPr>
      </p:sp>
      <p:sp>
        <p:nvSpPr>
          <p:cNvPr id="48130" name="Notes Placeholder 2"/>
          <p:cNvSpPr>
            <a:spLocks noGrp="1"/>
          </p:cNvSpPr>
          <p:nvPr>
            <p:ph type="body" idx="1"/>
          </p:nvPr>
        </p:nvSpPr>
        <p:spPr>
          <a:noFill/>
          <a:ln/>
        </p:spPr>
        <p:txBody>
          <a:bodyPr/>
          <a:lstStyle/>
          <a:p>
            <a:pPr marL="228600" indent="-228600">
              <a:buFontTx/>
              <a:buAutoNum type="arabicPeriod"/>
            </a:pPr>
            <a:r>
              <a:rPr lang="en-US" dirty="0" smtClean="0"/>
              <a:t>Hydraq</a:t>
            </a:r>
            <a:r>
              <a:rPr lang="en-US" baseline="0" dirty="0" smtClean="0"/>
              <a:t> connects back to the attacker via another domain registered with a free dynamic DNS service</a:t>
            </a:r>
          </a:p>
          <a:p>
            <a:pPr marL="228600" indent="-228600">
              <a:buFontTx/>
              <a:buAutoNum type="arabicPeriod"/>
            </a:pPr>
            <a:r>
              <a:rPr lang="en-US" baseline="0" dirty="0" smtClean="0"/>
              <a:t>The attacker connects to the victim machine</a:t>
            </a:r>
          </a:p>
          <a:p>
            <a:pPr marL="684213" lvl="1" indent="-228600">
              <a:buFontTx/>
              <a:buAutoNum type="arabicPeriod"/>
            </a:pPr>
            <a:r>
              <a:rPr lang="en-US" baseline="0" dirty="0" smtClean="0"/>
              <a:t>The attacker steals intellectual property</a:t>
            </a:r>
          </a:p>
          <a:p>
            <a:pPr marL="684213" lvl="1" indent="-228600">
              <a:buFontTx/>
              <a:buAutoNum type="arabicPeriod"/>
            </a:pPr>
            <a:r>
              <a:rPr lang="en-US" baseline="0" dirty="0" smtClean="0"/>
              <a:t>The attacker launches further attacks such as sending emails or IMs to the victim’s contacts impersonating the victim</a:t>
            </a:r>
          </a:p>
          <a:p>
            <a:pPr marL="684213" lvl="1" indent="-228600">
              <a:buFontTx/>
              <a:buNone/>
            </a:pPr>
            <a:endParaRPr lang="en-US" baseline="0" dirty="0" smtClean="0"/>
          </a:p>
        </p:txBody>
      </p:sp>
      <p:sp>
        <p:nvSpPr>
          <p:cNvPr id="48131" name="Slide Number Placeholder 3"/>
          <p:cNvSpPr>
            <a:spLocks noGrp="1"/>
          </p:cNvSpPr>
          <p:nvPr>
            <p:ph type="sldNum" sz="quarter" idx="5"/>
          </p:nvPr>
        </p:nvSpPr>
        <p:spPr>
          <a:noFill/>
        </p:spPr>
        <p:txBody>
          <a:bodyPr/>
          <a:lstStyle/>
          <a:p>
            <a:fld id="{5FDBE62B-A5E5-43EE-A145-8162F50130AA}" type="slidenum">
              <a:rPr lang="en-US" smtClean="0">
                <a:cs typeface="Arial" charset="0"/>
              </a:rPr>
              <a:pPr/>
              <a:t>28</a:t>
            </a:fld>
            <a:endParaRPr lang="en-US" smtClean="0">
              <a:cs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noTextEdit="1"/>
          </p:cNvSpPr>
          <p:nvPr>
            <p:ph type="sldImg"/>
          </p:nvPr>
        </p:nvSpPr>
        <p:spPr bwMode="auto">
          <a:noFill/>
          <a:ln>
            <a:solidFill>
              <a:srgbClr val="000000"/>
            </a:solidFill>
            <a:miter lim="800000"/>
            <a:headEnd/>
            <a:tailEnd/>
          </a:ln>
        </p:spPr>
      </p:sp>
      <p:sp>
        <p:nvSpPr>
          <p:cNvPr id="39938" name="Notes Placeholder 2"/>
          <p:cNvSpPr>
            <a:spLocks noGrp="1"/>
          </p:cNvSpPr>
          <p:nvPr>
            <p:ph type="body" idx="1"/>
          </p:nvPr>
        </p:nvSpPr>
        <p:spPr>
          <a:noFill/>
          <a:ln/>
        </p:spPr>
        <p:txBody>
          <a:bodyPr/>
          <a:lstStyle/>
          <a:p>
            <a:pPr marL="228600" indent="-228600">
              <a:buFontTx/>
              <a:buNone/>
            </a:pPr>
            <a:r>
              <a:rPr lang="en-US" dirty="0" smtClean="0"/>
              <a:t>The attack likely started with a USB key physically</a:t>
            </a:r>
            <a:r>
              <a:rPr lang="en-US" baseline="0" dirty="0" smtClean="0"/>
              <a:t> brought into the target environment via an insider or for example a USB key dropped in a parking lot.</a:t>
            </a:r>
          </a:p>
          <a:p>
            <a:pPr marL="228600" indent="-228600">
              <a:buFontTx/>
              <a:buNone/>
            </a:pPr>
            <a:endParaRPr lang="en-US" baseline="0" dirty="0" smtClean="0"/>
          </a:p>
          <a:p>
            <a:pPr marL="228600" indent="-228600">
              <a:buFontTx/>
              <a:buNone/>
            </a:pPr>
            <a:r>
              <a:rPr lang="en-US" baseline="0" dirty="0" smtClean="0"/>
              <a:t>That USB is shared or other USB keys plugged into infected machines become infected and are shared.</a:t>
            </a:r>
          </a:p>
          <a:p>
            <a:pPr marL="228600" indent="-228600">
              <a:buFontTx/>
              <a:buNone/>
            </a:pPr>
            <a:endParaRPr lang="en-US" baseline="0" dirty="0" smtClean="0"/>
          </a:p>
          <a:p>
            <a:pPr marL="228600" indent="-228600">
              <a:buFontTx/>
              <a:buNone/>
            </a:pPr>
            <a:r>
              <a:rPr lang="en-US" baseline="0" dirty="0" err="1" smtClean="0"/>
              <a:t>Stuxnet</a:t>
            </a:r>
            <a:r>
              <a:rPr lang="en-US" baseline="0" dirty="0" smtClean="0"/>
              <a:t> also spreads via the network via more traditional means and uses MS08-067 and the Printer Spooler vulnerability.</a:t>
            </a:r>
          </a:p>
          <a:p>
            <a:pPr marL="228600" indent="-228600">
              <a:buFontTx/>
              <a:buNone/>
            </a:pPr>
            <a:endParaRPr lang="en-US" dirty="0" smtClean="0"/>
          </a:p>
        </p:txBody>
      </p:sp>
      <p:sp>
        <p:nvSpPr>
          <p:cNvPr id="39939" name="Slide Number Placeholder 3"/>
          <p:cNvSpPr>
            <a:spLocks noGrp="1"/>
          </p:cNvSpPr>
          <p:nvPr>
            <p:ph type="sldNum" sz="quarter" idx="5"/>
          </p:nvPr>
        </p:nvSpPr>
        <p:spPr>
          <a:noFill/>
        </p:spPr>
        <p:txBody>
          <a:bodyPr/>
          <a:lstStyle/>
          <a:p>
            <a:fld id="{D0C78ECF-A31E-4CA2-B130-2C91FA6B4C23}" type="slidenum">
              <a:rPr lang="en-US" smtClean="0">
                <a:cs typeface="Arial" charset="0"/>
              </a:rPr>
              <a:pPr/>
              <a:t>33</a:t>
            </a:fld>
            <a:endParaRPr lang="en-US" smtClean="0">
              <a:cs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noTextEdit="1"/>
          </p:cNvSpPr>
          <p:nvPr>
            <p:ph type="sldImg"/>
          </p:nvPr>
        </p:nvSpPr>
        <p:spPr bwMode="auto">
          <a:noFill/>
          <a:ln>
            <a:solidFill>
              <a:srgbClr val="000000"/>
            </a:solidFill>
            <a:miter lim="800000"/>
            <a:headEnd/>
            <a:tailEnd/>
          </a:ln>
        </p:spPr>
      </p:sp>
      <p:sp>
        <p:nvSpPr>
          <p:cNvPr id="44034" name="Notes Placeholder 2"/>
          <p:cNvSpPr>
            <a:spLocks noGrp="1"/>
          </p:cNvSpPr>
          <p:nvPr>
            <p:ph type="body" idx="1"/>
          </p:nvPr>
        </p:nvSpPr>
        <p:spPr>
          <a:noFill/>
          <a:ln/>
        </p:spPr>
        <p:txBody>
          <a:bodyPr/>
          <a:lstStyle/>
          <a:p>
            <a:pPr marL="228600" indent="-228600">
              <a:buFontTx/>
              <a:buNone/>
            </a:pPr>
            <a:r>
              <a:rPr lang="en-US" dirty="0" err="1" smtClean="0"/>
              <a:t>Stuxnet</a:t>
            </a:r>
            <a:r>
              <a:rPr lang="en-US" baseline="0" dirty="0" smtClean="0"/>
              <a:t> contacts the C&amp;C server and the attackers are in search of machines that can be used to program PLCs.  </a:t>
            </a:r>
          </a:p>
          <a:p>
            <a:pPr marL="228600" indent="-228600">
              <a:buFontTx/>
              <a:buNone/>
            </a:pPr>
            <a:r>
              <a:rPr lang="en-US" baseline="0" dirty="0" smtClean="0"/>
              <a:t>C&amp;C traffic includes information on whether the machine has with Step7 or </a:t>
            </a:r>
            <a:r>
              <a:rPr lang="en-US" baseline="0" dirty="0" err="1" smtClean="0"/>
              <a:t>WinCC</a:t>
            </a:r>
            <a:r>
              <a:rPr lang="en-US" baseline="0" dirty="0" smtClean="0"/>
              <a:t> software installed.</a:t>
            </a:r>
            <a:endParaRPr lang="en-US" dirty="0" smtClean="0"/>
          </a:p>
        </p:txBody>
      </p:sp>
      <p:sp>
        <p:nvSpPr>
          <p:cNvPr id="44035" name="Slide Number Placeholder 3"/>
          <p:cNvSpPr>
            <a:spLocks noGrp="1"/>
          </p:cNvSpPr>
          <p:nvPr>
            <p:ph type="sldNum" sz="quarter" idx="5"/>
          </p:nvPr>
        </p:nvSpPr>
        <p:spPr>
          <a:noFill/>
        </p:spPr>
        <p:txBody>
          <a:bodyPr/>
          <a:lstStyle/>
          <a:p>
            <a:fld id="{7D8894CD-9491-4F33-BC7E-6D68BD5EAE94}" type="slidenum">
              <a:rPr lang="en-US" smtClean="0">
                <a:cs typeface="Arial" charset="0"/>
              </a:rPr>
              <a:pPr/>
              <a:t>34</a:t>
            </a:fld>
            <a:endParaRPr lang="en-US" smtClean="0">
              <a:cs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Attackers steal</a:t>
            </a:r>
            <a:r>
              <a:rPr lang="en-US" baseline="0" dirty="0" smtClean="0"/>
              <a:t> design documents and inject STL code into PLCs controlling automated systems such as pipelines or nuclear power plants.</a:t>
            </a:r>
            <a:endParaRPr lang="en-US" dirty="0"/>
          </a:p>
        </p:txBody>
      </p:sp>
      <p:sp>
        <p:nvSpPr>
          <p:cNvPr id="4" name="Slide Number Placeholder 3"/>
          <p:cNvSpPr>
            <a:spLocks noGrp="1"/>
          </p:cNvSpPr>
          <p:nvPr>
            <p:ph type="sldNum" sz="quarter" idx="10"/>
          </p:nvPr>
        </p:nvSpPr>
        <p:spPr/>
        <p:txBody>
          <a:bodyPr/>
          <a:lstStyle/>
          <a:p>
            <a:pPr>
              <a:defRPr/>
            </a:pPr>
            <a:fld id="{C6ECD064-D871-4DC0-84B7-F503D10F0C87}" type="slidenum">
              <a:rPr lang="en-US" smtClean="0"/>
              <a:pPr>
                <a:defRPr/>
              </a:pPr>
              <a:t>35</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Screenshot of an S7-300</a:t>
            </a:r>
            <a:r>
              <a:rPr lang="en-US" baseline="0" dirty="0" smtClean="0"/>
              <a:t> and STL source code injected by </a:t>
            </a:r>
            <a:r>
              <a:rPr lang="en-US" baseline="0" dirty="0" err="1" smtClean="0"/>
              <a:t>Stuxnet</a:t>
            </a:r>
            <a:endParaRPr lang="en-US" dirty="0"/>
          </a:p>
        </p:txBody>
      </p:sp>
      <p:sp>
        <p:nvSpPr>
          <p:cNvPr id="4" name="Slide Number Placeholder 3"/>
          <p:cNvSpPr>
            <a:spLocks noGrp="1"/>
          </p:cNvSpPr>
          <p:nvPr>
            <p:ph type="sldNum" sz="quarter" idx="10"/>
          </p:nvPr>
        </p:nvSpPr>
        <p:spPr/>
        <p:txBody>
          <a:bodyPr/>
          <a:lstStyle/>
          <a:p>
            <a:pPr>
              <a:defRPr/>
            </a:pPr>
            <a:fld id="{C6ECD064-D871-4DC0-84B7-F503D10F0C87}" type="slidenum">
              <a:rPr lang="en-US" smtClean="0"/>
              <a:pPr>
                <a:defRPr/>
              </a:pPr>
              <a:t>36</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Countries</a:t>
            </a:r>
            <a:r>
              <a:rPr lang="en-US" baseline="0" dirty="0" smtClean="0"/>
              <a:t> other than Iran are likely to be collateral damage</a:t>
            </a:r>
            <a:endParaRPr lang="en-US" dirty="0"/>
          </a:p>
        </p:txBody>
      </p:sp>
      <p:sp>
        <p:nvSpPr>
          <p:cNvPr id="4" name="Slide Number Placeholder 3"/>
          <p:cNvSpPr>
            <a:spLocks noGrp="1"/>
          </p:cNvSpPr>
          <p:nvPr>
            <p:ph type="sldNum" sz="quarter" idx="10"/>
          </p:nvPr>
        </p:nvSpPr>
        <p:spPr/>
        <p:txBody>
          <a:bodyPr/>
          <a:lstStyle/>
          <a:p>
            <a:pPr>
              <a:defRPr/>
            </a:pPr>
            <a:fld id="{C6ECD064-D871-4DC0-84B7-F503D10F0C87}" type="slidenum">
              <a:rPr lang="en-US" smtClean="0"/>
              <a:pPr>
                <a:defRPr/>
              </a:pPr>
              <a:t>37</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noTextEdit="1"/>
          </p:cNvSpPr>
          <p:nvPr>
            <p:ph type="sldImg"/>
          </p:nvPr>
        </p:nvSpPr>
        <p:spPr bwMode="auto">
          <a:noFill/>
          <a:ln>
            <a:solidFill>
              <a:srgbClr val="000000"/>
            </a:solidFill>
            <a:miter lim="800000"/>
            <a:headEnd/>
            <a:tailEnd/>
          </a:ln>
        </p:spPr>
      </p:sp>
      <p:sp>
        <p:nvSpPr>
          <p:cNvPr id="48130" name="Notes Placeholder 2"/>
          <p:cNvSpPr>
            <a:spLocks noGrp="1"/>
          </p:cNvSpPr>
          <p:nvPr>
            <p:ph type="body" idx="1"/>
          </p:nvPr>
        </p:nvSpPr>
        <p:spPr>
          <a:noFill/>
          <a:ln/>
        </p:spPr>
        <p:txBody>
          <a:bodyPr/>
          <a:lstStyle/>
          <a:p>
            <a:pPr marL="684213" marR="0" lvl="1" indent="-228600" algn="l" defTabSz="914400" rtl="0" eaLnBrk="0" fontAlgn="base" latinLnBrk="0" hangingPunct="0">
              <a:lnSpc>
                <a:spcPct val="90000"/>
              </a:lnSpc>
              <a:spcBef>
                <a:spcPct val="20000"/>
              </a:spcBef>
              <a:spcAft>
                <a:spcPct val="20000"/>
              </a:spcAft>
              <a:buClrTx/>
              <a:buSzTx/>
              <a:buFontTx/>
              <a:buNone/>
              <a:tabLst/>
              <a:defRPr/>
            </a:pPr>
            <a:r>
              <a:rPr lang="en-US" dirty="0" smtClean="0"/>
              <a:t>Countries</a:t>
            </a:r>
            <a:r>
              <a:rPr lang="en-US" baseline="0" dirty="0" smtClean="0"/>
              <a:t> other than Iran are likely to be collateral damage</a:t>
            </a:r>
            <a:endParaRPr lang="en-US" dirty="0" smtClean="0"/>
          </a:p>
          <a:p>
            <a:pPr marL="684213" lvl="1" indent="-228600">
              <a:buFontTx/>
              <a:buNone/>
            </a:pPr>
            <a:endParaRPr lang="en-US" baseline="0" dirty="0" smtClean="0"/>
          </a:p>
        </p:txBody>
      </p:sp>
      <p:sp>
        <p:nvSpPr>
          <p:cNvPr id="48131" name="Slide Number Placeholder 3"/>
          <p:cNvSpPr>
            <a:spLocks noGrp="1"/>
          </p:cNvSpPr>
          <p:nvPr>
            <p:ph type="sldNum" sz="quarter" idx="5"/>
          </p:nvPr>
        </p:nvSpPr>
        <p:spPr>
          <a:noFill/>
        </p:spPr>
        <p:txBody>
          <a:bodyPr/>
          <a:lstStyle/>
          <a:p>
            <a:fld id="{5FDBE62B-A5E5-43EE-A145-8162F50130AA}" type="slidenum">
              <a:rPr lang="en-US" smtClean="0">
                <a:cs typeface="Arial" charset="0"/>
              </a:rPr>
              <a:pPr/>
              <a:t>38</a:t>
            </a:fld>
            <a:endParaRPr lang="en-US" smtClean="0">
              <a:cs typeface="Arial"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slide provides an example of layered defenses across the attack flow.</a:t>
            </a:r>
            <a:r>
              <a:rPr lang="en-US" baseline="0" dirty="0" smtClean="0"/>
              <a:t>  While some of these defenses may fail, as long as a single defense succeeds, the overall attack is prevented.</a:t>
            </a:r>
          </a:p>
          <a:p>
            <a:endParaRPr lang="en-US" baseline="0" dirty="0" smtClean="0"/>
          </a:p>
          <a:p>
            <a:r>
              <a:rPr lang="en-US" baseline="0" dirty="0" smtClean="0"/>
              <a:t>The technologies illustrated in this slide may be utilized at multiple places in the attack flow, but are depicted in key locations for clarity.</a:t>
            </a:r>
          </a:p>
          <a:p>
            <a:endParaRPr lang="en-US" baseline="0" dirty="0" smtClean="0"/>
          </a:p>
          <a:p>
            <a:r>
              <a:rPr lang="en-US" baseline="0" dirty="0" smtClean="0"/>
              <a:t>This slide is not a comprehensive set of the possible defenses and does not include technologies that enforce policies and procedures or security-informed architecture.</a:t>
            </a:r>
            <a:endParaRPr lang="en-US" dirty="0"/>
          </a:p>
        </p:txBody>
      </p:sp>
      <p:sp>
        <p:nvSpPr>
          <p:cNvPr id="4" name="Slide Number Placeholder 3"/>
          <p:cNvSpPr>
            <a:spLocks noGrp="1"/>
          </p:cNvSpPr>
          <p:nvPr>
            <p:ph type="sldNum" sz="quarter" idx="10"/>
          </p:nvPr>
        </p:nvSpPr>
        <p:spPr/>
        <p:txBody>
          <a:bodyPr/>
          <a:lstStyle/>
          <a:p>
            <a:pPr>
              <a:defRPr/>
            </a:pPr>
            <a:fld id="{C6ECD064-D871-4DC0-84B7-F503D10F0C87}" type="slidenum">
              <a:rPr lang="en-US" smtClean="0"/>
              <a:pPr>
                <a:defRPr/>
              </a:pPr>
              <a:t>40</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This slide is not a comprehensive set of the possible defenses and does not include technologies that enforce policies and procedures or security-informed architecture.</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C6ECD064-D871-4DC0-84B7-F503D10F0C87}" type="slidenum">
              <a:rPr lang="en-US" smtClean="0"/>
              <a:pPr>
                <a:defRPr/>
              </a:pPr>
              <a:t>41</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noTextEdit="1"/>
          </p:cNvSpPr>
          <p:nvPr>
            <p:ph type="sldImg"/>
          </p:nvPr>
        </p:nvSpPr>
        <p:spPr bwMode="auto">
          <a:noFill/>
          <a:ln>
            <a:solidFill>
              <a:srgbClr val="000000"/>
            </a:solidFill>
            <a:miter lim="800000"/>
            <a:headEnd/>
            <a:tailEnd/>
          </a:ln>
        </p:spPr>
      </p:sp>
      <p:sp>
        <p:nvSpPr>
          <p:cNvPr id="64514" name="Notes Placeholder 2"/>
          <p:cNvSpPr>
            <a:spLocks noGrp="1"/>
          </p:cNvSpPr>
          <p:nvPr>
            <p:ph type="body" idx="1"/>
          </p:nvPr>
        </p:nvSpPr>
        <p:spPr>
          <a:noFill/>
          <a:ln/>
        </p:spPr>
        <p:txBody>
          <a:bodyPr/>
          <a:lstStyle/>
          <a:p>
            <a:endParaRPr lang="en-US" smtClean="0"/>
          </a:p>
        </p:txBody>
      </p:sp>
      <p:sp>
        <p:nvSpPr>
          <p:cNvPr id="64515" name="Slide Number Placeholder 3"/>
          <p:cNvSpPr>
            <a:spLocks noGrp="1"/>
          </p:cNvSpPr>
          <p:nvPr>
            <p:ph type="sldNum" sz="quarter" idx="5"/>
          </p:nvPr>
        </p:nvSpPr>
        <p:spPr>
          <a:noFill/>
        </p:spPr>
        <p:txBody>
          <a:bodyPr/>
          <a:lstStyle/>
          <a:p>
            <a:fld id="{A36E1E1A-54D2-487A-BCA1-713FD24B3DBB}" type="slidenum">
              <a:rPr lang="en-US" smtClean="0">
                <a:cs typeface="Arial" charset="0"/>
              </a:rPr>
              <a:pPr/>
              <a:t>43</a:t>
            </a:fld>
            <a:endParaRPr lang="en-US" smtClean="0">
              <a:cs typeface="Arial"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noTextEdit="1"/>
          </p:cNvSpPr>
          <p:nvPr>
            <p:ph type="sldImg"/>
          </p:nvPr>
        </p:nvSpPr>
        <p:spPr bwMode="auto">
          <a:noFill/>
          <a:ln>
            <a:solidFill>
              <a:srgbClr val="000000"/>
            </a:solidFill>
            <a:miter lim="800000"/>
            <a:headEnd/>
            <a:tailEnd/>
          </a:ln>
        </p:spPr>
      </p:sp>
      <p:sp>
        <p:nvSpPr>
          <p:cNvPr id="66562" name="Notes Placeholder 2"/>
          <p:cNvSpPr>
            <a:spLocks noGrp="1"/>
          </p:cNvSpPr>
          <p:nvPr>
            <p:ph type="body" idx="1"/>
          </p:nvPr>
        </p:nvSpPr>
        <p:spPr>
          <a:noFill/>
          <a:ln/>
        </p:spPr>
        <p:txBody>
          <a:bodyPr/>
          <a:lstStyle/>
          <a:p>
            <a:endParaRPr lang="en-US" smtClean="0"/>
          </a:p>
        </p:txBody>
      </p:sp>
      <p:sp>
        <p:nvSpPr>
          <p:cNvPr id="66563" name="Slide Number Placeholder 3"/>
          <p:cNvSpPr>
            <a:spLocks noGrp="1"/>
          </p:cNvSpPr>
          <p:nvPr>
            <p:ph type="sldNum" sz="quarter" idx="5"/>
          </p:nvPr>
        </p:nvSpPr>
        <p:spPr>
          <a:noFill/>
        </p:spPr>
        <p:txBody>
          <a:bodyPr/>
          <a:lstStyle/>
          <a:p>
            <a:fld id="{7ED25591-8F97-460B-9E7F-A3F865CEAB49}" type="slidenum">
              <a:rPr lang="en-US" smtClean="0">
                <a:cs typeface="Arial" charset="0"/>
              </a:rPr>
              <a:pPr/>
              <a:t>44</a:t>
            </a:fld>
            <a:endParaRPr lang="en-US" smtClean="0">
              <a:cs typeface="Arial"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noTextEdit="1"/>
          </p:cNvSpPr>
          <p:nvPr>
            <p:ph type="sldImg"/>
          </p:nvPr>
        </p:nvSpPr>
        <p:spPr bwMode="auto">
          <a:noFill/>
          <a:ln>
            <a:solidFill>
              <a:srgbClr val="000000"/>
            </a:solidFill>
            <a:miter lim="800000"/>
            <a:headEnd/>
            <a:tailEnd/>
          </a:ln>
        </p:spPr>
      </p:sp>
      <p:sp>
        <p:nvSpPr>
          <p:cNvPr id="64514" name="Notes Placeholder 2"/>
          <p:cNvSpPr>
            <a:spLocks noGrp="1"/>
          </p:cNvSpPr>
          <p:nvPr>
            <p:ph type="body" idx="1"/>
          </p:nvPr>
        </p:nvSpPr>
        <p:spPr>
          <a:noFill/>
          <a:ln/>
        </p:spPr>
        <p:txBody>
          <a:bodyPr/>
          <a:lstStyle/>
          <a:p>
            <a:r>
              <a:rPr lang="en-US" dirty="0" smtClean="0"/>
              <a:t>Additional slides that were not presented due</a:t>
            </a:r>
            <a:r>
              <a:rPr lang="en-US" baseline="0" dirty="0" smtClean="0"/>
              <a:t> to time constraints</a:t>
            </a:r>
            <a:endParaRPr lang="en-US" dirty="0" smtClean="0"/>
          </a:p>
        </p:txBody>
      </p:sp>
      <p:sp>
        <p:nvSpPr>
          <p:cNvPr id="64515" name="Slide Number Placeholder 3"/>
          <p:cNvSpPr>
            <a:spLocks noGrp="1"/>
          </p:cNvSpPr>
          <p:nvPr>
            <p:ph type="sldNum" sz="quarter" idx="5"/>
          </p:nvPr>
        </p:nvSpPr>
        <p:spPr>
          <a:noFill/>
        </p:spPr>
        <p:txBody>
          <a:bodyPr/>
          <a:lstStyle/>
          <a:p>
            <a:fld id="{A36E1E1A-54D2-487A-BCA1-713FD24B3DBB}" type="slidenum">
              <a:rPr lang="en-US" smtClean="0">
                <a:cs typeface="Arial" charset="0"/>
              </a:rPr>
              <a:pPr/>
              <a:t>45</a:t>
            </a:fld>
            <a:endParaRPr lang="en-US" smtClean="0">
              <a:cs typeface="Arial"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noTextEdit="1"/>
          </p:cNvSpPr>
          <p:nvPr>
            <p:ph type="sldImg"/>
          </p:nvPr>
        </p:nvSpPr>
        <p:spPr bwMode="auto">
          <a:noFill/>
          <a:ln>
            <a:solidFill>
              <a:srgbClr val="000000"/>
            </a:solidFill>
            <a:miter lim="800000"/>
            <a:headEnd/>
            <a:tailEnd/>
          </a:ln>
        </p:spPr>
      </p:sp>
      <p:sp>
        <p:nvSpPr>
          <p:cNvPr id="50178" name="Notes Placeholder 2"/>
          <p:cNvSpPr>
            <a:spLocks noGrp="1"/>
          </p:cNvSpPr>
          <p:nvPr>
            <p:ph type="body" idx="1"/>
          </p:nvPr>
        </p:nvSpPr>
        <p:spPr>
          <a:noFill/>
          <a:ln/>
        </p:spPr>
        <p:txBody>
          <a:bodyPr/>
          <a:lstStyle/>
          <a:p>
            <a:endParaRPr lang="en-US" smtClean="0"/>
          </a:p>
        </p:txBody>
      </p:sp>
      <p:sp>
        <p:nvSpPr>
          <p:cNvPr id="50179" name="Slide Number Placeholder 3"/>
          <p:cNvSpPr>
            <a:spLocks noGrp="1"/>
          </p:cNvSpPr>
          <p:nvPr>
            <p:ph type="sldNum" sz="quarter" idx="5"/>
          </p:nvPr>
        </p:nvSpPr>
        <p:spPr>
          <a:noFill/>
        </p:spPr>
        <p:txBody>
          <a:bodyPr/>
          <a:lstStyle/>
          <a:p>
            <a:fld id="{3F34367C-A3FE-4AC3-8C3B-A6E0A5735F89}" type="slidenum">
              <a:rPr lang="en-US" smtClean="0">
                <a:cs typeface="Arial" charset="0"/>
              </a:rPr>
              <a:pPr/>
              <a:t>46</a:t>
            </a:fld>
            <a:endParaRPr lang="en-US" smtClean="0">
              <a:cs typeface="Arial"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noTextEdit="1"/>
          </p:cNvSpPr>
          <p:nvPr>
            <p:ph type="sldImg"/>
          </p:nvPr>
        </p:nvSpPr>
        <p:spPr bwMode="auto">
          <a:noFill/>
          <a:ln>
            <a:solidFill>
              <a:srgbClr val="000000"/>
            </a:solidFill>
            <a:miter lim="800000"/>
            <a:headEnd/>
            <a:tailEnd/>
          </a:ln>
        </p:spPr>
      </p:sp>
      <p:sp>
        <p:nvSpPr>
          <p:cNvPr id="53250" name="Notes Placeholder 2"/>
          <p:cNvSpPr>
            <a:spLocks noGrp="1"/>
          </p:cNvSpPr>
          <p:nvPr>
            <p:ph type="body" idx="1"/>
          </p:nvPr>
        </p:nvSpPr>
        <p:spPr>
          <a:noFill/>
          <a:ln/>
        </p:spPr>
        <p:txBody>
          <a:bodyPr/>
          <a:lstStyle/>
          <a:p>
            <a:endParaRPr lang="en-US" smtClean="0"/>
          </a:p>
        </p:txBody>
      </p:sp>
      <p:sp>
        <p:nvSpPr>
          <p:cNvPr id="53251" name="Slide Number Placeholder 3"/>
          <p:cNvSpPr>
            <a:spLocks noGrp="1"/>
          </p:cNvSpPr>
          <p:nvPr>
            <p:ph type="sldNum" sz="quarter" idx="5"/>
          </p:nvPr>
        </p:nvSpPr>
        <p:spPr>
          <a:noFill/>
        </p:spPr>
        <p:txBody>
          <a:bodyPr/>
          <a:lstStyle/>
          <a:p>
            <a:fld id="{B706F23B-AEDD-4508-9E4F-C5952173F998}" type="slidenum">
              <a:rPr lang="en-US" smtClean="0">
                <a:cs typeface="Arial" charset="0"/>
              </a:rPr>
              <a:pPr/>
              <a:t>48</a:t>
            </a:fld>
            <a:endParaRPr lang="en-US" smtClean="0">
              <a:cs typeface="Arial"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noTextEdit="1"/>
          </p:cNvSpPr>
          <p:nvPr>
            <p:ph type="sldImg"/>
          </p:nvPr>
        </p:nvSpPr>
        <p:spPr bwMode="auto">
          <a:noFill/>
          <a:ln>
            <a:solidFill>
              <a:srgbClr val="000000"/>
            </a:solidFill>
            <a:miter lim="800000"/>
            <a:headEnd/>
            <a:tailEnd/>
          </a:ln>
        </p:spPr>
      </p:sp>
      <p:sp>
        <p:nvSpPr>
          <p:cNvPr id="55298" name="Notes Placeholder 2"/>
          <p:cNvSpPr>
            <a:spLocks noGrp="1"/>
          </p:cNvSpPr>
          <p:nvPr>
            <p:ph type="body" idx="1"/>
          </p:nvPr>
        </p:nvSpPr>
        <p:spPr>
          <a:noFill/>
          <a:ln/>
        </p:spPr>
        <p:txBody>
          <a:bodyPr/>
          <a:lstStyle/>
          <a:p>
            <a:pPr marL="228600" indent="-228600">
              <a:buAutoNum type="arabicPeriod"/>
            </a:pPr>
            <a:r>
              <a:rPr lang="en-US" dirty="0" smtClean="0"/>
              <a:t>Code of typical applications are laid out in a</a:t>
            </a:r>
            <a:r>
              <a:rPr lang="en-US" baseline="0" dirty="0" smtClean="0"/>
              <a:t> linear fashion</a:t>
            </a:r>
          </a:p>
          <a:p>
            <a:pPr marL="228600" indent="-228600">
              <a:buAutoNum type="arabicPeriod"/>
            </a:pPr>
            <a:r>
              <a:rPr lang="en-US" baseline="0" dirty="0" smtClean="0"/>
              <a:t>Spaghetti code chops the application into small blocks, rearranges blocks, and reconnects them with jumps</a:t>
            </a:r>
          </a:p>
          <a:p>
            <a:pPr marL="228600" indent="-228600">
              <a:buAutoNum type="arabicPeriod"/>
            </a:pPr>
            <a:r>
              <a:rPr lang="en-US" baseline="0" dirty="0" smtClean="0"/>
              <a:t>Graphing the blocks of the entire application results in a picture that looks like spaghetti making the application more difficult to analyze</a:t>
            </a:r>
          </a:p>
          <a:p>
            <a:pPr marL="228600" indent="-228600">
              <a:buNone/>
            </a:pPr>
            <a:endParaRPr lang="en-US" baseline="0" dirty="0" smtClean="0"/>
          </a:p>
        </p:txBody>
      </p:sp>
      <p:sp>
        <p:nvSpPr>
          <p:cNvPr id="55299" name="Slide Number Placeholder 3"/>
          <p:cNvSpPr>
            <a:spLocks noGrp="1"/>
          </p:cNvSpPr>
          <p:nvPr>
            <p:ph type="sldNum" sz="quarter" idx="5"/>
          </p:nvPr>
        </p:nvSpPr>
        <p:spPr>
          <a:noFill/>
        </p:spPr>
        <p:txBody>
          <a:bodyPr/>
          <a:lstStyle/>
          <a:p>
            <a:fld id="{DC8E2DF8-0697-49F7-AEB2-20482C5AAEE9}" type="slidenum">
              <a:rPr lang="en-US" smtClean="0">
                <a:cs typeface="Arial" charset="0"/>
              </a:rPr>
              <a:pPr/>
              <a:t>50</a:t>
            </a:fld>
            <a:endParaRPr lang="en-US" smtClean="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5" name="Picture 8" descr="SYMANTEC_LOGO.png"/>
          <p:cNvPicPr>
            <a:picLocks noChangeAspect="1"/>
          </p:cNvPicPr>
          <p:nvPr userDrawn="1"/>
        </p:nvPicPr>
        <p:blipFill>
          <a:blip r:embed="rId2" cstate="print"/>
          <a:srcRect/>
          <a:stretch>
            <a:fillRect/>
          </a:stretch>
        </p:blipFill>
        <p:spPr bwMode="auto">
          <a:xfrm>
            <a:off x="569913" y="636588"/>
            <a:ext cx="2797175" cy="1008062"/>
          </a:xfrm>
          <a:prstGeom prst="rect">
            <a:avLst/>
          </a:prstGeom>
          <a:noFill/>
          <a:ln w="9525">
            <a:noFill/>
            <a:miter lim="800000"/>
            <a:headEnd/>
            <a:tailEnd/>
          </a:ln>
        </p:spPr>
      </p:pic>
      <p:pic>
        <p:nvPicPr>
          <p:cNvPr id="7" name="Picture 9"/>
          <p:cNvPicPr>
            <a:picLocks noChangeAspect="1" noChangeArrowheads="1"/>
          </p:cNvPicPr>
          <p:nvPr/>
        </p:nvPicPr>
        <p:blipFill>
          <a:blip r:embed="rId3"/>
          <a:srcRect/>
          <a:stretch>
            <a:fillRect/>
          </a:stretch>
        </p:blipFill>
        <p:spPr bwMode="gray">
          <a:xfrm>
            <a:off x="0" y="3175"/>
            <a:ext cx="1588" cy="1588"/>
          </a:xfrm>
          <a:prstGeom prst="rect">
            <a:avLst/>
          </a:prstGeom>
          <a:noFill/>
          <a:ln w="12700">
            <a:noFill/>
            <a:miter lim="800000"/>
            <a:headEnd/>
            <a:tailEnd/>
          </a:ln>
        </p:spPr>
      </p:pic>
      <p:pic>
        <p:nvPicPr>
          <p:cNvPr id="8" name="Picture 5"/>
          <p:cNvPicPr>
            <a:picLocks noChangeAspect="1" noChangeArrowheads="1"/>
          </p:cNvPicPr>
          <p:nvPr/>
        </p:nvPicPr>
        <p:blipFill>
          <a:blip r:embed="rId3"/>
          <a:srcRect/>
          <a:stretch>
            <a:fillRect/>
          </a:stretch>
        </p:blipFill>
        <p:spPr bwMode="gray">
          <a:xfrm>
            <a:off x="0" y="3175"/>
            <a:ext cx="1588" cy="1588"/>
          </a:xfrm>
          <a:prstGeom prst="rect">
            <a:avLst/>
          </a:prstGeom>
          <a:noFill/>
          <a:ln w="12700">
            <a:noFill/>
            <a:miter lim="800000"/>
            <a:headEnd/>
            <a:tailEnd/>
          </a:ln>
        </p:spPr>
      </p:pic>
      <p:pic>
        <p:nvPicPr>
          <p:cNvPr id="9" name="Picture 6"/>
          <p:cNvPicPr>
            <a:picLocks noChangeAspect="1" noChangeArrowheads="1"/>
          </p:cNvPicPr>
          <p:nvPr/>
        </p:nvPicPr>
        <p:blipFill>
          <a:blip r:embed="rId3"/>
          <a:srcRect/>
          <a:stretch>
            <a:fillRect/>
          </a:stretch>
        </p:blipFill>
        <p:spPr bwMode="gray">
          <a:xfrm>
            <a:off x="0" y="3175"/>
            <a:ext cx="1588" cy="1588"/>
          </a:xfrm>
          <a:prstGeom prst="rect">
            <a:avLst/>
          </a:prstGeom>
          <a:noFill/>
          <a:ln w="12700">
            <a:noFill/>
            <a:miter lim="800000"/>
            <a:headEnd/>
            <a:tailEnd/>
          </a:ln>
        </p:spPr>
      </p:pic>
      <p:pic>
        <p:nvPicPr>
          <p:cNvPr id="10" name="Picture 7"/>
          <p:cNvPicPr>
            <a:picLocks noChangeAspect="1" noChangeArrowheads="1"/>
          </p:cNvPicPr>
          <p:nvPr/>
        </p:nvPicPr>
        <p:blipFill>
          <a:blip r:embed="rId3"/>
          <a:srcRect/>
          <a:stretch>
            <a:fillRect/>
          </a:stretch>
        </p:blipFill>
        <p:spPr bwMode="gray">
          <a:xfrm>
            <a:off x="0" y="3175"/>
            <a:ext cx="1588" cy="1588"/>
          </a:xfrm>
          <a:prstGeom prst="rect">
            <a:avLst/>
          </a:prstGeom>
          <a:noFill/>
          <a:ln w="12700">
            <a:noFill/>
            <a:miter lim="800000"/>
            <a:headEnd/>
            <a:tailEnd/>
          </a:ln>
        </p:spPr>
      </p:pic>
      <p:pic>
        <p:nvPicPr>
          <p:cNvPr id="11" name="Picture 13"/>
          <p:cNvPicPr>
            <a:picLocks noChangeAspect="1" noChangeArrowheads="1"/>
          </p:cNvPicPr>
          <p:nvPr/>
        </p:nvPicPr>
        <p:blipFill>
          <a:blip r:embed="rId3"/>
          <a:srcRect/>
          <a:stretch>
            <a:fillRect/>
          </a:stretch>
        </p:blipFill>
        <p:spPr bwMode="gray">
          <a:xfrm>
            <a:off x="0" y="3175"/>
            <a:ext cx="1588" cy="1588"/>
          </a:xfrm>
          <a:prstGeom prst="rect">
            <a:avLst/>
          </a:prstGeom>
          <a:noFill/>
          <a:ln w="12700">
            <a:noFill/>
            <a:miter lim="800000"/>
            <a:headEnd/>
            <a:tailEnd/>
          </a:ln>
        </p:spPr>
      </p:pic>
      <p:pic>
        <p:nvPicPr>
          <p:cNvPr id="12" name="Picture 14"/>
          <p:cNvPicPr>
            <a:picLocks noChangeAspect="1" noChangeArrowheads="1"/>
          </p:cNvPicPr>
          <p:nvPr/>
        </p:nvPicPr>
        <p:blipFill>
          <a:blip r:embed="rId3"/>
          <a:srcRect/>
          <a:stretch>
            <a:fillRect/>
          </a:stretch>
        </p:blipFill>
        <p:spPr bwMode="gray">
          <a:xfrm>
            <a:off x="0" y="3175"/>
            <a:ext cx="1588" cy="1588"/>
          </a:xfrm>
          <a:prstGeom prst="rect">
            <a:avLst/>
          </a:prstGeom>
          <a:noFill/>
          <a:ln w="12700">
            <a:noFill/>
            <a:miter lim="800000"/>
            <a:headEnd/>
            <a:tailEnd/>
          </a:ln>
        </p:spPr>
      </p:pic>
      <p:pic>
        <p:nvPicPr>
          <p:cNvPr id="13" name="Picture 15"/>
          <p:cNvPicPr>
            <a:picLocks noChangeAspect="1" noChangeArrowheads="1"/>
          </p:cNvPicPr>
          <p:nvPr/>
        </p:nvPicPr>
        <p:blipFill>
          <a:blip r:embed="rId3"/>
          <a:srcRect/>
          <a:stretch>
            <a:fillRect/>
          </a:stretch>
        </p:blipFill>
        <p:spPr bwMode="gray">
          <a:xfrm>
            <a:off x="0" y="3175"/>
            <a:ext cx="1588" cy="1588"/>
          </a:xfrm>
          <a:prstGeom prst="rect">
            <a:avLst/>
          </a:prstGeom>
          <a:noFill/>
          <a:ln w="12700">
            <a:noFill/>
            <a:miter lim="800000"/>
            <a:headEnd/>
            <a:tailEnd/>
          </a:ln>
        </p:spPr>
      </p:pic>
      <p:pic>
        <p:nvPicPr>
          <p:cNvPr id="14" name="Picture 12"/>
          <p:cNvPicPr>
            <a:picLocks noChangeAspect="1" noChangeArrowheads="1"/>
          </p:cNvPicPr>
          <p:nvPr/>
        </p:nvPicPr>
        <p:blipFill>
          <a:blip r:embed="rId3"/>
          <a:srcRect/>
          <a:stretch>
            <a:fillRect/>
          </a:stretch>
        </p:blipFill>
        <p:spPr bwMode="gray">
          <a:xfrm>
            <a:off x="0" y="3175"/>
            <a:ext cx="1588" cy="1588"/>
          </a:xfrm>
          <a:prstGeom prst="rect">
            <a:avLst/>
          </a:prstGeom>
          <a:noFill/>
          <a:ln w="12700">
            <a:noFill/>
            <a:miter lim="800000"/>
            <a:headEnd/>
            <a:tailEnd/>
          </a:ln>
        </p:spPr>
      </p:pic>
      <p:pic>
        <p:nvPicPr>
          <p:cNvPr id="15" name="Picture 13"/>
          <p:cNvPicPr>
            <a:picLocks noChangeAspect="1" noChangeArrowheads="1"/>
          </p:cNvPicPr>
          <p:nvPr/>
        </p:nvPicPr>
        <p:blipFill>
          <a:blip r:embed="rId3"/>
          <a:srcRect/>
          <a:stretch>
            <a:fillRect/>
          </a:stretch>
        </p:blipFill>
        <p:spPr bwMode="gray">
          <a:xfrm>
            <a:off x="0" y="3175"/>
            <a:ext cx="1588" cy="1588"/>
          </a:xfrm>
          <a:prstGeom prst="rect">
            <a:avLst/>
          </a:prstGeom>
          <a:noFill/>
          <a:ln w="12700">
            <a:noFill/>
            <a:miter lim="800000"/>
            <a:headEnd/>
            <a:tailEnd/>
          </a:ln>
        </p:spPr>
      </p:pic>
      <p:pic>
        <p:nvPicPr>
          <p:cNvPr id="16" name="Picture 17"/>
          <p:cNvPicPr>
            <a:picLocks noChangeAspect="1" noChangeArrowheads="1"/>
          </p:cNvPicPr>
          <p:nvPr/>
        </p:nvPicPr>
        <p:blipFill>
          <a:blip r:embed="rId3"/>
          <a:srcRect/>
          <a:stretch>
            <a:fillRect/>
          </a:stretch>
        </p:blipFill>
        <p:spPr bwMode="gray">
          <a:xfrm>
            <a:off x="0" y="3175"/>
            <a:ext cx="1588" cy="1588"/>
          </a:xfrm>
          <a:prstGeom prst="rect">
            <a:avLst/>
          </a:prstGeom>
          <a:noFill/>
          <a:ln w="12700">
            <a:noFill/>
            <a:miter lim="800000"/>
            <a:headEnd/>
            <a:tailEnd/>
          </a:ln>
        </p:spPr>
      </p:pic>
      <p:pic>
        <p:nvPicPr>
          <p:cNvPr id="17" name="Picture 18"/>
          <p:cNvPicPr>
            <a:picLocks noChangeAspect="1" noChangeArrowheads="1"/>
          </p:cNvPicPr>
          <p:nvPr/>
        </p:nvPicPr>
        <p:blipFill>
          <a:blip r:embed="rId3"/>
          <a:srcRect/>
          <a:stretch>
            <a:fillRect/>
          </a:stretch>
        </p:blipFill>
        <p:spPr bwMode="gray">
          <a:xfrm>
            <a:off x="0" y="3175"/>
            <a:ext cx="1588" cy="1588"/>
          </a:xfrm>
          <a:prstGeom prst="rect">
            <a:avLst/>
          </a:prstGeom>
          <a:noFill/>
          <a:ln w="12700">
            <a:noFill/>
            <a:miter lim="800000"/>
            <a:headEnd/>
            <a:tailEnd/>
          </a:ln>
        </p:spPr>
      </p:pic>
      <p:pic>
        <p:nvPicPr>
          <p:cNvPr id="18" name="Picture 19"/>
          <p:cNvPicPr>
            <a:picLocks noChangeAspect="1" noChangeArrowheads="1"/>
          </p:cNvPicPr>
          <p:nvPr/>
        </p:nvPicPr>
        <p:blipFill>
          <a:blip r:embed="rId3"/>
          <a:srcRect/>
          <a:stretch>
            <a:fillRect/>
          </a:stretch>
        </p:blipFill>
        <p:spPr bwMode="gray">
          <a:xfrm>
            <a:off x="0" y="3175"/>
            <a:ext cx="1588" cy="1588"/>
          </a:xfrm>
          <a:prstGeom prst="rect">
            <a:avLst/>
          </a:prstGeom>
          <a:noFill/>
          <a:ln w="12700">
            <a:noFill/>
            <a:miter lim="800000"/>
            <a:headEnd/>
            <a:tailEnd/>
          </a:ln>
        </p:spPr>
      </p:pic>
      <p:pic>
        <p:nvPicPr>
          <p:cNvPr id="20" name="Picture 20"/>
          <p:cNvPicPr>
            <a:picLocks noChangeAspect="1" noChangeArrowheads="1"/>
          </p:cNvPicPr>
          <p:nvPr/>
        </p:nvPicPr>
        <p:blipFill>
          <a:blip r:embed="rId3"/>
          <a:srcRect/>
          <a:stretch>
            <a:fillRect/>
          </a:stretch>
        </p:blipFill>
        <p:spPr bwMode="gray">
          <a:xfrm>
            <a:off x="0" y="3175"/>
            <a:ext cx="1588" cy="1588"/>
          </a:xfrm>
          <a:prstGeom prst="rect">
            <a:avLst/>
          </a:prstGeom>
          <a:noFill/>
          <a:ln w="12700">
            <a:noFill/>
            <a:miter lim="800000"/>
            <a:headEnd/>
            <a:tailEnd/>
          </a:ln>
        </p:spPr>
      </p:pic>
      <p:pic>
        <p:nvPicPr>
          <p:cNvPr id="21" name="Picture 21"/>
          <p:cNvPicPr>
            <a:picLocks noChangeAspect="1" noChangeArrowheads="1"/>
          </p:cNvPicPr>
          <p:nvPr/>
        </p:nvPicPr>
        <p:blipFill>
          <a:blip r:embed="rId3"/>
          <a:srcRect/>
          <a:stretch>
            <a:fillRect/>
          </a:stretch>
        </p:blipFill>
        <p:spPr bwMode="gray">
          <a:xfrm>
            <a:off x="0" y="3175"/>
            <a:ext cx="1588" cy="1588"/>
          </a:xfrm>
          <a:prstGeom prst="rect">
            <a:avLst/>
          </a:prstGeom>
          <a:noFill/>
          <a:ln w="12700">
            <a:noFill/>
            <a:miter lim="800000"/>
            <a:headEnd/>
            <a:tailEnd/>
          </a:ln>
        </p:spPr>
      </p:pic>
      <p:pic>
        <p:nvPicPr>
          <p:cNvPr id="22" name="Picture 22"/>
          <p:cNvPicPr>
            <a:picLocks noChangeAspect="1" noChangeArrowheads="1"/>
          </p:cNvPicPr>
          <p:nvPr/>
        </p:nvPicPr>
        <p:blipFill>
          <a:blip r:embed="rId3"/>
          <a:srcRect/>
          <a:stretch>
            <a:fillRect/>
          </a:stretch>
        </p:blipFill>
        <p:spPr bwMode="gray">
          <a:xfrm>
            <a:off x="0" y="3175"/>
            <a:ext cx="1588" cy="1588"/>
          </a:xfrm>
          <a:prstGeom prst="rect">
            <a:avLst/>
          </a:prstGeom>
          <a:noFill/>
          <a:ln w="12700">
            <a:noFill/>
            <a:miter lim="800000"/>
            <a:headEnd/>
            <a:tailEnd/>
          </a:ln>
        </p:spPr>
      </p:pic>
      <p:pic>
        <p:nvPicPr>
          <p:cNvPr id="23" name="Picture 29"/>
          <p:cNvPicPr>
            <a:picLocks noChangeAspect="1" noChangeArrowheads="1"/>
          </p:cNvPicPr>
          <p:nvPr userDrawn="1"/>
        </p:nvPicPr>
        <p:blipFill>
          <a:blip r:embed="rId3"/>
          <a:srcRect/>
          <a:stretch>
            <a:fillRect/>
          </a:stretch>
        </p:blipFill>
        <p:spPr bwMode="gray">
          <a:xfrm>
            <a:off x="0" y="3175"/>
            <a:ext cx="1588" cy="1588"/>
          </a:xfrm>
          <a:prstGeom prst="rect">
            <a:avLst/>
          </a:prstGeom>
          <a:noFill/>
          <a:ln w="12700">
            <a:noFill/>
            <a:miter lim="800000"/>
            <a:headEnd/>
            <a:tailEnd/>
          </a:ln>
        </p:spPr>
      </p:pic>
      <p:pic>
        <p:nvPicPr>
          <p:cNvPr id="24" name="Picture 30"/>
          <p:cNvPicPr>
            <a:picLocks noChangeAspect="1" noChangeArrowheads="1"/>
          </p:cNvPicPr>
          <p:nvPr userDrawn="1"/>
        </p:nvPicPr>
        <p:blipFill>
          <a:blip r:embed="rId3"/>
          <a:srcRect/>
          <a:stretch>
            <a:fillRect/>
          </a:stretch>
        </p:blipFill>
        <p:spPr bwMode="gray">
          <a:xfrm>
            <a:off x="0" y="3175"/>
            <a:ext cx="1588" cy="1588"/>
          </a:xfrm>
          <a:prstGeom prst="rect">
            <a:avLst/>
          </a:prstGeom>
          <a:noFill/>
          <a:ln w="12700">
            <a:noFill/>
            <a:miter lim="800000"/>
            <a:headEnd/>
            <a:tailEnd/>
          </a:ln>
        </p:spPr>
      </p:pic>
      <p:pic>
        <p:nvPicPr>
          <p:cNvPr id="25" name="Picture 31"/>
          <p:cNvPicPr>
            <a:picLocks noChangeAspect="1" noChangeArrowheads="1"/>
          </p:cNvPicPr>
          <p:nvPr userDrawn="1"/>
        </p:nvPicPr>
        <p:blipFill>
          <a:blip r:embed="rId3"/>
          <a:srcRect/>
          <a:stretch>
            <a:fillRect/>
          </a:stretch>
        </p:blipFill>
        <p:spPr bwMode="gray">
          <a:xfrm>
            <a:off x="0" y="3175"/>
            <a:ext cx="1588" cy="1588"/>
          </a:xfrm>
          <a:prstGeom prst="rect">
            <a:avLst/>
          </a:prstGeom>
          <a:noFill/>
          <a:ln w="12700">
            <a:noFill/>
            <a:miter lim="800000"/>
            <a:headEnd/>
            <a:tailEnd/>
          </a:ln>
        </p:spPr>
      </p:pic>
      <p:pic>
        <p:nvPicPr>
          <p:cNvPr id="26" name="Picture 32"/>
          <p:cNvPicPr>
            <a:picLocks noChangeAspect="1" noChangeArrowheads="1"/>
          </p:cNvPicPr>
          <p:nvPr userDrawn="1"/>
        </p:nvPicPr>
        <p:blipFill>
          <a:blip r:embed="rId3"/>
          <a:srcRect/>
          <a:stretch>
            <a:fillRect/>
          </a:stretch>
        </p:blipFill>
        <p:spPr bwMode="gray">
          <a:xfrm>
            <a:off x="0" y="3175"/>
            <a:ext cx="1588" cy="1588"/>
          </a:xfrm>
          <a:prstGeom prst="rect">
            <a:avLst/>
          </a:prstGeom>
          <a:noFill/>
          <a:ln w="12700">
            <a:noFill/>
            <a:miter lim="800000"/>
            <a:headEnd/>
            <a:tailEnd/>
          </a:ln>
        </p:spPr>
      </p:pic>
      <p:pic>
        <p:nvPicPr>
          <p:cNvPr id="27" name="Picture 33"/>
          <p:cNvPicPr>
            <a:picLocks noChangeAspect="1" noChangeArrowheads="1"/>
          </p:cNvPicPr>
          <p:nvPr userDrawn="1"/>
        </p:nvPicPr>
        <p:blipFill>
          <a:blip r:embed="rId3"/>
          <a:srcRect/>
          <a:stretch>
            <a:fillRect/>
          </a:stretch>
        </p:blipFill>
        <p:spPr bwMode="gray">
          <a:xfrm>
            <a:off x="0" y="3175"/>
            <a:ext cx="1588" cy="1588"/>
          </a:xfrm>
          <a:prstGeom prst="rect">
            <a:avLst/>
          </a:prstGeom>
          <a:noFill/>
          <a:ln w="12700">
            <a:noFill/>
            <a:miter lim="800000"/>
            <a:headEnd/>
            <a:tailEnd/>
          </a:ln>
        </p:spPr>
      </p:pic>
      <p:pic>
        <p:nvPicPr>
          <p:cNvPr id="28" name="Picture 34"/>
          <p:cNvPicPr>
            <a:picLocks noChangeAspect="1" noChangeArrowheads="1"/>
          </p:cNvPicPr>
          <p:nvPr userDrawn="1"/>
        </p:nvPicPr>
        <p:blipFill>
          <a:blip r:embed="rId3"/>
          <a:srcRect/>
          <a:stretch>
            <a:fillRect/>
          </a:stretch>
        </p:blipFill>
        <p:spPr bwMode="gray">
          <a:xfrm>
            <a:off x="0" y="3175"/>
            <a:ext cx="1588" cy="1588"/>
          </a:xfrm>
          <a:prstGeom prst="rect">
            <a:avLst/>
          </a:prstGeom>
          <a:noFill/>
          <a:ln w="12700">
            <a:noFill/>
            <a:miter lim="800000"/>
            <a:headEnd/>
            <a:tailEnd/>
          </a:ln>
        </p:spPr>
      </p:pic>
      <p:sp>
        <p:nvSpPr>
          <p:cNvPr id="3075" name="Rectangle 3"/>
          <p:cNvSpPr>
            <a:spLocks noGrp="1" noChangeArrowheads="1"/>
          </p:cNvSpPr>
          <p:nvPr>
            <p:ph type="ctrTitle"/>
          </p:nvPr>
        </p:nvSpPr>
        <p:spPr bwMode="gray">
          <a:xfrm>
            <a:off x="685800" y="3810000"/>
            <a:ext cx="7772400" cy="914400"/>
          </a:xfrm>
        </p:spPr>
        <p:txBody>
          <a:bodyPr/>
          <a:lstStyle>
            <a:lvl1pPr>
              <a:defRPr sz="3400">
                <a:solidFill>
                  <a:schemeClr val="tx1"/>
                </a:solidFill>
              </a:defRPr>
            </a:lvl1pPr>
          </a:lstStyle>
          <a:p>
            <a:r>
              <a:rPr lang="en-US" smtClean="0"/>
              <a:t>Click to edit Master title style</a:t>
            </a:r>
            <a:endParaRPr lang="en-US" dirty="0"/>
          </a:p>
        </p:txBody>
      </p:sp>
      <p:sp>
        <p:nvSpPr>
          <p:cNvPr id="3076" name="Rectangle 4"/>
          <p:cNvSpPr>
            <a:spLocks noGrp="1" noChangeArrowheads="1"/>
          </p:cNvSpPr>
          <p:nvPr>
            <p:ph type="subTitle" idx="1"/>
          </p:nvPr>
        </p:nvSpPr>
        <p:spPr bwMode="gray">
          <a:xfrm>
            <a:off x="685800" y="5181600"/>
            <a:ext cx="6172200" cy="381000"/>
          </a:xfrm>
        </p:spPr>
        <p:txBody>
          <a:bodyPr/>
          <a:lstStyle>
            <a:lvl1pPr marL="0" indent="0">
              <a:buFontTx/>
              <a:buNone/>
              <a:defRPr sz="2400" b="1" baseline="0"/>
            </a:lvl1pPr>
          </a:lstStyle>
          <a:p>
            <a:r>
              <a:rPr lang="en-US" smtClean="0"/>
              <a:t>Click to edit Master subtitle style</a:t>
            </a:r>
            <a:endParaRPr lang="en-US" dirty="0"/>
          </a:p>
        </p:txBody>
      </p:sp>
      <p:sp>
        <p:nvSpPr>
          <p:cNvPr id="19" name="Text Placeholder 18"/>
          <p:cNvSpPr>
            <a:spLocks noGrp="1"/>
          </p:cNvSpPr>
          <p:nvPr>
            <p:ph type="body" sz="quarter" idx="10"/>
          </p:nvPr>
        </p:nvSpPr>
        <p:spPr>
          <a:xfrm>
            <a:off x="685800" y="5600075"/>
            <a:ext cx="6172200" cy="381000"/>
          </a:xfrm>
          <a:noFill/>
          <a:ln w="9525">
            <a:noFill/>
            <a:miter lim="800000"/>
            <a:headEnd/>
            <a:tailEnd/>
          </a:ln>
        </p:spPr>
        <p:txBody>
          <a:bodyPr/>
          <a:lstStyle>
            <a:lvl1pPr marL="0" indent="0" algn="l" rtl="0" eaLnBrk="1" fontAlgn="base" hangingPunct="1">
              <a:lnSpc>
                <a:spcPct val="90000"/>
              </a:lnSpc>
              <a:spcBef>
                <a:spcPct val="0"/>
              </a:spcBef>
              <a:spcAft>
                <a:spcPts val="1200"/>
              </a:spcAft>
              <a:buClr>
                <a:schemeClr val="bg2">
                  <a:lumMod val="50000"/>
                </a:schemeClr>
              </a:buClr>
              <a:buFontTx/>
              <a:buNone/>
              <a:defRPr lang="en-US" sz="2000" b="0" baseline="0" dirty="0" smtClean="0">
                <a:solidFill>
                  <a:schemeClr val="bg2">
                    <a:lumMod val="50000"/>
                  </a:schemeClr>
                </a:solidFill>
                <a:latin typeface="+mn-lt"/>
                <a:ea typeface="+mn-ea"/>
                <a:cs typeface="+mn-cs"/>
              </a:defRPr>
            </a:lvl1pPr>
          </a:lstStyle>
          <a:p>
            <a:pPr lvl="0"/>
            <a:r>
              <a:rPr lang="en-US" smtClean="0"/>
              <a:t>Click to edit Master text styles</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normAutofit/>
          </a:bodyPr>
          <a:lstStyle>
            <a:lvl1pPr>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5"/>
          <p:cNvSpPr>
            <a:spLocks noGrp="1" noChangeArrowheads="1"/>
          </p:cNvSpPr>
          <p:nvPr>
            <p:ph type="ftr" sz="quarter" idx="10"/>
          </p:nvPr>
        </p:nvSpPr>
        <p:spPr>
          <a:ln/>
        </p:spPr>
        <p:txBody>
          <a:bodyPr/>
          <a:lstStyle>
            <a:lvl1pPr>
              <a:defRPr/>
            </a:lvl1pPr>
          </a:lstStyle>
          <a:p>
            <a:pPr>
              <a:defRPr/>
            </a:pPr>
            <a:r>
              <a:rPr lang="en-US" smtClean="0"/>
              <a:t>RAID 2010 - The New Generation of Targeted Attacks</a:t>
            </a:r>
            <a:endParaRPr lang="en-US"/>
          </a:p>
        </p:txBody>
      </p:sp>
      <p:sp>
        <p:nvSpPr>
          <p:cNvPr id="5" name="Rectangle 6"/>
          <p:cNvSpPr>
            <a:spLocks noGrp="1" noChangeArrowheads="1"/>
          </p:cNvSpPr>
          <p:nvPr>
            <p:ph type="sldNum" sz="quarter" idx="11"/>
          </p:nvPr>
        </p:nvSpPr>
        <p:spPr>
          <a:ln/>
        </p:spPr>
        <p:txBody>
          <a:bodyPr/>
          <a:lstStyle>
            <a:lvl1pPr>
              <a:defRPr/>
            </a:lvl1pPr>
          </a:lstStyle>
          <a:p>
            <a:pPr>
              <a:defRPr/>
            </a:pPr>
            <a:fld id="{5C42E5D9-EDEE-4D2E-874D-22DD17C5C628}"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with Sub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Content Placeholder 2"/>
          <p:cNvSpPr>
            <a:spLocks noGrp="1"/>
          </p:cNvSpPr>
          <p:nvPr>
            <p:ph idx="1"/>
          </p:nvPr>
        </p:nvSpPr>
        <p:spPr>
          <a:xfrm>
            <a:off x="381000" y="1828800"/>
            <a:ext cx="8382000" cy="4343400"/>
          </a:xfrm>
        </p:spPr>
        <p:txBody>
          <a:bodyPr>
            <a:normAutofit/>
          </a:bodyPr>
          <a:lstStyle>
            <a:lvl1pPr>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6"/>
          <p:cNvSpPr>
            <a:spLocks noGrp="1"/>
          </p:cNvSpPr>
          <p:nvPr>
            <p:ph type="body" sz="quarter" idx="12"/>
          </p:nvPr>
        </p:nvSpPr>
        <p:spPr>
          <a:xfrm>
            <a:off x="381000" y="1196715"/>
            <a:ext cx="8382000" cy="403485"/>
          </a:xfrm>
        </p:spPr>
        <p:txBody>
          <a:bodyPr/>
          <a:lstStyle>
            <a:lvl1pPr>
              <a:buNone/>
              <a:defRPr b="1">
                <a:solidFill>
                  <a:srgbClr val="969696"/>
                </a:solidFill>
                <a:latin typeface="+mj-lt"/>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5" name="Rectangle 5"/>
          <p:cNvSpPr>
            <a:spLocks noGrp="1" noChangeArrowheads="1"/>
          </p:cNvSpPr>
          <p:nvPr>
            <p:ph type="ftr" sz="quarter" idx="13"/>
          </p:nvPr>
        </p:nvSpPr>
        <p:spPr>
          <a:ln/>
        </p:spPr>
        <p:txBody>
          <a:bodyPr/>
          <a:lstStyle>
            <a:lvl1pPr>
              <a:defRPr/>
            </a:lvl1pPr>
          </a:lstStyle>
          <a:p>
            <a:pPr>
              <a:defRPr/>
            </a:pPr>
            <a:r>
              <a:rPr lang="en-US" smtClean="0"/>
              <a:t>RAID 2010 - The New Generation of Targeted Attacks</a:t>
            </a:r>
            <a:endParaRPr lang="en-US"/>
          </a:p>
        </p:txBody>
      </p:sp>
      <p:sp>
        <p:nvSpPr>
          <p:cNvPr id="6" name="Rectangle 6"/>
          <p:cNvSpPr>
            <a:spLocks noGrp="1" noChangeArrowheads="1"/>
          </p:cNvSpPr>
          <p:nvPr>
            <p:ph type="sldNum" sz="quarter" idx="14"/>
          </p:nvPr>
        </p:nvSpPr>
        <p:spPr>
          <a:ln/>
        </p:spPr>
        <p:txBody>
          <a:bodyPr/>
          <a:lstStyle>
            <a:lvl1pPr>
              <a:defRPr/>
            </a:lvl1pPr>
          </a:lstStyle>
          <a:p>
            <a:pPr>
              <a:defRPr/>
            </a:pPr>
            <a:fld id="{7845B7D2-CB32-435A-9CAE-16F4032B026C}"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381000" y="1926236"/>
            <a:ext cx="4076700" cy="4245964"/>
          </a:xfrm>
        </p:spPr>
        <p:txBody>
          <a:bodyPr>
            <a:normAutofit/>
          </a:bodyPr>
          <a:lstStyle>
            <a:lvl1pPr>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2"/>
          <p:cNvSpPr>
            <a:spLocks noGrp="1"/>
          </p:cNvSpPr>
          <p:nvPr>
            <p:ph idx="12"/>
          </p:nvPr>
        </p:nvSpPr>
        <p:spPr>
          <a:xfrm>
            <a:off x="4701540" y="1926236"/>
            <a:ext cx="4061460" cy="4245964"/>
          </a:xfrm>
        </p:spPr>
        <p:txBody>
          <a:bodyPr>
            <a:normAutofit/>
          </a:bodyPr>
          <a:lstStyle>
            <a:lvl1pPr>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6"/>
          <p:cNvSpPr>
            <a:spLocks noGrp="1"/>
          </p:cNvSpPr>
          <p:nvPr>
            <p:ph type="body" sz="quarter" idx="13"/>
          </p:nvPr>
        </p:nvSpPr>
        <p:spPr>
          <a:xfrm>
            <a:off x="381000" y="1364105"/>
            <a:ext cx="4093564" cy="403485"/>
          </a:xfrm>
        </p:spPr>
        <p:txBody>
          <a:bodyPr/>
          <a:lstStyle>
            <a:lvl1pPr>
              <a:buNone/>
              <a:defRPr b="1">
                <a:solidFill>
                  <a:schemeClr val="bg2">
                    <a:lumMod val="50000"/>
                  </a:schemeClr>
                </a:solidFill>
                <a:latin typeface="+mj-lt"/>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8" name="Text Placeholder 6"/>
          <p:cNvSpPr>
            <a:spLocks noGrp="1"/>
          </p:cNvSpPr>
          <p:nvPr>
            <p:ph type="body" sz="quarter" idx="14"/>
          </p:nvPr>
        </p:nvSpPr>
        <p:spPr>
          <a:xfrm>
            <a:off x="4701540" y="1364105"/>
            <a:ext cx="4061460" cy="403485"/>
          </a:xfrm>
        </p:spPr>
        <p:txBody>
          <a:bodyPr/>
          <a:lstStyle>
            <a:lvl1pPr>
              <a:buNone/>
              <a:defRPr b="1">
                <a:solidFill>
                  <a:schemeClr val="bg2">
                    <a:lumMod val="50000"/>
                  </a:schemeClr>
                </a:solidFill>
                <a:latin typeface="+mj-lt"/>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9" name="Rectangle 5"/>
          <p:cNvSpPr>
            <a:spLocks noGrp="1" noChangeArrowheads="1"/>
          </p:cNvSpPr>
          <p:nvPr>
            <p:ph type="ftr" sz="quarter" idx="15"/>
          </p:nvPr>
        </p:nvSpPr>
        <p:spPr>
          <a:ln/>
        </p:spPr>
        <p:txBody>
          <a:bodyPr/>
          <a:lstStyle>
            <a:lvl1pPr>
              <a:defRPr/>
            </a:lvl1pPr>
          </a:lstStyle>
          <a:p>
            <a:pPr>
              <a:defRPr/>
            </a:pPr>
            <a:r>
              <a:rPr lang="en-US" smtClean="0"/>
              <a:t>RAID 2010 - The New Generation of Targeted Attacks</a:t>
            </a:r>
            <a:endParaRPr lang="en-US"/>
          </a:p>
        </p:txBody>
      </p:sp>
      <p:sp>
        <p:nvSpPr>
          <p:cNvPr id="10" name="Rectangle 6"/>
          <p:cNvSpPr>
            <a:spLocks noGrp="1" noChangeArrowheads="1"/>
          </p:cNvSpPr>
          <p:nvPr>
            <p:ph type="sldNum" sz="quarter" idx="16"/>
          </p:nvPr>
        </p:nvSpPr>
        <p:spPr>
          <a:ln/>
        </p:spPr>
        <p:txBody>
          <a:bodyPr/>
          <a:lstStyle>
            <a:lvl1pPr>
              <a:defRPr/>
            </a:lvl1pPr>
          </a:lstStyle>
          <a:p>
            <a:pPr>
              <a:defRPr/>
            </a:pPr>
            <a:fld id="{FEE6B4E1-9D14-4C23-83FC-8D56C103AD8B}" type="slidenum">
              <a:rPr lang="en-US"/>
              <a:pPr>
                <a:defRPr/>
              </a:pPr>
              <a:t>‹#›</a:t>
            </a:fld>
            <a:endParaRPr lang="en-US"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ransition">
    <p:spTree>
      <p:nvGrpSpPr>
        <p:cNvPr id="1" name=""/>
        <p:cNvGrpSpPr/>
        <p:nvPr/>
      </p:nvGrpSpPr>
      <p:grpSpPr>
        <a:xfrm>
          <a:off x="0" y="0"/>
          <a:ext cx="0" cy="0"/>
          <a:chOff x="0" y="0"/>
          <a:chExt cx="0" cy="0"/>
        </a:xfrm>
      </p:grpSpPr>
      <p:pic>
        <p:nvPicPr>
          <p:cNvPr id="3" name="Picture 8" descr="SBD.004_simple_bar.png"/>
          <p:cNvPicPr>
            <a:picLocks noChangeAspect="1"/>
          </p:cNvPicPr>
          <p:nvPr userDrawn="1"/>
        </p:nvPicPr>
        <p:blipFill>
          <a:blip r:embed="rId2" cstate="print"/>
          <a:srcRect/>
          <a:stretch>
            <a:fillRect/>
          </a:stretch>
        </p:blipFill>
        <p:spPr bwMode="auto">
          <a:xfrm>
            <a:off x="228600" y="6330950"/>
            <a:ext cx="8686800" cy="298450"/>
          </a:xfrm>
          <a:prstGeom prst="rect">
            <a:avLst/>
          </a:prstGeom>
          <a:noFill/>
          <a:ln w="9525">
            <a:noFill/>
            <a:miter lim="800000"/>
            <a:headEnd/>
            <a:tailEnd/>
          </a:ln>
        </p:spPr>
      </p:pic>
      <p:pic>
        <p:nvPicPr>
          <p:cNvPr id="4" name="Picture 9" descr="SYMANTEC_LOGO.png"/>
          <p:cNvPicPr>
            <a:picLocks noChangeAspect="1"/>
          </p:cNvPicPr>
          <p:nvPr userDrawn="1"/>
        </p:nvPicPr>
        <p:blipFill>
          <a:blip r:embed="rId3" cstate="print"/>
          <a:srcRect t="13190" b="13916"/>
          <a:stretch>
            <a:fillRect/>
          </a:stretch>
        </p:blipFill>
        <p:spPr bwMode="auto">
          <a:xfrm>
            <a:off x="6950075" y="6303963"/>
            <a:ext cx="1341438" cy="352425"/>
          </a:xfrm>
          <a:prstGeom prst="rect">
            <a:avLst/>
          </a:prstGeom>
          <a:noFill/>
          <a:ln w="9525">
            <a:noFill/>
            <a:miter lim="800000"/>
            <a:headEnd/>
            <a:tailEnd/>
          </a:ln>
        </p:spPr>
      </p:pic>
      <p:pic>
        <p:nvPicPr>
          <p:cNvPr id="5" name="Picture 6"/>
          <p:cNvPicPr>
            <a:picLocks noChangeAspect="1" noChangeArrowheads="1"/>
          </p:cNvPicPr>
          <p:nvPr/>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6" name="Picture 10"/>
          <p:cNvPicPr>
            <a:picLocks noChangeAspect="1" noChangeArrowheads="1"/>
          </p:cNvPicPr>
          <p:nvPr/>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7" name="Picture 4"/>
          <p:cNvPicPr>
            <a:picLocks noChangeAspect="1" noChangeArrowheads="1"/>
          </p:cNvPicPr>
          <p:nvPr/>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8" name="Picture 12"/>
          <p:cNvPicPr>
            <a:picLocks noChangeAspect="1" noChangeArrowheads="1"/>
          </p:cNvPicPr>
          <p:nvPr/>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9" name="Picture 10"/>
          <p:cNvPicPr>
            <a:picLocks noChangeAspect="1" noChangeArrowheads="1"/>
          </p:cNvPicPr>
          <p:nvPr/>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10" name="Picture 11"/>
          <p:cNvPicPr>
            <a:picLocks noChangeAspect="1" noChangeArrowheads="1"/>
          </p:cNvPicPr>
          <p:nvPr/>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11" name="Picture 12"/>
          <p:cNvPicPr>
            <a:picLocks noChangeAspect="1" noChangeArrowheads="1"/>
          </p:cNvPicPr>
          <p:nvPr/>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12" name="Picture 9"/>
          <p:cNvPicPr>
            <a:picLocks noChangeAspect="1" noChangeArrowheads="1"/>
          </p:cNvPicPr>
          <p:nvPr/>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13" name="Picture 13"/>
          <p:cNvPicPr>
            <a:picLocks noChangeAspect="1" noChangeArrowheads="1"/>
          </p:cNvPicPr>
          <p:nvPr/>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14" name="Picture 17"/>
          <p:cNvPicPr>
            <a:picLocks noChangeAspect="1" noChangeArrowheads="1"/>
          </p:cNvPicPr>
          <p:nvPr/>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15" name="Picture 18"/>
          <p:cNvPicPr>
            <a:picLocks noChangeAspect="1" noChangeArrowheads="1"/>
          </p:cNvPicPr>
          <p:nvPr/>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16" name="Picture 19"/>
          <p:cNvPicPr>
            <a:picLocks noChangeAspect="1" noChangeArrowheads="1"/>
          </p:cNvPicPr>
          <p:nvPr/>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17" name="Picture 20"/>
          <p:cNvPicPr>
            <a:picLocks noChangeAspect="1" noChangeArrowheads="1"/>
          </p:cNvPicPr>
          <p:nvPr/>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18" name="Picture 21"/>
          <p:cNvPicPr>
            <a:picLocks noChangeAspect="1" noChangeArrowheads="1"/>
          </p:cNvPicPr>
          <p:nvPr/>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19" name="Picture 22"/>
          <p:cNvPicPr>
            <a:picLocks noChangeAspect="1" noChangeArrowheads="1"/>
          </p:cNvPicPr>
          <p:nvPr/>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20" name="Picture 29"/>
          <p:cNvPicPr>
            <a:picLocks noChangeAspect="1" noChangeArrowheads="1"/>
          </p:cNvPicPr>
          <p:nvPr userDrawn="1"/>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21" name="Picture 30"/>
          <p:cNvPicPr>
            <a:picLocks noChangeAspect="1" noChangeArrowheads="1"/>
          </p:cNvPicPr>
          <p:nvPr userDrawn="1"/>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22" name="Picture 31"/>
          <p:cNvPicPr>
            <a:picLocks noChangeAspect="1" noChangeArrowheads="1"/>
          </p:cNvPicPr>
          <p:nvPr userDrawn="1"/>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23" name="Picture 32"/>
          <p:cNvPicPr>
            <a:picLocks noChangeAspect="1" noChangeArrowheads="1"/>
          </p:cNvPicPr>
          <p:nvPr userDrawn="1"/>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24" name="Picture 33"/>
          <p:cNvPicPr>
            <a:picLocks noChangeAspect="1" noChangeArrowheads="1"/>
          </p:cNvPicPr>
          <p:nvPr userDrawn="1"/>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25" name="Picture 34"/>
          <p:cNvPicPr>
            <a:picLocks noChangeAspect="1" noChangeArrowheads="1"/>
          </p:cNvPicPr>
          <p:nvPr userDrawn="1"/>
        </p:nvPicPr>
        <p:blipFill>
          <a:blip r:embed="rId4"/>
          <a:srcRect/>
          <a:stretch>
            <a:fillRect/>
          </a:stretch>
        </p:blipFill>
        <p:spPr bwMode="gray">
          <a:xfrm>
            <a:off x="0" y="3175"/>
            <a:ext cx="1588" cy="1588"/>
          </a:xfrm>
          <a:prstGeom prst="rect">
            <a:avLst/>
          </a:prstGeom>
          <a:noFill/>
          <a:ln w="12700">
            <a:noFill/>
            <a:miter lim="800000"/>
            <a:headEnd/>
            <a:tailEnd/>
          </a:ln>
        </p:spPr>
      </p:pic>
      <p:sp>
        <p:nvSpPr>
          <p:cNvPr id="3075" name="Rectangle 3"/>
          <p:cNvSpPr>
            <a:spLocks noGrp="1" noChangeArrowheads="1"/>
          </p:cNvSpPr>
          <p:nvPr>
            <p:ph type="ctrTitle"/>
          </p:nvPr>
        </p:nvSpPr>
        <p:spPr bwMode="gray">
          <a:xfrm>
            <a:off x="685800" y="3810000"/>
            <a:ext cx="7772400" cy="914400"/>
          </a:xfrm>
        </p:spPr>
        <p:txBody>
          <a:bodyPr/>
          <a:lstStyle>
            <a:lvl1pPr>
              <a:defRPr sz="3400" baseline="0">
                <a:solidFill>
                  <a:schemeClr val="tx1"/>
                </a:solidFill>
              </a:defRPr>
            </a:lvl1pPr>
          </a:lstStyle>
          <a:p>
            <a:r>
              <a:rPr lang="en-US" smtClean="0"/>
              <a:t>Click to edit Master title style</a:t>
            </a:r>
            <a:endParaRPr lang="en-US" dirty="0"/>
          </a:p>
        </p:txBody>
      </p:sp>
      <p:sp>
        <p:nvSpPr>
          <p:cNvPr id="26" name="Rectangle 5"/>
          <p:cNvSpPr>
            <a:spLocks noGrp="1" noChangeArrowheads="1"/>
          </p:cNvSpPr>
          <p:nvPr>
            <p:ph type="ftr" sz="quarter" idx="10"/>
          </p:nvPr>
        </p:nvSpPr>
        <p:spPr/>
        <p:txBody>
          <a:bodyPr/>
          <a:lstStyle>
            <a:lvl1pPr algn="l" eaLnBrk="0" hangingPunct="0">
              <a:defRPr sz="1200">
                <a:solidFill>
                  <a:schemeClr val="bg2">
                    <a:lumMod val="50000"/>
                  </a:schemeClr>
                </a:solidFill>
                <a:latin typeface="Calibri" pitchFamily="34" charset="0"/>
                <a:cs typeface="Calibri" pitchFamily="34" charset="0"/>
              </a:defRPr>
            </a:lvl1pPr>
          </a:lstStyle>
          <a:p>
            <a:pPr>
              <a:defRPr/>
            </a:pPr>
            <a:r>
              <a:rPr lang="en-US" dirty="0" smtClean="0"/>
              <a:t>RAID 2010 - The New Generation of Targeted Attacks</a:t>
            </a:r>
            <a:endParaRPr lang="en-US" dirty="0"/>
          </a:p>
        </p:txBody>
      </p:sp>
      <p:sp>
        <p:nvSpPr>
          <p:cNvPr id="27" name="Rectangle 6"/>
          <p:cNvSpPr>
            <a:spLocks noGrp="1" noChangeArrowheads="1"/>
          </p:cNvSpPr>
          <p:nvPr>
            <p:ph type="sldNum" sz="quarter" idx="11"/>
          </p:nvPr>
        </p:nvSpPr>
        <p:spPr/>
        <p:txBody>
          <a:bodyPr/>
          <a:lstStyle>
            <a:lvl1pPr eaLnBrk="0" hangingPunct="0">
              <a:defRPr sz="1000" b="1">
                <a:solidFill>
                  <a:schemeClr val="bg1"/>
                </a:solidFill>
                <a:latin typeface="Calibri" pitchFamily="34" charset="0"/>
                <a:cs typeface="Calibri" pitchFamily="34" charset="0"/>
              </a:defRPr>
            </a:lvl1pPr>
          </a:lstStyle>
          <a:p>
            <a:pPr>
              <a:defRPr/>
            </a:pPr>
            <a:fld id="{6383EDF7-EFF4-40F1-9DD7-A0B0DABC8497}"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ransition with Background Pictur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3" name="Picture 1"/>
          <p:cNvPicPr>
            <a:picLocks noChangeAspect="1" noChangeArrowheads="1"/>
          </p:cNvPicPr>
          <p:nvPr userDrawn="1"/>
        </p:nvPicPr>
        <p:blipFill>
          <a:blip r:embed="rId3" cstate="print"/>
          <a:srcRect/>
          <a:stretch>
            <a:fillRect/>
          </a:stretch>
        </p:blipFill>
        <p:spPr bwMode="auto">
          <a:xfrm>
            <a:off x="0" y="5300663"/>
            <a:ext cx="9156700" cy="1566862"/>
          </a:xfrm>
          <a:prstGeom prst="rect">
            <a:avLst/>
          </a:prstGeom>
          <a:noFill/>
          <a:ln w="9525">
            <a:noFill/>
            <a:miter lim="800000"/>
            <a:headEnd/>
            <a:tailEnd/>
          </a:ln>
        </p:spPr>
      </p:pic>
      <p:pic>
        <p:nvPicPr>
          <p:cNvPr id="4" name="Picture 9" descr="SBD.004_simple_bar.png"/>
          <p:cNvPicPr>
            <a:picLocks noChangeAspect="1"/>
          </p:cNvPicPr>
          <p:nvPr userDrawn="1"/>
        </p:nvPicPr>
        <p:blipFill>
          <a:blip r:embed="rId4" cstate="print"/>
          <a:srcRect/>
          <a:stretch>
            <a:fillRect/>
          </a:stretch>
        </p:blipFill>
        <p:spPr bwMode="auto">
          <a:xfrm>
            <a:off x="228600" y="6330950"/>
            <a:ext cx="8686800" cy="298450"/>
          </a:xfrm>
          <a:prstGeom prst="rect">
            <a:avLst/>
          </a:prstGeom>
          <a:noFill/>
          <a:ln w="9525">
            <a:noFill/>
            <a:miter lim="800000"/>
            <a:headEnd/>
            <a:tailEnd/>
          </a:ln>
        </p:spPr>
      </p:pic>
      <p:pic>
        <p:nvPicPr>
          <p:cNvPr id="5" name="Picture 10" descr="SYMANTEC_LOGO.png"/>
          <p:cNvPicPr>
            <a:picLocks noChangeAspect="1"/>
          </p:cNvPicPr>
          <p:nvPr userDrawn="1"/>
        </p:nvPicPr>
        <p:blipFill>
          <a:blip r:embed="rId5" cstate="print"/>
          <a:srcRect t="13190" b="13916"/>
          <a:stretch>
            <a:fillRect/>
          </a:stretch>
        </p:blipFill>
        <p:spPr bwMode="auto">
          <a:xfrm>
            <a:off x="6950075" y="6303963"/>
            <a:ext cx="1341438" cy="352425"/>
          </a:xfrm>
          <a:prstGeom prst="rect">
            <a:avLst/>
          </a:prstGeom>
          <a:noFill/>
          <a:ln w="9525">
            <a:noFill/>
            <a:miter lim="800000"/>
            <a:headEnd/>
            <a:tailEnd/>
          </a:ln>
        </p:spPr>
      </p:pic>
      <p:sp>
        <p:nvSpPr>
          <p:cNvPr id="2" name="Title 1"/>
          <p:cNvSpPr>
            <a:spLocks noGrp="1"/>
          </p:cNvSpPr>
          <p:nvPr>
            <p:ph type="title"/>
          </p:nvPr>
        </p:nvSpPr>
        <p:spPr>
          <a:xfrm>
            <a:off x="381000" y="5334000"/>
            <a:ext cx="8382000" cy="838200"/>
          </a:xfrm>
        </p:spPr>
        <p:txBody>
          <a:bodyPr/>
          <a:lstStyle>
            <a:lvl1pPr>
              <a:defRPr sz="2400"/>
            </a:lvl1pPr>
          </a:lstStyle>
          <a:p>
            <a:r>
              <a:rPr lang="en-US" smtClean="0"/>
              <a:t>Click to edit Master title style</a:t>
            </a:r>
            <a:endParaRPr lang="en-US" dirty="0"/>
          </a:p>
        </p:txBody>
      </p:sp>
      <p:sp>
        <p:nvSpPr>
          <p:cNvPr id="6" name="Rectangle 5"/>
          <p:cNvSpPr>
            <a:spLocks noGrp="1" noChangeArrowheads="1"/>
          </p:cNvSpPr>
          <p:nvPr>
            <p:ph type="ftr" sz="quarter" idx="10"/>
          </p:nvPr>
        </p:nvSpPr>
        <p:spPr/>
        <p:txBody>
          <a:bodyPr/>
          <a:lstStyle>
            <a:lvl1pPr>
              <a:defRPr/>
            </a:lvl1pPr>
          </a:lstStyle>
          <a:p>
            <a:pPr>
              <a:defRPr/>
            </a:pPr>
            <a:r>
              <a:rPr lang="en-US" smtClean="0"/>
              <a:t>RAID 2010 - The New Generation of Targeted Attacks</a:t>
            </a:r>
            <a:endParaRPr lang="en-US"/>
          </a:p>
        </p:txBody>
      </p:sp>
      <p:sp>
        <p:nvSpPr>
          <p:cNvPr id="7" name="Rectangle 6"/>
          <p:cNvSpPr>
            <a:spLocks noGrp="1" noChangeArrowheads="1"/>
          </p:cNvSpPr>
          <p:nvPr>
            <p:ph type="sldNum" sz="quarter" idx="11"/>
          </p:nvPr>
        </p:nvSpPr>
        <p:spPr/>
        <p:txBody>
          <a:bodyPr/>
          <a:lstStyle>
            <a:lvl1pPr>
              <a:defRPr/>
            </a:lvl1pPr>
          </a:lstStyle>
          <a:p>
            <a:pPr>
              <a:defRPr/>
            </a:pPr>
            <a:fld id="{E85A9941-99CA-4F6C-9860-63CEC71E357B}"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hart">
    <p:spTree>
      <p:nvGrpSpPr>
        <p:cNvPr id="1" name=""/>
        <p:cNvGrpSpPr/>
        <p:nvPr/>
      </p:nvGrpSpPr>
      <p:grpSpPr>
        <a:xfrm>
          <a:off x="0" y="0"/>
          <a:ext cx="0" cy="0"/>
          <a:chOff x="0" y="0"/>
          <a:chExt cx="0" cy="0"/>
        </a:xfrm>
      </p:grpSpPr>
      <p:sp>
        <p:nvSpPr>
          <p:cNvPr id="6" name="Chart Placeholder 2"/>
          <p:cNvSpPr>
            <a:spLocks noGrp="1"/>
          </p:cNvSpPr>
          <p:nvPr>
            <p:ph type="chart" idx="12"/>
          </p:nvPr>
        </p:nvSpPr>
        <p:spPr>
          <a:xfrm>
            <a:off x="380999" y="1371599"/>
            <a:ext cx="8382001" cy="4800601"/>
          </a:xfrm>
        </p:spPr>
        <p:txBody>
          <a:bodyPr/>
          <a:lstStyle/>
          <a:p>
            <a:pPr lvl="0"/>
            <a:r>
              <a:rPr lang="en-US" noProof="0" smtClean="0"/>
              <a:t>Click icon to add chart</a:t>
            </a:r>
          </a:p>
        </p:txBody>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4" name="Rectangle 5"/>
          <p:cNvSpPr>
            <a:spLocks noGrp="1" noChangeArrowheads="1"/>
          </p:cNvSpPr>
          <p:nvPr>
            <p:ph type="ftr" sz="quarter" idx="13"/>
          </p:nvPr>
        </p:nvSpPr>
        <p:spPr>
          <a:ln/>
        </p:spPr>
        <p:txBody>
          <a:bodyPr/>
          <a:lstStyle>
            <a:lvl1pPr>
              <a:defRPr/>
            </a:lvl1pPr>
          </a:lstStyle>
          <a:p>
            <a:pPr>
              <a:defRPr/>
            </a:pPr>
            <a:r>
              <a:rPr lang="en-US" smtClean="0"/>
              <a:t>RAID 2010 - The New Generation of Targeted Attacks</a:t>
            </a:r>
            <a:endParaRPr lang="en-US"/>
          </a:p>
        </p:txBody>
      </p:sp>
      <p:sp>
        <p:nvSpPr>
          <p:cNvPr id="5" name="Rectangle 6"/>
          <p:cNvSpPr>
            <a:spLocks noGrp="1" noChangeArrowheads="1"/>
          </p:cNvSpPr>
          <p:nvPr>
            <p:ph type="sldNum" sz="quarter" idx="14"/>
          </p:nvPr>
        </p:nvSpPr>
        <p:spPr>
          <a:ln/>
        </p:spPr>
        <p:txBody>
          <a:bodyPr/>
          <a:lstStyle>
            <a:lvl1pPr>
              <a:defRPr/>
            </a:lvl1pPr>
          </a:lstStyle>
          <a:p>
            <a:pPr>
              <a:defRPr/>
            </a:pPr>
            <a:fld id="{20E7B640-0BC8-4B75-B3D2-1D9D4E8CFB5C}"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hart with Subtitle">
    <p:spTree>
      <p:nvGrpSpPr>
        <p:cNvPr id="1" name=""/>
        <p:cNvGrpSpPr/>
        <p:nvPr/>
      </p:nvGrpSpPr>
      <p:grpSpPr>
        <a:xfrm>
          <a:off x="0" y="0"/>
          <a:ext cx="0" cy="0"/>
          <a:chOff x="0" y="0"/>
          <a:chExt cx="0" cy="0"/>
        </a:xfrm>
      </p:grpSpPr>
      <p:sp>
        <p:nvSpPr>
          <p:cNvPr id="6" name="Chart Placeholder 2"/>
          <p:cNvSpPr>
            <a:spLocks noGrp="1"/>
          </p:cNvSpPr>
          <p:nvPr>
            <p:ph type="chart" idx="12"/>
          </p:nvPr>
        </p:nvSpPr>
        <p:spPr>
          <a:xfrm>
            <a:off x="380999" y="1828800"/>
            <a:ext cx="8382001" cy="4343400"/>
          </a:xfrm>
        </p:spPr>
        <p:txBody>
          <a:bodyPr/>
          <a:lstStyle/>
          <a:p>
            <a:pPr lvl="0"/>
            <a:r>
              <a:rPr lang="en-US" noProof="0" smtClean="0"/>
              <a:t>Click icon to add chart</a:t>
            </a:r>
          </a:p>
        </p:txBody>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7" name="Text Placeholder 6"/>
          <p:cNvSpPr>
            <a:spLocks noGrp="1"/>
          </p:cNvSpPr>
          <p:nvPr>
            <p:ph type="body" sz="quarter" idx="13"/>
          </p:nvPr>
        </p:nvSpPr>
        <p:spPr>
          <a:xfrm>
            <a:off x="381000" y="1196715"/>
            <a:ext cx="8382000" cy="403485"/>
          </a:xfrm>
          <a:noFill/>
          <a:ln w="9525">
            <a:noFill/>
            <a:miter lim="800000"/>
            <a:headEnd/>
            <a:tailEnd/>
          </a:ln>
        </p:spPr>
        <p:txBody>
          <a:bodyPr/>
          <a:lstStyle>
            <a:lvl1pPr>
              <a:buNone/>
              <a:defRPr lang="en-US" sz="2400" b="1" dirty="0">
                <a:solidFill>
                  <a:srgbClr val="969696"/>
                </a:solidFill>
                <a:latin typeface="+mj-lt"/>
                <a:ea typeface="+mn-ea"/>
                <a:cs typeface="+mn-cs"/>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5" name="Rectangle 5"/>
          <p:cNvSpPr>
            <a:spLocks noGrp="1" noChangeArrowheads="1"/>
          </p:cNvSpPr>
          <p:nvPr>
            <p:ph type="ftr" sz="quarter" idx="14"/>
          </p:nvPr>
        </p:nvSpPr>
        <p:spPr>
          <a:ln/>
        </p:spPr>
        <p:txBody>
          <a:bodyPr/>
          <a:lstStyle>
            <a:lvl1pPr>
              <a:defRPr/>
            </a:lvl1pPr>
          </a:lstStyle>
          <a:p>
            <a:pPr>
              <a:defRPr/>
            </a:pPr>
            <a:r>
              <a:rPr lang="en-US" smtClean="0"/>
              <a:t>RAID 2010 - The New Generation of Targeted Attacks</a:t>
            </a:r>
            <a:endParaRPr lang="en-US"/>
          </a:p>
        </p:txBody>
      </p:sp>
      <p:sp>
        <p:nvSpPr>
          <p:cNvPr id="8" name="Rectangle 6"/>
          <p:cNvSpPr>
            <a:spLocks noGrp="1" noChangeArrowheads="1"/>
          </p:cNvSpPr>
          <p:nvPr>
            <p:ph type="sldNum" sz="quarter" idx="15"/>
          </p:nvPr>
        </p:nvSpPr>
        <p:spPr>
          <a:ln/>
        </p:spPr>
        <p:txBody>
          <a:bodyPr/>
          <a:lstStyle>
            <a:lvl1pPr>
              <a:defRPr/>
            </a:lvl1pPr>
          </a:lstStyle>
          <a:p>
            <a:pPr>
              <a:defRPr/>
            </a:pPr>
            <a:fld id="{517655B3-E322-4047-85E2-5CD419C88A1B}"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8" name="Table Placeholder 7"/>
          <p:cNvSpPr>
            <a:spLocks noGrp="1"/>
          </p:cNvSpPr>
          <p:nvPr>
            <p:ph type="tbl" sz="quarter" idx="13"/>
          </p:nvPr>
        </p:nvSpPr>
        <p:spPr/>
        <p:txBody>
          <a:bodyPr/>
          <a:lstStyle/>
          <a:p>
            <a:pPr lvl="0"/>
            <a:r>
              <a:rPr lang="en-US" noProof="0" smtClean="0"/>
              <a:t>Click icon to add table</a:t>
            </a:r>
            <a:endParaRPr lang="en-US" noProof="0"/>
          </a:p>
        </p:txBody>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4" name="Rectangle 5"/>
          <p:cNvSpPr>
            <a:spLocks noGrp="1" noChangeArrowheads="1"/>
          </p:cNvSpPr>
          <p:nvPr>
            <p:ph type="ftr" sz="quarter" idx="14"/>
          </p:nvPr>
        </p:nvSpPr>
        <p:spPr>
          <a:ln/>
        </p:spPr>
        <p:txBody>
          <a:bodyPr/>
          <a:lstStyle>
            <a:lvl1pPr>
              <a:defRPr/>
            </a:lvl1pPr>
          </a:lstStyle>
          <a:p>
            <a:pPr>
              <a:defRPr/>
            </a:pPr>
            <a:r>
              <a:rPr lang="en-US" smtClean="0"/>
              <a:t>RAID 2010 - The New Generation of Targeted Attacks</a:t>
            </a:r>
            <a:endParaRPr lang="en-US"/>
          </a:p>
        </p:txBody>
      </p:sp>
      <p:sp>
        <p:nvSpPr>
          <p:cNvPr id="5" name="Rectangle 6"/>
          <p:cNvSpPr>
            <a:spLocks noGrp="1" noChangeArrowheads="1"/>
          </p:cNvSpPr>
          <p:nvPr>
            <p:ph type="sldNum" sz="quarter" idx="15"/>
          </p:nvPr>
        </p:nvSpPr>
        <p:spPr>
          <a:ln/>
        </p:spPr>
        <p:txBody>
          <a:bodyPr/>
          <a:lstStyle>
            <a:lvl1pPr>
              <a:defRPr/>
            </a:lvl1pPr>
          </a:lstStyle>
          <a:p>
            <a:pPr>
              <a:defRPr/>
            </a:pPr>
            <a:fld id="{9AC612A4-4E32-4B35-9C1C-386C5DCFF44E}"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Rectangle 5"/>
          <p:cNvSpPr>
            <a:spLocks noGrp="1" noChangeArrowheads="1"/>
          </p:cNvSpPr>
          <p:nvPr>
            <p:ph type="ftr" sz="quarter" idx="10"/>
          </p:nvPr>
        </p:nvSpPr>
        <p:spPr>
          <a:ln/>
        </p:spPr>
        <p:txBody>
          <a:bodyPr/>
          <a:lstStyle>
            <a:lvl1pPr>
              <a:defRPr/>
            </a:lvl1pPr>
          </a:lstStyle>
          <a:p>
            <a:pPr>
              <a:defRPr/>
            </a:pPr>
            <a:r>
              <a:rPr lang="en-US" smtClean="0"/>
              <a:t>RAID 2010 - The New Generation of Targeted Attacks</a:t>
            </a:r>
            <a:endParaRPr lang="en-US"/>
          </a:p>
        </p:txBody>
      </p:sp>
      <p:sp>
        <p:nvSpPr>
          <p:cNvPr id="4" name="Rectangle 6"/>
          <p:cNvSpPr>
            <a:spLocks noGrp="1" noChangeArrowheads="1"/>
          </p:cNvSpPr>
          <p:nvPr>
            <p:ph type="sldNum" sz="quarter" idx="11"/>
          </p:nvPr>
        </p:nvSpPr>
        <p:spPr>
          <a:ln/>
        </p:spPr>
        <p:txBody>
          <a:bodyPr/>
          <a:lstStyle>
            <a:lvl1pPr>
              <a:defRPr/>
            </a:lvl1pPr>
          </a:lstStyle>
          <a:p>
            <a:pPr>
              <a:defRPr/>
            </a:pPr>
            <a:fld id="{F47DA1F9-DCE2-4EB4-8297-1D2A47048CFD}"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with Sub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6" name="Text Placeholder 6"/>
          <p:cNvSpPr>
            <a:spLocks noGrp="1"/>
          </p:cNvSpPr>
          <p:nvPr>
            <p:ph type="body" sz="quarter" idx="13"/>
          </p:nvPr>
        </p:nvSpPr>
        <p:spPr>
          <a:xfrm>
            <a:off x="381000" y="1196715"/>
            <a:ext cx="8382000" cy="403485"/>
          </a:xfrm>
          <a:noFill/>
          <a:ln w="9525">
            <a:noFill/>
            <a:miter lim="800000"/>
            <a:headEnd/>
            <a:tailEnd/>
          </a:ln>
        </p:spPr>
        <p:txBody>
          <a:bodyPr/>
          <a:lstStyle>
            <a:lvl1pPr>
              <a:buNone/>
              <a:defRPr lang="en-US" sz="2400" b="1" dirty="0">
                <a:solidFill>
                  <a:srgbClr val="969696"/>
                </a:solidFill>
                <a:latin typeface="+mj-lt"/>
                <a:ea typeface="+mn-ea"/>
                <a:cs typeface="+mn-cs"/>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4" name="Rectangle 5"/>
          <p:cNvSpPr>
            <a:spLocks noGrp="1" noChangeArrowheads="1"/>
          </p:cNvSpPr>
          <p:nvPr>
            <p:ph type="ftr" sz="quarter" idx="14"/>
          </p:nvPr>
        </p:nvSpPr>
        <p:spPr>
          <a:ln/>
        </p:spPr>
        <p:txBody>
          <a:bodyPr/>
          <a:lstStyle>
            <a:lvl1pPr>
              <a:defRPr/>
            </a:lvl1pPr>
          </a:lstStyle>
          <a:p>
            <a:pPr>
              <a:defRPr/>
            </a:pPr>
            <a:r>
              <a:rPr lang="en-US" smtClean="0"/>
              <a:t>RAID 2010 - The New Generation of Targeted Attacks</a:t>
            </a:r>
            <a:endParaRPr lang="en-US"/>
          </a:p>
        </p:txBody>
      </p:sp>
      <p:sp>
        <p:nvSpPr>
          <p:cNvPr id="5" name="Rectangle 6"/>
          <p:cNvSpPr>
            <a:spLocks noGrp="1" noChangeArrowheads="1"/>
          </p:cNvSpPr>
          <p:nvPr>
            <p:ph type="sldNum" sz="quarter" idx="15"/>
          </p:nvPr>
        </p:nvSpPr>
        <p:spPr>
          <a:ln/>
        </p:spPr>
        <p:txBody>
          <a:bodyPr/>
          <a:lstStyle>
            <a:lvl1pPr>
              <a:defRPr/>
            </a:lvl1pPr>
          </a:lstStyle>
          <a:p>
            <a:pPr>
              <a:defRPr/>
            </a:pPr>
            <a:fld id="{FB87177C-A53E-4D0C-9861-8CCAF393EE1E}"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3" name="Text Placeholder 22"/>
          <p:cNvSpPr>
            <a:spLocks noGrp="1"/>
          </p:cNvSpPr>
          <p:nvPr>
            <p:ph type="body" sz="quarter" idx="14"/>
          </p:nvPr>
        </p:nvSpPr>
        <p:spPr>
          <a:xfrm>
            <a:off x="1037581" y="1130451"/>
            <a:ext cx="7058026" cy="3033903"/>
          </a:xfrm>
        </p:spPr>
        <p:txBody>
          <a:bodyPr/>
          <a:lstStyle>
            <a:lvl1pPr marL="0" indent="0">
              <a:lnSpc>
                <a:spcPct val="120000"/>
              </a:lnSpc>
              <a:spcAft>
                <a:spcPts val="0"/>
              </a:spcAft>
              <a:buNone/>
              <a:defRPr sz="3200" baseline="0"/>
            </a:lvl1pPr>
          </a:lstStyle>
          <a:p>
            <a:pPr lvl="0"/>
            <a:r>
              <a:rPr lang="en-US" smtClean="0"/>
              <a:t>Click to edit Master text styles</a:t>
            </a:r>
          </a:p>
        </p:txBody>
      </p:sp>
      <p:sp>
        <p:nvSpPr>
          <p:cNvPr id="9" name="Text Placeholder 8"/>
          <p:cNvSpPr>
            <a:spLocks noGrp="1" noChangeAspect="1"/>
          </p:cNvSpPr>
          <p:nvPr>
            <p:ph type="body" sz="quarter" idx="16"/>
          </p:nvPr>
        </p:nvSpPr>
        <p:spPr>
          <a:xfrm>
            <a:off x="5410200" y="2957960"/>
            <a:ext cx="484632" cy="374904"/>
          </a:xfrm>
          <a:blipFill>
            <a:blip r:embed="rId2" cstate="screen"/>
            <a:stretch>
              <a:fillRect/>
            </a:stretch>
          </a:blipFill>
        </p:spPr>
        <p:txBody>
          <a:bodyPr/>
          <a:lstStyle>
            <a:lvl1pPr marL="0" indent="0">
              <a:buNone/>
              <a:defRPr sz="800"/>
            </a:lvl1pPr>
          </a:lstStyle>
          <a:p>
            <a:pPr lvl="0"/>
            <a:r>
              <a:rPr lang="en-US" smtClean="0"/>
              <a:t>Click to edit Master text styles</a:t>
            </a:r>
          </a:p>
        </p:txBody>
      </p:sp>
      <p:sp>
        <p:nvSpPr>
          <p:cNvPr id="10" name="Text Placeholder 8"/>
          <p:cNvSpPr>
            <a:spLocks noGrp="1" noChangeAspect="1"/>
          </p:cNvSpPr>
          <p:nvPr>
            <p:ph type="body" sz="quarter" idx="18"/>
          </p:nvPr>
        </p:nvSpPr>
        <p:spPr>
          <a:xfrm>
            <a:off x="503420" y="1121308"/>
            <a:ext cx="484632" cy="374904"/>
          </a:xfrm>
          <a:blipFill>
            <a:blip r:embed="rId3" cstate="screen"/>
            <a:stretch>
              <a:fillRect/>
            </a:stretch>
          </a:blipFill>
        </p:spPr>
        <p:txBody>
          <a:bodyPr/>
          <a:lstStyle>
            <a:lvl1pPr marL="0" indent="0">
              <a:buNone/>
              <a:defRPr sz="800"/>
            </a:lvl1pPr>
          </a:lstStyle>
          <a:p>
            <a:pPr lvl="0"/>
            <a:r>
              <a:rPr lang="en-US" smtClean="0"/>
              <a:t>Click to edit Master text styles</a:t>
            </a:r>
          </a:p>
        </p:txBody>
      </p:sp>
      <p:sp>
        <p:nvSpPr>
          <p:cNvPr id="25" name="Text Placeholder 24"/>
          <p:cNvSpPr>
            <a:spLocks noGrp="1"/>
          </p:cNvSpPr>
          <p:nvPr>
            <p:ph type="body" sz="quarter" idx="15"/>
          </p:nvPr>
        </p:nvSpPr>
        <p:spPr>
          <a:xfrm>
            <a:off x="4100060" y="4267200"/>
            <a:ext cx="3716592" cy="914400"/>
          </a:xfrm>
        </p:spPr>
        <p:txBody>
          <a:bodyPr/>
          <a:lstStyle>
            <a:lvl1pPr marL="0" indent="0">
              <a:buNone/>
              <a:defRPr sz="2000" b="1" i="1" baseline="0">
                <a:solidFill>
                  <a:schemeClr val="bg2">
                    <a:lumMod val="50000"/>
                  </a:schemeClr>
                </a:solidFill>
              </a:defRPr>
            </a:lvl1pPr>
            <a:lvl2pPr>
              <a:buNone/>
              <a:defRPr sz="2000" b="1" i="1">
                <a:solidFill>
                  <a:srgbClr val="678BA8"/>
                </a:solidFill>
              </a:defRPr>
            </a:lvl2pPr>
            <a:lvl3pPr>
              <a:buNone/>
              <a:defRPr sz="2000" b="1" i="1">
                <a:solidFill>
                  <a:srgbClr val="678BA8"/>
                </a:solidFill>
              </a:defRPr>
            </a:lvl3pPr>
            <a:lvl4pPr>
              <a:buNone/>
              <a:defRPr sz="2000" b="1" i="1">
                <a:solidFill>
                  <a:srgbClr val="678BA8"/>
                </a:solidFill>
              </a:defRPr>
            </a:lvl4pPr>
            <a:lvl5pPr>
              <a:buNone/>
              <a:defRPr sz="2000" b="1" i="1">
                <a:solidFill>
                  <a:srgbClr val="678BA8"/>
                </a:solidFill>
              </a:defRPr>
            </a:lvl5pPr>
          </a:lstStyle>
          <a:p>
            <a:pPr lvl="0"/>
            <a:r>
              <a:rPr lang="en-US" smtClean="0"/>
              <a:t>Click to edit Master text styles</a:t>
            </a:r>
          </a:p>
        </p:txBody>
      </p:sp>
      <p:sp>
        <p:nvSpPr>
          <p:cNvPr id="6" name="Rectangle 5"/>
          <p:cNvSpPr>
            <a:spLocks noGrp="1" noChangeArrowheads="1"/>
          </p:cNvSpPr>
          <p:nvPr>
            <p:ph type="ftr" sz="quarter" idx="19"/>
          </p:nvPr>
        </p:nvSpPr>
        <p:spPr>
          <a:ln/>
        </p:spPr>
        <p:txBody>
          <a:bodyPr/>
          <a:lstStyle>
            <a:lvl1pPr>
              <a:defRPr/>
            </a:lvl1pPr>
          </a:lstStyle>
          <a:p>
            <a:pPr>
              <a:defRPr/>
            </a:pPr>
            <a:r>
              <a:rPr lang="en-US" smtClean="0"/>
              <a:t>RAID 2010 - The New Generation of Targeted Attacks</a:t>
            </a:r>
            <a:endParaRPr lang="en-US"/>
          </a:p>
        </p:txBody>
      </p:sp>
      <p:sp>
        <p:nvSpPr>
          <p:cNvPr id="7" name="Rectangle 6"/>
          <p:cNvSpPr>
            <a:spLocks noGrp="1" noChangeArrowheads="1"/>
          </p:cNvSpPr>
          <p:nvPr>
            <p:ph type="sldNum" sz="quarter" idx="20"/>
          </p:nvPr>
        </p:nvSpPr>
        <p:spPr>
          <a:ln/>
        </p:spPr>
        <p:txBody>
          <a:bodyPr/>
          <a:lstStyle>
            <a:lvl1pPr>
              <a:defRPr/>
            </a:lvl1pPr>
          </a:lstStyle>
          <a:p>
            <a:pPr>
              <a:defRPr/>
            </a:pPr>
            <a:fld id="{F1BEAC78-8680-4F21-A877-3193D908689B}"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With Photo">
    <p:spTree>
      <p:nvGrpSpPr>
        <p:cNvPr id="1" name=""/>
        <p:cNvGrpSpPr/>
        <p:nvPr/>
      </p:nvGrpSpPr>
      <p:grpSpPr>
        <a:xfrm>
          <a:off x="0" y="0"/>
          <a:ext cx="0" cy="0"/>
          <a:chOff x="0" y="0"/>
          <a:chExt cx="0" cy="0"/>
        </a:xfrm>
      </p:grpSpPr>
      <p:sp>
        <p:nvSpPr>
          <p:cNvPr id="25" name="Text Placeholder 24"/>
          <p:cNvSpPr>
            <a:spLocks noGrp="1"/>
          </p:cNvSpPr>
          <p:nvPr>
            <p:ph type="body" sz="quarter" idx="15"/>
          </p:nvPr>
        </p:nvSpPr>
        <p:spPr>
          <a:xfrm>
            <a:off x="381000" y="4191000"/>
            <a:ext cx="3221292" cy="914400"/>
          </a:xfrm>
        </p:spPr>
        <p:txBody>
          <a:bodyPr/>
          <a:lstStyle>
            <a:lvl1pPr marL="0" indent="0">
              <a:buNone/>
              <a:defRPr sz="1800" b="1" i="1" baseline="0">
                <a:solidFill>
                  <a:schemeClr val="bg2">
                    <a:lumMod val="50000"/>
                  </a:schemeClr>
                </a:solidFill>
              </a:defRPr>
            </a:lvl1pPr>
            <a:lvl2pPr>
              <a:buNone/>
              <a:defRPr sz="2000" b="1" i="1">
                <a:solidFill>
                  <a:srgbClr val="678BA8"/>
                </a:solidFill>
              </a:defRPr>
            </a:lvl2pPr>
            <a:lvl3pPr>
              <a:buNone/>
              <a:defRPr sz="2000" b="1" i="1">
                <a:solidFill>
                  <a:srgbClr val="678BA8"/>
                </a:solidFill>
              </a:defRPr>
            </a:lvl3pPr>
            <a:lvl4pPr>
              <a:buNone/>
              <a:defRPr sz="2000" b="1" i="1">
                <a:solidFill>
                  <a:srgbClr val="678BA8"/>
                </a:solidFill>
              </a:defRPr>
            </a:lvl4pPr>
            <a:lvl5pPr>
              <a:buNone/>
              <a:defRPr sz="2000" b="1" i="1">
                <a:solidFill>
                  <a:srgbClr val="678BA8"/>
                </a:solidFill>
              </a:defRPr>
            </a:lvl5pPr>
          </a:lstStyle>
          <a:p>
            <a:pPr lvl="0"/>
            <a:r>
              <a:rPr lang="en-US" smtClean="0"/>
              <a:t>Click to edit Master text styles</a:t>
            </a:r>
          </a:p>
        </p:txBody>
      </p:sp>
      <p:sp>
        <p:nvSpPr>
          <p:cNvPr id="23" name="Text Placeholder 22"/>
          <p:cNvSpPr>
            <a:spLocks noGrp="1"/>
          </p:cNvSpPr>
          <p:nvPr>
            <p:ph type="body" sz="quarter" idx="14"/>
          </p:nvPr>
        </p:nvSpPr>
        <p:spPr>
          <a:xfrm>
            <a:off x="4152900" y="1162050"/>
            <a:ext cx="4238625" cy="3886200"/>
          </a:xfrm>
        </p:spPr>
        <p:txBody>
          <a:bodyPr/>
          <a:lstStyle>
            <a:lvl1pPr marL="0" indent="0">
              <a:lnSpc>
                <a:spcPct val="120000"/>
              </a:lnSpc>
              <a:spcAft>
                <a:spcPts val="0"/>
              </a:spcAft>
              <a:buNone/>
              <a:defRPr sz="3000" baseline="0"/>
            </a:lvl1pPr>
          </a:lstStyle>
          <a:p>
            <a:pPr lvl="0"/>
            <a:r>
              <a:rPr lang="en-US" smtClean="0"/>
              <a:t>Click to edit Master text styles</a:t>
            </a:r>
          </a:p>
        </p:txBody>
      </p:sp>
      <p:sp>
        <p:nvSpPr>
          <p:cNvPr id="27" name="Picture Placeholder 26"/>
          <p:cNvSpPr>
            <a:spLocks noGrp="1"/>
          </p:cNvSpPr>
          <p:nvPr>
            <p:ph type="pic" sz="quarter" idx="16"/>
          </p:nvPr>
        </p:nvSpPr>
        <p:spPr>
          <a:xfrm>
            <a:off x="381000" y="1371600"/>
            <a:ext cx="2290482" cy="2667000"/>
          </a:xfrm>
          <a:prstGeom prst="roundRect">
            <a:avLst>
              <a:gd name="adj" fmla="val 6273"/>
            </a:avLst>
          </a:prstGeom>
          <a:ln w="12700">
            <a:solidFill>
              <a:schemeClr val="bg2"/>
            </a:solidFill>
          </a:ln>
        </p:spPr>
        <p:txBody>
          <a:bodyPr anchor="ctr"/>
          <a:lstStyle>
            <a:lvl1pPr marL="0" indent="0" algn="ctr">
              <a:buNone/>
              <a:defRPr/>
            </a:lvl1pPr>
          </a:lstStyle>
          <a:p>
            <a:pPr lvl="0"/>
            <a:r>
              <a:rPr lang="en-US" noProof="0" smtClean="0"/>
              <a:t>Click icon to add picture</a:t>
            </a:r>
            <a:endParaRPr lang="en-US" noProof="0" dirty="0"/>
          </a:p>
        </p:txBody>
      </p:sp>
      <p:sp>
        <p:nvSpPr>
          <p:cNvPr id="9" name="Text Placeholder 8"/>
          <p:cNvSpPr>
            <a:spLocks noGrp="1" noChangeAspect="1"/>
          </p:cNvSpPr>
          <p:nvPr>
            <p:ph type="body" sz="quarter" idx="17"/>
          </p:nvPr>
        </p:nvSpPr>
        <p:spPr>
          <a:xfrm>
            <a:off x="5230368" y="4518285"/>
            <a:ext cx="484632" cy="374904"/>
          </a:xfrm>
          <a:blipFill>
            <a:blip r:embed="rId2" cstate="screen"/>
            <a:stretch>
              <a:fillRect/>
            </a:stretch>
          </a:blipFill>
        </p:spPr>
        <p:txBody>
          <a:bodyPr/>
          <a:lstStyle>
            <a:lvl1pPr marL="0" indent="0">
              <a:buNone/>
              <a:defRPr sz="800"/>
            </a:lvl1pPr>
          </a:lstStyle>
          <a:p>
            <a:pPr lvl="0"/>
            <a:r>
              <a:rPr lang="en-US" smtClean="0"/>
              <a:t>Click to edit Master text styles</a:t>
            </a:r>
          </a:p>
        </p:txBody>
      </p:sp>
      <p:sp>
        <p:nvSpPr>
          <p:cNvPr id="10" name="Text Placeholder 8"/>
          <p:cNvSpPr>
            <a:spLocks noGrp="1" noChangeAspect="1"/>
          </p:cNvSpPr>
          <p:nvPr>
            <p:ph type="body" sz="quarter" idx="18"/>
          </p:nvPr>
        </p:nvSpPr>
        <p:spPr>
          <a:xfrm>
            <a:off x="3675888" y="1184148"/>
            <a:ext cx="484632" cy="374904"/>
          </a:xfrm>
          <a:blipFill>
            <a:blip r:embed="rId3" cstate="screen"/>
            <a:stretch>
              <a:fillRect/>
            </a:stretch>
          </a:blipFill>
        </p:spPr>
        <p:txBody>
          <a:bodyPr/>
          <a:lstStyle>
            <a:lvl1pPr marL="0" indent="0">
              <a:buNone/>
              <a:defRPr sz="800"/>
            </a:lvl1pPr>
          </a:lstStyle>
          <a:p>
            <a:pPr lvl="0"/>
            <a:r>
              <a:rPr lang="en-US" smtClean="0"/>
              <a:t>Click to edit Master text styles</a:t>
            </a:r>
          </a:p>
        </p:txBody>
      </p:sp>
      <p:sp>
        <p:nvSpPr>
          <p:cNvPr id="7" name="Rectangle 5"/>
          <p:cNvSpPr>
            <a:spLocks noGrp="1" noChangeArrowheads="1"/>
          </p:cNvSpPr>
          <p:nvPr>
            <p:ph type="ftr" sz="quarter" idx="19"/>
          </p:nvPr>
        </p:nvSpPr>
        <p:spPr>
          <a:ln/>
        </p:spPr>
        <p:txBody>
          <a:bodyPr/>
          <a:lstStyle>
            <a:lvl1pPr>
              <a:defRPr/>
            </a:lvl1pPr>
          </a:lstStyle>
          <a:p>
            <a:pPr>
              <a:defRPr/>
            </a:pPr>
            <a:r>
              <a:rPr lang="en-US" smtClean="0"/>
              <a:t>RAID 2010 - The New Generation of Targeted Attacks</a:t>
            </a:r>
            <a:endParaRPr lang="en-US"/>
          </a:p>
        </p:txBody>
      </p:sp>
      <p:sp>
        <p:nvSpPr>
          <p:cNvPr id="8" name="Rectangle 6"/>
          <p:cNvSpPr>
            <a:spLocks noGrp="1" noChangeArrowheads="1"/>
          </p:cNvSpPr>
          <p:nvPr>
            <p:ph type="sldNum" sz="quarter" idx="20"/>
          </p:nvPr>
        </p:nvSpPr>
        <p:spPr>
          <a:ln/>
        </p:spPr>
        <p:txBody>
          <a:bodyPr/>
          <a:lstStyle>
            <a:lvl1pPr>
              <a:defRPr/>
            </a:lvl1pPr>
          </a:lstStyle>
          <a:p>
            <a:pPr>
              <a:defRPr/>
            </a:pPr>
            <a:fld id="{2FA5B986-8EFD-4E68-AA9E-720ADE3F3CA6}" type="slidenum">
              <a:rPr lang="en-US"/>
              <a:pPr>
                <a:defRPr/>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hank You - External">
    <p:spTree>
      <p:nvGrpSpPr>
        <p:cNvPr id="1" name=""/>
        <p:cNvGrpSpPr/>
        <p:nvPr/>
      </p:nvGrpSpPr>
      <p:grpSpPr>
        <a:xfrm>
          <a:off x="0" y="0"/>
          <a:ext cx="0" cy="0"/>
          <a:chOff x="0" y="0"/>
          <a:chExt cx="0" cy="0"/>
        </a:xfrm>
      </p:grpSpPr>
      <p:sp>
        <p:nvSpPr>
          <p:cNvPr id="3" name="Rectangle 3"/>
          <p:cNvSpPr txBox="1">
            <a:spLocks noChangeArrowheads="1"/>
          </p:cNvSpPr>
          <p:nvPr userDrawn="1"/>
        </p:nvSpPr>
        <p:spPr bwMode="gray">
          <a:xfrm>
            <a:off x="685800" y="2667000"/>
            <a:ext cx="7772400" cy="914400"/>
          </a:xfrm>
          <a:prstGeom prst="rect">
            <a:avLst/>
          </a:prstGeom>
          <a:noFill/>
          <a:ln w="9525">
            <a:noFill/>
            <a:miter lim="800000"/>
            <a:headEnd/>
            <a:tailEnd/>
          </a:ln>
        </p:spPr>
        <p:txBody>
          <a:bodyPr lIns="91419" tIns="45710" rIns="91419" bIns="45710" anchor="b"/>
          <a:lstStyle>
            <a:lvl1pPr>
              <a:defRPr sz="3400">
                <a:solidFill>
                  <a:schemeClr val="bg2">
                    <a:lumMod val="50000"/>
                  </a:schemeClr>
                </a:solidFill>
              </a:defRPr>
            </a:lvl1pPr>
          </a:lstStyle>
          <a:p>
            <a:pPr>
              <a:lnSpc>
                <a:spcPct val="90000"/>
              </a:lnSpc>
              <a:defRPr/>
            </a:pPr>
            <a:r>
              <a:rPr lang="en-US" b="1" kern="0" dirty="0" smtClean="0">
                <a:solidFill>
                  <a:schemeClr val="tx1"/>
                </a:solidFill>
                <a:latin typeface="+mj-lt"/>
                <a:ea typeface="+mj-ea"/>
                <a:cs typeface="+mj-cs"/>
              </a:rPr>
              <a:t>Thank you!</a:t>
            </a:r>
            <a:endParaRPr lang="en-US" b="1" kern="0" dirty="0">
              <a:solidFill>
                <a:schemeClr val="tx1"/>
              </a:solidFill>
              <a:latin typeface="+mj-lt"/>
              <a:ea typeface="+mj-ea"/>
              <a:cs typeface="+mj-cs"/>
            </a:endParaRPr>
          </a:p>
        </p:txBody>
      </p:sp>
      <p:pic>
        <p:nvPicPr>
          <p:cNvPr id="4" name="Picture 9" descr="SBD.004_simple_bar.png"/>
          <p:cNvPicPr>
            <a:picLocks noChangeAspect="1"/>
          </p:cNvPicPr>
          <p:nvPr userDrawn="1"/>
        </p:nvPicPr>
        <p:blipFill>
          <a:blip r:embed="rId2" cstate="print"/>
          <a:srcRect/>
          <a:stretch>
            <a:fillRect/>
          </a:stretch>
        </p:blipFill>
        <p:spPr bwMode="auto">
          <a:xfrm>
            <a:off x="228600" y="6330950"/>
            <a:ext cx="8686800" cy="298450"/>
          </a:xfrm>
          <a:prstGeom prst="rect">
            <a:avLst/>
          </a:prstGeom>
          <a:noFill/>
          <a:ln w="9525">
            <a:noFill/>
            <a:miter lim="800000"/>
            <a:headEnd/>
            <a:tailEnd/>
          </a:ln>
        </p:spPr>
      </p:pic>
      <p:sp>
        <p:nvSpPr>
          <p:cNvPr id="5" name="Rectangle 6"/>
          <p:cNvSpPr>
            <a:spLocks noChangeArrowheads="1"/>
          </p:cNvSpPr>
          <p:nvPr userDrawn="1"/>
        </p:nvSpPr>
        <p:spPr bwMode="auto">
          <a:xfrm>
            <a:off x="685800" y="5562600"/>
            <a:ext cx="7659688" cy="715963"/>
          </a:xfrm>
          <a:prstGeom prst="rect">
            <a:avLst/>
          </a:prstGeom>
          <a:noFill/>
          <a:ln w="9525">
            <a:noFill/>
            <a:miter lim="800000"/>
            <a:headEnd/>
            <a:tailEnd/>
          </a:ln>
          <a:effectLst/>
        </p:spPr>
        <p:txBody>
          <a:bodyPr tIns="91440" bIns="91440" anchor="b"/>
          <a:lstStyle/>
          <a:p>
            <a:pPr>
              <a:lnSpc>
                <a:spcPct val="90000"/>
              </a:lnSpc>
              <a:defRPr/>
            </a:pPr>
            <a:r>
              <a:rPr lang="en-US" sz="800" b="1" dirty="0">
                <a:latin typeface="Calibri" pitchFamily="34" charset="0"/>
                <a:cs typeface="+mn-cs"/>
              </a:rPr>
              <a:t>Copyright © 2010 Symantec Corporation. All rights reserved. </a:t>
            </a:r>
            <a:r>
              <a:rPr lang="en-US" sz="800" dirty="0">
                <a:latin typeface="Calibri" pitchFamily="34" charset="0"/>
                <a:cs typeface="+mn-cs"/>
              </a:rPr>
              <a:t>Symantec and the Symantec Logo are trademarks or registered trademarks of Symantec Corporation or its affiliates in the U.S. and other countries.  Other names may be trademarks of their respective owners.</a:t>
            </a:r>
          </a:p>
          <a:p>
            <a:pPr>
              <a:lnSpc>
                <a:spcPct val="90000"/>
              </a:lnSpc>
              <a:defRPr/>
            </a:pPr>
            <a:endParaRPr lang="en-US" sz="800" dirty="0">
              <a:latin typeface="Calibri" pitchFamily="34" charset="0"/>
              <a:cs typeface="+mn-cs"/>
            </a:endParaRPr>
          </a:p>
          <a:p>
            <a:pPr>
              <a:lnSpc>
                <a:spcPct val="90000"/>
              </a:lnSpc>
              <a:defRPr/>
            </a:pPr>
            <a:r>
              <a:rPr lang="en-US" sz="800" dirty="0">
                <a:latin typeface="Calibri" pitchFamily="34" charset="0"/>
                <a:cs typeface="+mn-cs"/>
              </a:rPr>
              <a:t>This document is provided for informational purposes only and is not intended as advertising.  All warranties relating to the information in this document, either express or implied, are disclaimed to the maximum extent allowed by law.  The information in this document is subject to change without notice.</a:t>
            </a:r>
          </a:p>
        </p:txBody>
      </p:sp>
      <p:pic>
        <p:nvPicPr>
          <p:cNvPr id="6" name="Picture 12" descr="SYMANTEC_LOGO.png"/>
          <p:cNvPicPr>
            <a:picLocks noChangeAspect="1"/>
          </p:cNvPicPr>
          <p:nvPr userDrawn="1"/>
        </p:nvPicPr>
        <p:blipFill>
          <a:blip r:embed="rId3" cstate="print"/>
          <a:srcRect/>
          <a:stretch>
            <a:fillRect/>
          </a:stretch>
        </p:blipFill>
        <p:spPr bwMode="auto">
          <a:xfrm>
            <a:off x="569913" y="636588"/>
            <a:ext cx="2797175" cy="1008062"/>
          </a:xfrm>
          <a:prstGeom prst="rect">
            <a:avLst/>
          </a:prstGeom>
          <a:noFill/>
          <a:ln w="9525">
            <a:noFill/>
            <a:miter lim="800000"/>
            <a:headEnd/>
            <a:tailEnd/>
          </a:ln>
        </p:spPr>
      </p:pic>
      <p:pic>
        <p:nvPicPr>
          <p:cNvPr id="7" name="Picture 11"/>
          <p:cNvPicPr>
            <a:picLocks noChangeAspect="1" noChangeArrowheads="1"/>
          </p:cNvPicPr>
          <p:nvPr/>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8" name="Picture 5"/>
          <p:cNvPicPr>
            <a:picLocks noChangeAspect="1" noChangeArrowheads="1"/>
          </p:cNvPicPr>
          <p:nvPr/>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9" name="Picture 4"/>
          <p:cNvPicPr>
            <a:picLocks noChangeAspect="1" noChangeArrowheads="1"/>
          </p:cNvPicPr>
          <p:nvPr/>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10" name="Picture 7"/>
          <p:cNvPicPr>
            <a:picLocks noChangeAspect="1" noChangeArrowheads="1"/>
          </p:cNvPicPr>
          <p:nvPr/>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11" name="Picture 15"/>
          <p:cNvPicPr>
            <a:picLocks noChangeAspect="1" noChangeArrowheads="1"/>
          </p:cNvPicPr>
          <p:nvPr/>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12" name="Picture 16"/>
          <p:cNvPicPr>
            <a:picLocks noChangeAspect="1" noChangeArrowheads="1"/>
          </p:cNvPicPr>
          <p:nvPr/>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13" name="Picture 17"/>
          <p:cNvPicPr>
            <a:picLocks noChangeAspect="1" noChangeArrowheads="1"/>
          </p:cNvPicPr>
          <p:nvPr/>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14" name="Picture 9"/>
          <p:cNvPicPr>
            <a:picLocks noChangeAspect="1" noChangeArrowheads="1"/>
          </p:cNvPicPr>
          <p:nvPr/>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15" name="Picture 13"/>
          <p:cNvPicPr>
            <a:picLocks noChangeAspect="1" noChangeArrowheads="1"/>
          </p:cNvPicPr>
          <p:nvPr/>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16" name="Picture 17"/>
          <p:cNvPicPr>
            <a:picLocks noChangeAspect="1" noChangeArrowheads="1"/>
          </p:cNvPicPr>
          <p:nvPr/>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17" name="Picture 18"/>
          <p:cNvPicPr>
            <a:picLocks noChangeAspect="1" noChangeArrowheads="1"/>
          </p:cNvPicPr>
          <p:nvPr/>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18" name="Picture 19"/>
          <p:cNvPicPr>
            <a:picLocks noChangeAspect="1" noChangeArrowheads="1"/>
          </p:cNvPicPr>
          <p:nvPr/>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19" name="Picture 20"/>
          <p:cNvPicPr>
            <a:picLocks noChangeAspect="1" noChangeArrowheads="1"/>
          </p:cNvPicPr>
          <p:nvPr/>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20" name="Picture 21"/>
          <p:cNvPicPr>
            <a:picLocks noChangeAspect="1" noChangeArrowheads="1"/>
          </p:cNvPicPr>
          <p:nvPr/>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21" name="Picture 22"/>
          <p:cNvPicPr>
            <a:picLocks noChangeAspect="1" noChangeArrowheads="1"/>
          </p:cNvPicPr>
          <p:nvPr/>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22" name="Picture 29"/>
          <p:cNvPicPr>
            <a:picLocks noChangeAspect="1" noChangeArrowheads="1"/>
          </p:cNvPicPr>
          <p:nvPr userDrawn="1"/>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23" name="Picture 30"/>
          <p:cNvPicPr>
            <a:picLocks noChangeAspect="1" noChangeArrowheads="1"/>
          </p:cNvPicPr>
          <p:nvPr userDrawn="1"/>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24" name="Picture 31"/>
          <p:cNvPicPr>
            <a:picLocks noChangeAspect="1" noChangeArrowheads="1"/>
          </p:cNvPicPr>
          <p:nvPr userDrawn="1"/>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25" name="Picture 32"/>
          <p:cNvPicPr>
            <a:picLocks noChangeAspect="1" noChangeArrowheads="1"/>
          </p:cNvPicPr>
          <p:nvPr userDrawn="1"/>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26" name="Picture 33"/>
          <p:cNvPicPr>
            <a:picLocks noChangeAspect="1" noChangeArrowheads="1"/>
          </p:cNvPicPr>
          <p:nvPr userDrawn="1"/>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27" name="Picture 34"/>
          <p:cNvPicPr>
            <a:picLocks noChangeAspect="1" noChangeArrowheads="1"/>
          </p:cNvPicPr>
          <p:nvPr userDrawn="1"/>
        </p:nvPicPr>
        <p:blipFill>
          <a:blip r:embed="rId4"/>
          <a:srcRect/>
          <a:stretch>
            <a:fillRect/>
          </a:stretch>
        </p:blipFill>
        <p:spPr bwMode="gray">
          <a:xfrm>
            <a:off x="0" y="3175"/>
            <a:ext cx="1588" cy="1588"/>
          </a:xfrm>
          <a:prstGeom prst="rect">
            <a:avLst/>
          </a:prstGeom>
          <a:noFill/>
          <a:ln w="12700">
            <a:noFill/>
            <a:miter lim="800000"/>
            <a:headEnd/>
            <a:tailEnd/>
          </a:ln>
        </p:spPr>
      </p:pic>
      <p:sp>
        <p:nvSpPr>
          <p:cNvPr id="3076" name="Rectangle 4"/>
          <p:cNvSpPr>
            <a:spLocks noGrp="1" noChangeArrowheads="1"/>
          </p:cNvSpPr>
          <p:nvPr>
            <p:ph type="subTitle" idx="1"/>
          </p:nvPr>
        </p:nvSpPr>
        <p:spPr bwMode="gray">
          <a:xfrm>
            <a:off x="685800" y="3810000"/>
            <a:ext cx="6172200" cy="1066800"/>
          </a:xfrm>
        </p:spPr>
        <p:txBody>
          <a:bodyPr/>
          <a:lstStyle>
            <a:lvl1pPr marL="0" indent="0">
              <a:spcAft>
                <a:spcPts val="600"/>
              </a:spcAft>
              <a:buFontTx/>
              <a:buNone/>
              <a:defRPr sz="2000" b="0" baseline="0"/>
            </a:lvl1pPr>
          </a:lstStyle>
          <a:p>
            <a:r>
              <a:rPr lang="en-US" smtClean="0"/>
              <a:t>Click to edit Master subtitle style</a:t>
            </a:r>
            <a:endParaRPr lang="en-US" dirty="0"/>
          </a:p>
        </p:txBody>
      </p:sp>
      <p:sp>
        <p:nvSpPr>
          <p:cNvPr id="28" name="Rectangle 5"/>
          <p:cNvSpPr>
            <a:spLocks noGrp="1" noChangeArrowheads="1"/>
          </p:cNvSpPr>
          <p:nvPr>
            <p:ph type="ftr" sz="quarter" idx="10"/>
          </p:nvPr>
        </p:nvSpPr>
        <p:spPr/>
        <p:txBody>
          <a:bodyPr/>
          <a:lstStyle>
            <a:lvl1pPr algn="l" eaLnBrk="0" hangingPunct="0">
              <a:defRPr sz="1200">
                <a:solidFill>
                  <a:schemeClr val="bg2">
                    <a:lumMod val="50000"/>
                  </a:schemeClr>
                </a:solidFill>
                <a:latin typeface="Calibri" pitchFamily="34" charset="0"/>
                <a:cs typeface="Calibri" pitchFamily="34" charset="0"/>
              </a:defRPr>
            </a:lvl1pPr>
          </a:lstStyle>
          <a:p>
            <a:pPr>
              <a:defRPr/>
            </a:pPr>
            <a:r>
              <a:rPr lang="en-US" smtClean="0"/>
              <a:t>RAID 2010 - The New Generation of Targeted Attacks</a:t>
            </a:r>
            <a:endParaRPr lang="en-US"/>
          </a:p>
        </p:txBody>
      </p:sp>
      <p:sp>
        <p:nvSpPr>
          <p:cNvPr id="29" name="Rectangle 6"/>
          <p:cNvSpPr>
            <a:spLocks noGrp="1" noChangeArrowheads="1"/>
          </p:cNvSpPr>
          <p:nvPr>
            <p:ph type="sldNum" sz="quarter" idx="11"/>
          </p:nvPr>
        </p:nvSpPr>
        <p:spPr/>
        <p:txBody>
          <a:bodyPr/>
          <a:lstStyle>
            <a:lvl1pPr eaLnBrk="0" hangingPunct="0">
              <a:defRPr sz="1000" b="1">
                <a:solidFill>
                  <a:schemeClr val="bg1"/>
                </a:solidFill>
                <a:latin typeface="Calibri" pitchFamily="34" charset="0"/>
                <a:cs typeface="Calibri" pitchFamily="34" charset="0"/>
              </a:defRPr>
            </a:lvl1pPr>
          </a:lstStyle>
          <a:p>
            <a:pPr>
              <a:defRPr/>
            </a:pPr>
            <a:fld id="{2BE5B87F-111C-478D-A453-88B3ADDD29D4}" type="slidenum">
              <a:rPr lang="en-US"/>
              <a:pPr>
                <a:defRPr/>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hank You - Internal">
    <p:spTree>
      <p:nvGrpSpPr>
        <p:cNvPr id="1" name=""/>
        <p:cNvGrpSpPr/>
        <p:nvPr/>
      </p:nvGrpSpPr>
      <p:grpSpPr>
        <a:xfrm>
          <a:off x="0" y="0"/>
          <a:ext cx="0" cy="0"/>
          <a:chOff x="0" y="0"/>
          <a:chExt cx="0" cy="0"/>
        </a:xfrm>
      </p:grpSpPr>
      <p:sp>
        <p:nvSpPr>
          <p:cNvPr id="3" name="Rectangle 3"/>
          <p:cNvSpPr txBox="1">
            <a:spLocks noChangeArrowheads="1"/>
          </p:cNvSpPr>
          <p:nvPr userDrawn="1"/>
        </p:nvSpPr>
        <p:spPr bwMode="gray">
          <a:xfrm>
            <a:off x="685800" y="2667000"/>
            <a:ext cx="7772400" cy="914400"/>
          </a:xfrm>
          <a:prstGeom prst="rect">
            <a:avLst/>
          </a:prstGeom>
          <a:noFill/>
          <a:ln w="9525">
            <a:noFill/>
            <a:miter lim="800000"/>
            <a:headEnd/>
            <a:tailEnd/>
          </a:ln>
        </p:spPr>
        <p:txBody>
          <a:bodyPr lIns="91419" tIns="45710" rIns="91419" bIns="45710" anchor="b"/>
          <a:lstStyle>
            <a:lvl1pPr>
              <a:defRPr sz="3400">
                <a:solidFill>
                  <a:schemeClr val="bg2">
                    <a:lumMod val="50000"/>
                  </a:schemeClr>
                </a:solidFill>
              </a:defRPr>
            </a:lvl1pPr>
          </a:lstStyle>
          <a:p>
            <a:pPr>
              <a:lnSpc>
                <a:spcPct val="90000"/>
              </a:lnSpc>
              <a:defRPr/>
            </a:pPr>
            <a:r>
              <a:rPr lang="en-US" b="1" kern="0" dirty="0" smtClean="0">
                <a:solidFill>
                  <a:schemeClr val="tx1"/>
                </a:solidFill>
                <a:latin typeface="+mj-lt"/>
                <a:ea typeface="+mj-ea"/>
                <a:cs typeface="+mj-cs"/>
              </a:rPr>
              <a:t>Thank you!</a:t>
            </a:r>
            <a:endParaRPr lang="en-US" b="1" kern="0" dirty="0">
              <a:solidFill>
                <a:schemeClr val="tx1"/>
              </a:solidFill>
              <a:latin typeface="+mj-lt"/>
              <a:ea typeface="+mj-ea"/>
              <a:cs typeface="+mj-cs"/>
            </a:endParaRPr>
          </a:p>
        </p:txBody>
      </p:sp>
      <p:pic>
        <p:nvPicPr>
          <p:cNvPr id="4" name="Picture 9" descr="SBD.004_simple_bar.png"/>
          <p:cNvPicPr>
            <a:picLocks noChangeAspect="1"/>
          </p:cNvPicPr>
          <p:nvPr userDrawn="1"/>
        </p:nvPicPr>
        <p:blipFill>
          <a:blip r:embed="rId2" cstate="print"/>
          <a:srcRect/>
          <a:stretch>
            <a:fillRect/>
          </a:stretch>
        </p:blipFill>
        <p:spPr bwMode="auto">
          <a:xfrm>
            <a:off x="228600" y="6330950"/>
            <a:ext cx="8686800" cy="298450"/>
          </a:xfrm>
          <a:prstGeom prst="rect">
            <a:avLst/>
          </a:prstGeom>
          <a:noFill/>
          <a:ln w="9525">
            <a:noFill/>
            <a:miter lim="800000"/>
            <a:headEnd/>
            <a:tailEnd/>
          </a:ln>
        </p:spPr>
      </p:pic>
      <p:sp>
        <p:nvSpPr>
          <p:cNvPr id="5" name="Rectangle 6"/>
          <p:cNvSpPr>
            <a:spLocks noChangeArrowheads="1"/>
          </p:cNvSpPr>
          <p:nvPr userDrawn="1"/>
        </p:nvSpPr>
        <p:spPr bwMode="auto">
          <a:xfrm>
            <a:off x="685800" y="5867400"/>
            <a:ext cx="7659688" cy="411163"/>
          </a:xfrm>
          <a:prstGeom prst="rect">
            <a:avLst/>
          </a:prstGeom>
          <a:noFill/>
          <a:ln w="9525">
            <a:noFill/>
            <a:miter lim="800000"/>
            <a:headEnd/>
            <a:tailEnd/>
          </a:ln>
          <a:effectLst/>
        </p:spPr>
        <p:txBody>
          <a:bodyPr tIns="91440" bIns="91440" anchor="b"/>
          <a:lstStyle/>
          <a:p>
            <a:pPr>
              <a:lnSpc>
                <a:spcPct val="90000"/>
              </a:lnSpc>
              <a:defRPr/>
            </a:pPr>
            <a:r>
              <a:rPr lang="en-US" sz="800" b="1" dirty="0">
                <a:latin typeface="Calibri" pitchFamily="34" charset="0"/>
                <a:cs typeface="+mn-cs"/>
              </a:rPr>
              <a:t>SYMANTEC PROPRIETARY/CONFIDENTIAL – INTERNAL USE ONLY</a:t>
            </a:r>
            <a:br>
              <a:rPr lang="en-US" sz="800" b="1" dirty="0">
                <a:latin typeface="Calibri" pitchFamily="34" charset="0"/>
                <a:cs typeface="+mn-cs"/>
              </a:rPr>
            </a:br>
            <a:r>
              <a:rPr lang="en-US" sz="800" dirty="0">
                <a:latin typeface="Calibri" pitchFamily="34" charset="0"/>
                <a:cs typeface="+mn-cs"/>
              </a:rPr>
              <a:t>Copyright © 2010 Symantec Corporation. All rights reserved.</a:t>
            </a:r>
          </a:p>
        </p:txBody>
      </p:sp>
      <p:pic>
        <p:nvPicPr>
          <p:cNvPr id="6" name="Picture 12" descr="SYMANTEC_LOGO.png"/>
          <p:cNvPicPr>
            <a:picLocks noChangeAspect="1"/>
          </p:cNvPicPr>
          <p:nvPr userDrawn="1"/>
        </p:nvPicPr>
        <p:blipFill>
          <a:blip r:embed="rId3" cstate="print"/>
          <a:srcRect/>
          <a:stretch>
            <a:fillRect/>
          </a:stretch>
        </p:blipFill>
        <p:spPr bwMode="auto">
          <a:xfrm>
            <a:off x="569913" y="636588"/>
            <a:ext cx="2797175" cy="1008062"/>
          </a:xfrm>
          <a:prstGeom prst="rect">
            <a:avLst/>
          </a:prstGeom>
          <a:noFill/>
          <a:ln w="9525">
            <a:noFill/>
            <a:miter lim="800000"/>
            <a:headEnd/>
            <a:tailEnd/>
          </a:ln>
        </p:spPr>
      </p:pic>
      <p:pic>
        <p:nvPicPr>
          <p:cNvPr id="7" name="Picture 11"/>
          <p:cNvPicPr>
            <a:picLocks noChangeAspect="1" noChangeArrowheads="1"/>
          </p:cNvPicPr>
          <p:nvPr/>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8" name="Picture 5"/>
          <p:cNvPicPr>
            <a:picLocks noChangeAspect="1" noChangeArrowheads="1"/>
          </p:cNvPicPr>
          <p:nvPr/>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9" name="Picture 4"/>
          <p:cNvPicPr>
            <a:picLocks noChangeAspect="1" noChangeArrowheads="1"/>
          </p:cNvPicPr>
          <p:nvPr/>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10" name="Picture 7"/>
          <p:cNvPicPr>
            <a:picLocks noChangeAspect="1" noChangeArrowheads="1"/>
          </p:cNvPicPr>
          <p:nvPr/>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11" name="Picture 15"/>
          <p:cNvPicPr>
            <a:picLocks noChangeAspect="1" noChangeArrowheads="1"/>
          </p:cNvPicPr>
          <p:nvPr/>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12" name="Picture 16"/>
          <p:cNvPicPr>
            <a:picLocks noChangeAspect="1" noChangeArrowheads="1"/>
          </p:cNvPicPr>
          <p:nvPr/>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13" name="Picture 17"/>
          <p:cNvPicPr>
            <a:picLocks noChangeAspect="1" noChangeArrowheads="1"/>
          </p:cNvPicPr>
          <p:nvPr/>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14" name="Picture 9"/>
          <p:cNvPicPr>
            <a:picLocks noChangeAspect="1" noChangeArrowheads="1"/>
          </p:cNvPicPr>
          <p:nvPr/>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15" name="Picture 13"/>
          <p:cNvPicPr>
            <a:picLocks noChangeAspect="1" noChangeArrowheads="1"/>
          </p:cNvPicPr>
          <p:nvPr/>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16" name="Picture 17"/>
          <p:cNvPicPr>
            <a:picLocks noChangeAspect="1" noChangeArrowheads="1"/>
          </p:cNvPicPr>
          <p:nvPr/>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17" name="Picture 18"/>
          <p:cNvPicPr>
            <a:picLocks noChangeAspect="1" noChangeArrowheads="1"/>
          </p:cNvPicPr>
          <p:nvPr/>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18" name="Picture 19"/>
          <p:cNvPicPr>
            <a:picLocks noChangeAspect="1" noChangeArrowheads="1"/>
          </p:cNvPicPr>
          <p:nvPr/>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19" name="Picture 20"/>
          <p:cNvPicPr>
            <a:picLocks noChangeAspect="1" noChangeArrowheads="1"/>
          </p:cNvPicPr>
          <p:nvPr/>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20" name="Picture 21"/>
          <p:cNvPicPr>
            <a:picLocks noChangeAspect="1" noChangeArrowheads="1"/>
          </p:cNvPicPr>
          <p:nvPr/>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21" name="Picture 22"/>
          <p:cNvPicPr>
            <a:picLocks noChangeAspect="1" noChangeArrowheads="1"/>
          </p:cNvPicPr>
          <p:nvPr/>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22" name="Picture 29"/>
          <p:cNvPicPr>
            <a:picLocks noChangeAspect="1" noChangeArrowheads="1"/>
          </p:cNvPicPr>
          <p:nvPr userDrawn="1"/>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23" name="Picture 30"/>
          <p:cNvPicPr>
            <a:picLocks noChangeAspect="1" noChangeArrowheads="1"/>
          </p:cNvPicPr>
          <p:nvPr userDrawn="1"/>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24" name="Picture 31"/>
          <p:cNvPicPr>
            <a:picLocks noChangeAspect="1" noChangeArrowheads="1"/>
          </p:cNvPicPr>
          <p:nvPr userDrawn="1"/>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25" name="Picture 32"/>
          <p:cNvPicPr>
            <a:picLocks noChangeAspect="1" noChangeArrowheads="1"/>
          </p:cNvPicPr>
          <p:nvPr userDrawn="1"/>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26" name="Picture 33"/>
          <p:cNvPicPr>
            <a:picLocks noChangeAspect="1" noChangeArrowheads="1"/>
          </p:cNvPicPr>
          <p:nvPr userDrawn="1"/>
        </p:nvPicPr>
        <p:blipFill>
          <a:blip r:embed="rId4"/>
          <a:srcRect/>
          <a:stretch>
            <a:fillRect/>
          </a:stretch>
        </p:blipFill>
        <p:spPr bwMode="gray">
          <a:xfrm>
            <a:off x="0" y="3175"/>
            <a:ext cx="1588" cy="1588"/>
          </a:xfrm>
          <a:prstGeom prst="rect">
            <a:avLst/>
          </a:prstGeom>
          <a:noFill/>
          <a:ln w="12700">
            <a:noFill/>
            <a:miter lim="800000"/>
            <a:headEnd/>
            <a:tailEnd/>
          </a:ln>
        </p:spPr>
      </p:pic>
      <p:pic>
        <p:nvPicPr>
          <p:cNvPr id="27" name="Picture 34"/>
          <p:cNvPicPr>
            <a:picLocks noChangeAspect="1" noChangeArrowheads="1"/>
          </p:cNvPicPr>
          <p:nvPr userDrawn="1"/>
        </p:nvPicPr>
        <p:blipFill>
          <a:blip r:embed="rId4"/>
          <a:srcRect/>
          <a:stretch>
            <a:fillRect/>
          </a:stretch>
        </p:blipFill>
        <p:spPr bwMode="gray">
          <a:xfrm>
            <a:off x="0" y="3175"/>
            <a:ext cx="1588" cy="1588"/>
          </a:xfrm>
          <a:prstGeom prst="rect">
            <a:avLst/>
          </a:prstGeom>
          <a:noFill/>
          <a:ln w="12700">
            <a:noFill/>
            <a:miter lim="800000"/>
            <a:headEnd/>
            <a:tailEnd/>
          </a:ln>
        </p:spPr>
      </p:pic>
      <p:sp>
        <p:nvSpPr>
          <p:cNvPr id="3076" name="Rectangle 4"/>
          <p:cNvSpPr>
            <a:spLocks noGrp="1" noChangeArrowheads="1"/>
          </p:cNvSpPr>
          <p:nvPr>
            <p:ph type="subTitle" idx="1"/>
          </p:nvPr>
        </p:nvSpPr>
        <p:spPr bwMode="gray">
          <a:xfrm>
            <a:off x="685800" y="3810000"/>
            <a:ext cx="6172200" cy="1066800"/>
          </a:xfrm>
        </p:spPr>
        <p:txBody>
          <a:bodyPr/>
          <a:lstStyle>
            <a:lvl1pPr marL="0" indent="0">
              <a:spcAft>
                <a:spcPts val="600"/>
              </a:spcAft>
              <a:buFontTx/>
              <a:buNone/>
              <a:defRPr sz="2000" b="0" baseline="0"/>
            </a:lvl1pPr>
          </a:lstStyle>
          <a:p>
            <a:r>
              <a:rPr lang="en-US" smtClean="0"/>
              <a:t>Click to edit Master subtitle style</a:t>
            </a:r>
            <a:endParaRPr lang="en-US" dirty="0"/>
          </a:p>
        </p:txBody>
      </p:sp>
      <p:sp>
        <p:nvSpPr>
          <p:cNvPr id="28" name="Rectangle 5"/>
          <p:cNvSpPr>
            <a:spLocks noGrp="1" noChangeArrowheads="1"/>
          </p:cNvSpPr>
          <p:nvPr>
            <p:ph type="ftr" sz="quarter" idx="10"/>
          </p:nvPr>
        </p:nvSpPr>
        <p:spPr/>
        <p:txBody>
          <a:bodyPr/>
          <a:lstStyle>
            <a:lvl1pPr algn="l" eaLnBrk="0" hangingPunct="0">
              <a:defRPr sz="1200">
                <a:solidFill>
                  <a:schemeClr val="bg2">
                    <a:lumMod val="50000"/>
                  </a:schemeClr>
                </a:solidFill>
                <a:latin typeface="Calibri" pitchFamily="34" charset="0"/>
                <a:cs typeface="Calibri" pitchFamily="34" charset="0"/>
              </a:defRPr>
            </a:lvl1pPr>
          </a:lstStyle>
          <a:p>
            <a:pPr>
              <a:defRPr/>
            </a:pPr>
            <a:r>
              <a:rPr lang="en-US" smtClean="0"/>
              <a:t>RAID 2010 - The New Generation of Targeted Attacks</a:t>
            </a:r>
            <a:endParaRPr lang="en-US"/>
          </a:p>
        </p:txBody>
      </p:sp>
      <p:sp>
        <p:nvSpPr>
          <p:cNvPr id="29" name="Rectangle 6"/>
          <p:cNvSpPr>
            <a:spLocks noGrp="1" noChangeArrowheads="1"/>
          </p:cNvSpPr>
          <p:nvPr>
            <p:ph type="sldNum" sz="quarter" idx="11"/>
          </p:nvPr>
        </p:nvSpPr>
        <p:spPr/>
        <p:txBody>
          <a:bodyPr/>
          <a:lstStyle>
            <a:lvl1pPr eaLnBrk="0" hangingPunct="0">
              <a:defRPr sz="1000" b="1">
                <a:solidFill>
                  <a:schemeClr val="bg1"/>
                </a:solidFill>
                <a:latin typeface="Calibri" pitchFamily="34" charset="0"/>
                <a:cs typeface="Calibri" pitchFamily="34" charset="0"/>
              </a:defRPr>
            </a:lvl1pPr>
          </a:lstStyle>
          <a:p>
            <a:pPr>
              <a:defRPr/>
            </a:pPr>
            <a:fld id="{FBA1B9AE-9E09-4838-A4E3-B58226DC2C9C}"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11" descr="SBD.004_simple_bar.png"/>
          <p:cNvPicPr>
            <a:picLocks noChangeAspect="1"/>
          </p:cNvPicPr>
          <p:nvPr/>
        </p:nvPicPr>
        <p:blipFill>
          <a:blip r:embed="rId17" cstate="print"/>
          <a:srcRect/>
          <a:stretch>
            <a:fillRect/>
          </a:stretch>
        </p:blipFill>
        <p:spPr bwMode="auto">
          <a:xfrm>
            <a:off x="228600" y="6330950"/>
            <a:ext cx="8686800" cy="298450"/>
          </a:xfrm>
          <a:prstGeom prst="rect">
            <a:avLst/>
          </a:prstGeom>
          <a:noFill/>
          <a:ln w="9525">
            <a:noFill/>
            <a:miter lim="800000"/>
            <a:headEnd/>
            <a:tailEnd/>
          </a:ln>
        </p:spPr>
      </p:pic>
      <p:sp>
        <p:nvSpPr>
          <p:cNvPr id="1027" name="Rectangle 2"/>
          <p:cNvSpPr>
            <a:spLocks noGrp="1" noChangeArrowheads="1"/>
          </p:cNvSpPr>
          <p:nvPr>
            <p:ph type="title"/>
          </p:nvPr>
        </p:nvSpPr>
        <p:spPr bwMode="black">
          <a:xfrm>
            <a:off x="381000" y="304800"/>
            <a:ext cx="8382000" cy="838200"/>
          </a:xfrm>
          <a:prstGeom prst="rect">
            <a:avLst/>
          </a:prstGeom>
          <a:noFill/>
          <a:ln w="9525">
            <a:noFill/>
            <a:miter lim="800000"/>
            <a:headEnd/>
            <a:tailEnd/>
          </a:ln>
        </p:spPr>
        <p:txBody>
          <a:bodyPr vert="horz" wrap="square" lIns="91419" tIns="45710" rIns="91419" bIns="45710" numCol="1" anchor="b" anchorCtr="0" compatLnSpc="1">
            <a:prstTxWarp prst="textNoShape">
              <a:avLst/>
            </a:prstTxWarp>
          </a:bodyPr>
          <a:lstStyle/>
          <a:p>
            <a:pPr lvl="0"/>
            <a:r>
              <a:rPr lang="en-US" smtClean="0"/>
              <a:t>Click to add title </a:t>
            </a:r>
            <a:br>
              <a:rPr lang="en-US" smtClean="0"/>
            </a:br>
            <a:r>
              <a:rPr lang="en-US" smtClean="0"/>
              <a:t>two-line title wraps upward</a:t>
            </a:r>
          </a:p>
        </p:txBody>
      </p:sp>
      <p:sp>
        <p:nvSpPr>
          <p:cNvPr id="1028" name="Rectangle 3"/>
          <p:cNvSpPr>
            <a:spLocks noGrp="1" noChangeArrowheads="1"/>
          </p:cNvSpPr>
          <p:nvPr>
            <p:ph type="body" idx="1"/>
          </p:nvPr>
        </p:nvSpPr>
        <p:spPr bwMode="auto">
          <a:xfrm>
            <a:off x="381000" y="1371600"/>
            <a:ext cx="8382000" cy="4800600"/>
          </a:xfrm>
          <a:prstGeom prst="rect">
            <a:avLst/>
          </a:prstGeom>
          <a:noFill/>
          <a:ln w="9525">
            <a:noFill/>
            <a:miter lim="800000"/>
            <a:headEnd/>
            <a:tailEnd/>
          </a:ln>
        </p:spPr>
        <p:txBody>
          <a:bodyPr vert="horz" wrap="square" lIns="91419" tIns="45710" rIns="91419" bIns="45710" numCol="1" anchor="t" anchorCtr="0" compatLnSpc="1">
            <a:prstTxWarp prst="textNoShape">
              <a:avLst/>
            </a:prstTxWarp>
          </a:bodyPr>
          <a:lstStyle/>
          <a:p>
            <a:pPr lvl="0"/>
            <a:r>
              <a:rPr lang="en-US" smtClean="0"/>
              <a:t>Click to add text</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9" name="Rectangle 5"/>
          <p:cNvSpPr>
            <a:spLocks noGrp="1" noChangeArrowheads="1"/>
          </p:cNvSpPr>
          <p:nvPr>
            <p:ph type="ftr" sz="quarter" idx="3"/>
          </p:nvPr>
        </p:nvSpPr>
        <p:spPr bwMode="auto">
          <a:xfrm>
            <a:off x="381000" y="6357938"/>
            <a:ext cx="4183063" cy="233362"/>
          </a:xfrm>
          <a:prstGeom prst="rect">
            <a:avLst/>
          </a:prstGeom>
          <a:noFill/>
          <a:ln w="9525" algn="ctr">
            <a:noFill/>
            <a:miter lim="800000"/>
            <a:headEnd/>
            <a:tailEnd/>
          </a:ln>
          <a:effectLst/>
        </p:spPr>
        <p:txBody>
          <a:bodyPr vert="horz" wrap="none" lIns="91440" tIns="91440" rIns="91440" bIns="91440" numCol="1" anchor="ctr" anchorCtr="0" compatLnSpc="1">
            <a:prstTxWarp prst="textNoShape">
              <a:avLst/>
            </a:prstTxWarp>
            <a:noAutofit/>
          </a:bodyPr>
          <a:lstStyle>
            <a:lvl1pPr algn="l" eaLnBrk="0" hangingPunct="0">
              <a:defRPr sz="1200">
                <a:solidFill>
                  <a:schemeClr val="bg2">
                    <a:lumMod val="50000"/>
                  </a:schemeClr>
                </a:solidFill>
                <a:latin typeface="Calibri" pitchFamily="34" charset="0"/>
                <a:cs typeface="Calibri" pitchFamily="34" charset="0"/>
              </a:defRPr>
            </a:lvl1pPr>
          </a:lstStyle>
          <a:p>
            <a:pPr>
              <a:defRPr/>
            </a:pPr>
            <a:r>
              <a:rPr lang="en-US" smtClean="0"/>
              <a:t>RAID 2010 - The New Generation of Targeted Attacks</a:t>
            </a:r>
            <a:endParaRPr lang="en-US"/>
          </a:p>
        </p:txBody>
      </p:sp>
      <p:sp>
        <p:nvSpPr>
          <p:cNvPr id="1030" name="Rectangle 6"/>
          <p:cNvSpPr>
            <a:spLocks noGrp="1" noChangeArrowheads="1"/>
          </p:cNvSpPr>
          <p:nvPr>
            <p:ph type="sldNum" sz="quarter" idx="4"/>
          </p:nvPr>
        </p:nvSpPr>
        <p:spPr bwMode="white">
          <a:xfrm>
            <a:off x="8548688" y="6397625"/>
            <a:ext cx="153987" cy="153988"/>
          </a:xfrm>
          <a:prstGeom prst="rect">
            <a:avLst/>
          </a:prstGeom>
          <a:noFill/>
          <a:ln w="9525" algn="ctr">
            <a:noFill/>
            <a:miter lim="800000"/>
            <a:headEnd/>
            <a:tailEnd/>
          </a:ln>
          <a:effectLst/>
        </p:spPr>
        <p:txBody>
          <a:bodyPr vert="horz" wrap="none" lIns="91440" tIns="91440" rIns="91440" bIns="91440" numCol="1" anchor="ctr" anchorCtr="0" compatLnSpc="1">
            <a:prstTxWarp prst="textNoShape">
              <a:avLst/>
            </a:prstTxWarp>
            <a:noAutofit/>
          </a:bodyPr>
          <a:lstStyle>
            <a:lvl1pPr algn="ctr" eaLnBrk="0" hangingPunct="0">
              <a:defRPr sz="1000" b="1">
                <a:solidFill>
                  <a:schemeClr val="bg1"/>
                </a:solidFill>
                <a:latin typeface="Calibri" pitchFamily="34" charset="0"/>
                <a:cs typeface="Calibri" pitchFamily="34" charset="0"/>
              </a:defRPr>
            </a:lvl1pPr>
          </a:lstStyle>
          <a:p>
            <a:pPr>
              <a:defRPr/>
            </a:pPr>
            <a:fld id="{86243939-A7F8-435D-8904-101DB4E84360}" type="slidenum">
              <a:rPr lang="en-US"/>
              <a:pPr>
                <a:defRPr/>
              </a:pPr>
              <a:t>‹#›</a:t>
            </a:fld>
            <a:endParaRPr lang="en-US" dirty="0"/>
          </a:p>
        </p:txBody>
      </p:sp>
      <p:pic>
        <p:nvPicPr>
          <p:cNvPr id="1031" name="Picture 7" descr="SYMANTEC_LOGO.png"/>
          <p:cNvPicPr>
            <a:picLocks noChangeAspect="1"/>
          </p:cNvPicPr>
          <p:nvPr/>
        </p:nvPicPr>
        <p:blipFill>
          <a:blip r:embed="rId18" cstate="print"/>
          <a:srcRect t="13190" b="13916"/>
          <a:stretch>
            <a:fillRect/>
          </a:stretch>
        </p:blipFill>
        <p:spPr bwMode="auto">
          <a:xfrm>
            <a:off x="6950075" y="6303963"/>
            <a:ext cx="1341438" cy="3524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15" r:id="rId1"/>
    <p:sldLayoutId id="2147483814" r:id="rId2"/>
    <p:sldLayoutId id="2147483813" r:id="rId3"/>
    <p:sldLayoutId id="2147483812" r:id="rId4"/>
    <p:sldLayoutId id="2147483816" r:id="rId5"/>
    <p:sldLayoutId id="2147483817" r:id="rId6"/>
    <p:sldLayoutId id="2147483811" r:id="rId7"/>
    <p:sldLayoutId id="2147483810" r:id="rId8"/>
    <p:sldLayoutId id="2147483809" r:id="rId9"/>
    <p:sldLayoutId id="2147483808" r:id="rId10"/>
    <p:sldLayoutId id="2147483807" r:id="rId11"/>
    <p:sldLayoutId id="2147483806" r:id="rId12"/>
    <p:sldLayoutId id="2147483805" r:id="rId13"/>
    <p:sldLayoutId id="2147483818" r:id="rId14"/>
    <p:sldLayoutId id="2147483819" r:id="rId15"/>
  </p:sldLayoutIdLst>
  <p:timing>
    <p:tnLst>
      <p:par>
        <p:cTn id="1" dur="indefinite" restart="never" nodeType="tmRoot"/>
      </p:par>
    </p:tnLst>
  </p:timing>
  <p:hf hdr="0" dt="0"/>
  <p:txStyles>
    <p:titleStyle>
      <a:lvl1pPr algn="l" rtl="0" eaLnBrk="0" fontAlgn="base" hangingPunct="0">
        <a:lnSpc>
          <a:spcPct val="90000"/>
        </a:lnSpc>
        <a:spcBef>
          <a:spcPct val="0"/>
        </a:spcBef>
        <a:spcAft>
          <a:spcPct val="0"/>
        </a:spcAft>
        <a:defRPr sz="2800" b="1">
          <a:solidFill>
            <a:schemeClr val="tx1"/>
          </a:solidFill>
          <a:latin typeface="+mj-lt"/>
          <a:ea typeface="+mj-ea"/>
          <a:cs typeface="+mj-cs"/>
        </a:defRPr>
      </a:lvl1pPr>
      <a:lvl2pPr algn="l" rtl="0" eaLnBrk="0" fontAlgn="base" hangingPunct="0">
        <a:lnSpc>
          <a:spcPct val="90000"/>
        </a:lnSpc>
        <a:spcBef>
          <a:spcPct val="0"/>
        </a:spcBef>
        <a:spcAft>
          <a:spcPct val="0"/>
        </a:spcAft>
        <a:defRPr sz="2800" b="1">
          <a:solidFill>
            <a:schemeClr val="tx1"/>
          </a:solidFill>
          <a:latin typeface="Calibri" pitchFamily="34" charset="0"/>
        </a:defRPr>
      </a:lvl2pPr>
      <a:lvl3pPr algn="l" rtl="0" eaLnBrk="0" fontAlgn="base" hangingPunct="0">
        <a:lnSpc>
          <a:spcPct val="90000"/>
        </a:lnSpc>
        <a:spcBef>
          <a:spcPct val="0"/>
        </a:spcBef>
        <a:spcAft>
          <a:spcPct val="0"/>
        </a:spcAft>
        <a:defRPr sz="2800" b="1">
          <a:solidFill>
            <a:schemeClr val="tx1"/>
          </a:solidFill>
          <a:latin typeface="Calibri" pitchFamily="34" charset="0"/>
        </a:defRPr>
      </a:lvl3pPr>
      <a:lvl4pPr algn="l" rtl="0" eaLnBrk="0" fontAlgn="base" hangingPunct="0">
        <a:lnSpc>
          <a:spcPct val="90000"/>
        </a:lnSpc>
        <a:spcBef>
          <a:spcPct val="0"/>
        </a:spcBef>
        <a:spcAft>
          <a:spcPct val="0"/>
        </a:spcAft>
        <a:defRPr sz="2800" b="1">
          <a:solidFill>
            <a:schemeClr val="tx1"/>
          </a:solidFill>
          <a:latin typeface="Calibri" pitchFamily="34" charset="0"/>
        </a:defRPr>
      </a:lvl4pPr>
      <a:lvl5pPr algn="l" rtl="0" eaLnBrk="0" fontAlgn="base" hangingPunct="0">
        <a:lnSpc>
          <a:spcPct val="90000"/>
        </a:lnSpc>
        <a:spcBef>
          <a:spcPct val="0"/>
        </a:spcBef>
        <a:spcAft>
          <a:spcPct val="0"/>
        </a:spcAft>
        <a:defRPr sz="2800" b="1">
          <a:solidFill>
            <a:schemeClr val="tx1"/>
          </a:solidFill>
          <a:latin typeface="Calibri" pitchFamily="34" charset="0"/>
        </a:defRPr>
      </a:lvl5pPr>
      <a:lvl6pPr marL="457096" algn="l" rtl="0" eaLnBrk="1" fontAlgn="base" hangingPunct="1">
        <a:spcBef>
          <a:spcPct val="0"/>
        </a:spcBef>
        <a:spcAft>
          <a:spcPct val="0"/>
        </a:spcAft>
        <a:defRPr sz="2800" b="1">
          <a:solidFill>
            <a:schemeClr val="bg1"/>
          </a:solidFill>
          <a:latin typeface="Arial" charset="0"/>
        </a:defRPr>
      </a:lvl6pPr>
      <a:lvl7pPr marL="914192" algn="l" rtl="0" eaLnBrk="1" fontAlgn="base" hangingPunct="1">
        <a:spcBef>
          <a:spcPct val="0"/>
        </a:spcBef>
        <a:spcAft>
          <a:spcPct val="0"/>
        </a:spcAft>
        <a:defRPr sz="2800" b="1">
          <a:solidFill>
            <a:schemeClr val="bg1"/>
          </a:solidFill>
          <a:latin typeface="Arial" charset="0"/>
        </a:defRPr>
      </a:lvl7pPr>
      <a:lvl8pPr marL="1371288" algn="l" rtl="0" eaLnBrk="1" fontAlgn="base" hangingPunct="1">
        <a:spcBef>
          <a:spcPct val="0"/>
        </a:spcBef>
        <a:spcAft>
          <a:spcPct val="0"/>
        </a:spcAft>
        <a:defRPr sz="2800" b="1">
          <a:solidFill>
            <a:schemeClr val="bg1"/>
          </a:solidFill>
          <a:latin typeface="Arial" charset="0"/>
        </a:defRPr>
      </a:lvl8pPr>
      <a:lvl9pPr marL="1828385" algn="l" rtl="0" eaLnBrk="1" fontAlgn="base" hangingPunct="1">
        <a:spcBef>
          <a:spcPct val="0"/>
        </a:spcBef>
        <a:spcAft>
          <a:spcPct val="0"/>
        </a:spcAft>
        <a:defRPr sz="2800" b="1">
          <a:solidFill>
            <a:schemeClr val="bg1"/>
          </a:solidFill>
          <a:latin typeface="Arial" charset="0"/>
        </a:defRPr>
      </a:lvl9pPr>
    </p:titleStyle>
    <p:bodyStyle>
      <a:lvl1pPr marL="231775" indent="-231775" algn="l" rtl="0" eaLnBrk="0" fontAlgn="base" hangingPunct="0">
        <a:lnSpc>
          <a:spcPct val="90000"/>
        </a:lnSpc>
        <a:spcBef>
          <a:spcPct val="0"/>
        </a:spcBef>
        <a:spcAft>
          <a:spcPts val="1200"/>
        </a:spcAft>
        <a:buClr>
          <a:srgbClr val="4E4845"/>
        </a:buClr>
        <a:buChar char="•"/>
        <a:defRPr sz="2400">
          <a:solidFill>
            <a:srgbClr val="4E4845"/>
          </a:solidFill>
          <a:latin typeface="+mn-lt"/>
          <a:ea typeface="+mn-ea"/>
          <a:cs typeface="+mn-cs"/>
        </a:defRPr>
      </a:lvl1pPr>
      <a:lvl2pPr marL="517525" indent="-233363" algn="l" rtl="0" eaLnBrk="0" fontAlgn="base" hangingPunct="0">
        <a:lnSpc>
          <a:spcPct val="90000"/>
        </a:lnSpc>
        <a:spcBef>
          <a:spcPct val="0"/>
        </a:spcBef>
        <a:spcAft>
          <a:spcPts val="1000"/>
        </a:spcAft>
        <a:buClr>
          <a:srgbClr val="4E4845"/>
        </a:buClr>
        <a:buFont typeface="Arial" charset="0"/>
        <a:buChar char="–"/>
        <a:defRPr sz="2000">
          <a:solidFill>
            <a:srgbClr val="4E4845"/>
          </a:solidFill>
          <a:latin typeface="+mn-lt"/>
        </a:defRPr>
      </a:lvl2pPr>
      <a:lvl3pPr marL="688975" indent="-171450" algn="l" rtl="0" eaLnBrk="0" fontAlgn="base" hangingPunct="0">
        <a:lnSpc>
          <a:spcPct val="90000"/>
        </a:lnSpc>
        <a:spcBef>
          <a:spcPct val="0"/>
        </a:spcBef>
        <a:spcAft>
          <a:spcPts val="800"/>
        </a:spcAft>
        <a:buClr>
          <a:srgbClr val="4E4845"/>
        </a:buClr>
        <a:buChar char="•"/>
        <a:defRPr sz="1600">
          <a:solidFill>
            <a:srgbClr val="4E4845"/>
          </a:solidFill>
          <a:latin typeface="+mn-lt"/>
        </a:defRPr>
      </a:lvl3pPr>
      <a:lvl4pPr marL="854075" indent="-165100" algn="l" rtl="0" eaLnBrk="0" fontAlgn="base" hangingPunct="0">
        <a:lnSpc>
          <a:spcPct val="90000"/>
        </a:lnSpc>
        <a:spcBef>
          <a:spcPct val="0"/>
        </a:spcBef>
        <a:spcAft>
          <a:spcPts val="600"/>
        </a:spcAft>
        <a:buClr>
          <a:srgbClr val="4E4845"/>
        </a:buClr>
        <a:buChar char="–"/>
        <a:defRPr sz="1400">
          <a:solidFill>
            <a:srgbClr val="4E4845"/>
          </a:solidFill>
          <a:latin typeface="+mn-lt"/>
        </a:defRPr>
      </a:lvl4pPr>
      <a:lvl5pPr marL="974725" indent="-120650" algn="l" rtl="0" eaLnBrk="0" fontAlgn="base" hangingPunct="0">
        <a:lnSpc>
          <a:spcPct val="90000"/>
        </a:lnSpc>
        <a:spcBef>
          <a:spcPct val="0"/>
        </a:spcBef>
        <a:spcAft>
          <a:spcPts val="600"/>
        </a:spcAft>
        <a:buClr>
          <a:srgbClr val="4E4845"/>
        </a:buClr>
        <a:buFont typeface="Arial" charset="0"/>
        <a:buChar char="•"/>
        <a:defRPr sz="1200">
          <a:solidFill>
            <a:srgbClr val="4E4845"/>
          </a:solidFill>
          <a:latin typeface="+mn-lt"/>
        </a:defRPr>
      </a:lvl5pPr>
      <a:lvl6pPr marL="2118832" indent="-228548" algn="l" rtl="0" eaLnBrk="1" fontAlgn="base" hangingPunct="1">
        <a:lnSpc>
          <a:spcPct val="95000"/>
        </a:lnSpc>
        <a:spcBef>
          <a:spcPct val="0"/>
        </a:spcBef>
        <a:spcAft>
          <a:spcPct val="35000"/>
        </a:spcAft>
        <a:buClr>
          <a:schemeClr val="bg2"/>
        </a:buClr>
        <a:buFont typeface="Arial" charset="0"/>
        <a:buChar char="◦"/>
        <a:defRPr sz="1200">
          <a:solidFill>
            <a:schemeClr val="tx1"/>
          </a:solidFill>
          <a:latin typeface="+mn-lt"/>
        </a:defRPr>
      </a:lvl6pPr>
      <a:lvl7pPr marL="2575927" indent="-228548" algn="l" rtl="0" eaLnBrk="1" fontAlgn="base" hangingPunct="1">
        <a:lnSpc>
          <a:spcPct val="95000"/>
        </a:lnSpc>
        <a:spcBef>
          <a:spcPct val="0"/>
        </a:spcBef>
        <a:spcAft>
          <a:spcPct val="35000"/>
        </a:spcAft>
        <a:buClr>
          <a:schemeClr val="bg2"/>
        </a:buClr>
        <a:buFont typeface="Arial" charset="0"/>
        <a:buChar char="◦"/>
        <a:defRPr sz="1200">
          <a:solidFill>
            <a:schemeClr val="tx1"/>
          </a:solidFill>
          <a:latin typeface="+mn-lt"/>
        </a:defRPr>
      </a:lvl7pPr>
      <a:lvl8pPr marL="3033024" indent="-228548" algn="l" rtl="0" eaLnBrk="1" fontAlgn="base" hangingPunct="1">
        <a:lnSpc>
          <a:spcPct val="95000"/>
        </a:lnSpc>
        <a:spcBef>
          <a:spcPct val="0"/>
        </a:spcBef>
        <a:spcAft>
          <a:spcPct val="35000"/>
        </a:spcAft>
        <a:buClr>
          <a:schemeClr val="bg2"/>
        </a:buClr>
        <a:buFont typeface="Arial" charset="0"/>
        <a:buChar char="◦"/>
        <a:defRPr sz="1200">
          <a:solidFill>
            <a:schemeClr val="tx1"/>
          </a:solidFill>
          <a:latin typeface="+mn-lt"/>
        </a:defRPr>
      </a:lvl8pPr>
      <a:lvl9pPr marL="3490120" indent="-228548" algn="l" rtl="0" eaLnBrk="1" fontAlgn="base" hangingPunct="1">
        <a:lnSpc>
          <a:spcPct val="95000"/>
        </a:lnSpc>
        <a:spcBef>
          <a:spcPct val="0"/>
        </a:spcBef>
        <a:spcAft>
          <a:spcPct val="35000"/>
        </a:spcAft>
        <a:buClr>
          <a:schemeClr val="bg2"/>
        </a:buClr>
        <a:buFont typeface="Arial" charset="0"/>
        <a:buChar char="◦"/>
        <a:defRPr sz="1200">
          <a:solidFill>
            <a:schemeClr val="tx1"/>
          </a:solidFill>
          <a:latin typeface="+mn-lt"/>
        </a:defRPr>
      </a:lvl9pPr>
    </p:bodyStyle>
    <p:otherStyle>
      <a:defPPr>
        <a:defRPr lang="en-US"/>
      </a:defPPr>
      <a:lvl1pPr marL="0" algn="l" defTabSz="914192" rtl="0" eaLnBrk="1" latinLnBrk="0" hangingPunct="1">
        <a:defRPr sz="1800" kern="1200">
          <a:solidFill>
            <a:schemeClr val="tx1"/>
          </a:solidFill>
          <a:latin typeface="+mn-lt"/>
          <a:ea typeface="+mn-ea"/>
          <a:cs typeface="+mn-cs"/>
        </a:defRPr>
      </a:lvl1pPr>
      <a:lvl2pPr marL="457096" algn="l" defTabSz="914192" rtl="0" eaLnBrk="1" latinLnBrk="0" hangingPunct="1">
        <a:defRPr sz="1800" kern="1200">
          <a:solidFill>
            <a:schemeClr val="tx1"/>
          </a:solidFill>
          <a:latin typeface="+mn-lt"/>
          <a:ea typeface="+mn-ea"/>
          <a:cs typeface="+mn-cs"/>
        </a:defRPr>
      </a:lvl2pPr>
      <a:lvl3pPr marL="914192" algn="l" defTabSz="914192" rtl="0" eaLnBrk="1" latinLnBrk="0" hangingPunct="1">
        <a:defRPr sz="1800" kern="1200">
          <a:solidFill>
            <a:schemeClr val="tx1"/>
          </a:solidFill>
          <a:latin typeface="+mn-lt"/>
          <a:ea typeface="+mn-ea"/>
          <a:cs typeface="+mn-cs"/>
        </a:defRPr>
      </a:lvl3pPr>
      <a:lvl4pPr marL="1371288" algn="l" defTabSz="914192" rtl="0" eaLnBrk="1" latinLnBrk="0" hangingPunct="1">
        <a:defRPr sz="1800" kern="1200">
          <a:solidFill>
            <a:schemeClr val="tx1"/>
          </a:solidFill>
          <a:latin typeface="+mn-lt"/>
          <a:ea typeface="+mn-ea"/>
          <a:cs typeface="+mn-cs"/>
        </a:defRPr>
      </a:lvl4pPr>
      <a:lvl5pPr marL="1828385" algn="l" defTabSz="914192" rtl="0" eaLnBrk="1" latinLnBrk="0" hangingPunct="1">
        <a:defRPr sz="1800" kern="1200">
          <a:solidFill>
            <a:schemeClr val="tx1"/>
          </a:solidFill>
          <a:latin typeface="+mn-lt"/>
          <a:ea typeface="+mn-ea"/>
          <a:cs typeface="+mn-cs"/>
        </a:defRPr>
      </a:lvl5pPr>
      <a:lvl6pPr marL="2285480" algn="l" defTabSz="914192" rtl="0" eaLnBrk="1" latinLnBrk="0" hangingPunct="1">
        <a:defRPr sz="1800" kern="1200">
          <a:solidFill>
            <a:schemeClr val="tx1"/>
          </a:solidFill>
          <a:latin typeface="+mn-lt"/>
          <a:ea typeface="+mn-ea"/>
          <a:cs typeface="+mn-cs"/>
        </a:defRPr>
      </a:lvl6pPr>
      <a:lvl7pPr marL="2742577" algn="l" defTabSz="914192" rtl="0" eaLnBrk="1" latinLnBrk="0" hangingPunct="1">
        <a:defRPr sz="1800" kern="1200">
          <a:solidFill>
            <a:schemeClr val="tx1"/>
          </a:solidFill>
          <a:latin typeface="+mn-lt"/>
          <a:ea typeface="+mn-ea"/>
          <a:cs typeface="+mn-cs"/>
        </a:defRPr>
      </a:lvl7pPr>
      <a:lvl8pPr marL="3199673" algn="l" defTabSz="914192" rtl="0" eaLnBrk="1" latinLnBrk="0" hangingPunct="1">
        <a:defRPr sz="1800" kern="1200">
          <a:solidFill>
            <a:schemeClr val="tx1"/>
          </a:solidFill>
          <a:latin typeface="+mn-lt"/>
          <a:ea typeface="+mn-ea"/>
          <a:cs typeface="+mn-cs"/>
        </a:defRPr>
      </a:lvl8pPr>
      <a:lvl9pPr marL="3656769" algn="l" defTabSz="91419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8" Type="http://schemas.openxmlformats.org/officeDocument/2006/relationships/image" Target="../media/image18.jpeg"/><Relationship Id="rId13" Type="http://schemas.openxmlformats.org/officeDocument/2006/relationships/image" Target="../media/image23.png"/><Relationship Id="rId3" Type="http://schemas.openxmlformats.org/officeDocument/2006/relationships/image" Target="../media/image14.jpeg"/><Relationship Id="rId7" Type="http://schemas.openxmlformats.org/officeDocument/2006/relationships/hyperlink" Target="http://www.deanlee.cn/wp-content/uploads/2007/08/windowslivewriterihavecreatedamsnchatbotalice35.cn-1466aalice2.jpg" TargetMode="External"/><Relationship Id="rId12"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21.jpeg"/><Relationship Id="rId5" Type="http://schemas.openxmlformats.org/officeDocument/2006/relationships/image" Target="../media/image16.jpeg"/><Relationship Id="rId15" Type="http://schemas.openxmlformats.org/officeDocument/2006/relationships/image" Target="../media/image25.png"/><Relationship Id="rId10" Type="http://schemas.openxmlformats.org/officeDocument/2006/relationships/image" Target="../media/image20.png"/><Relationship Id="rId4" Type="http://schemas.openxmlformats.org/officeDocument/2006/relationships/image" Target="../media/image15.jpeg"/><Relationship Id="rId9" Type="http://schemas.openxmlformats.org/officeDocument/2006/relationships/image" Target="../media/image19.png"/><Relationship Id="rId14" Type="http://schemas.openxmlformats.org/officeDocument/2006/relationships/image" Target="../media/image24.png"/></Relationships>
</file>

<file path=ppt/slides/_rels/slide18.xml.rels><?xml version="1.0" encoding="UTF-8" standalone="yes"?>
<Relationships xmlns="http://schemas.openxmlformats.org/package/2006/relationships"><Relationship Id="rId8" Type="http://schemas.openxmlformats.org/officeDocument/2006/relationships/image" Target="../media/image30.jpeg"/><Relationship Id="rId13" Type="http://schemas.openxmlformats.org/officeDocument/2006/relationships/image" Target="../media/image17.png"/><Relationship Id="rId18" Type="http://schemas.openxmlformats.org/officeDocument/2006/relationships/image" Target="../media/image38.emf"/><Relationship Id="rId3" Type="http://schemas.openxmlformats.org/officeDocument/2006/relationships/image" Target="../media/image26.png"/><Relationship Id="rId7" Type="http://schemas.openxmlformats.org/officeDocument/2006/relationships/image" Target="../media/image29.jpeg"/><Relationship Id="rId12" Type="http://schemas.openxmlformats.org/officeDocument/2006/relationships/image" Target="../media/image25.png"/><Relationship Id="rId17" Type="http://schemas.openxmlformats.org/officeDocument/2006/relationships/image" Target="../media/image37.png"/><Relationship Id="rId2" Type="http://schemas.openxmlformats.org/officeDocument/2006/relationships/notesSlide" Target="../notesSlides/notesSlide13.xml"/><Relationship Id="rId16" Type="http://schemas.openxmlformats.org/officeDocument/2006/relationships/image" Target="../media/image36.wmf"/><Relationship Id="rId1" Type="http://schemas.openxmlformats.org/officeDocument/2006/relationships/slideLayout" Target="../slideLayouts/slideLayout2.xml"/><Relationship Id="rId6" Type="http://schemas.openxmlformats.org/officeDocument/2006/relationships/image" Target="../media/image28.png"/><Relationship Id="rId11" Type="http://schemas.openxmlformats.org/officeDocument/2006/relationships/image" Target="../media/image33.png"/><Relationship Id="rId5" Type="http://schemas.openxmlformats.org/officeDocument/2006/relationships/image" Target="../media/image27.png"/><Relationship Id="rId15" Type="http://schemas.openxmlformats.org/officeDocument/2006/relationships/image" Target="../media/image35.png"/><Relationship Id="rId10" Type="http://schemas.openxmlformats.org/officeDocument/2006/relationships/image" Target="../media/image32.wmf"/><Relationship Id="rId4" Type="http://schemas.openxmlformats.org/officeDocument/2006/relationships/image" Target="../media/image20.png"/><Relationship Id="rId9" Type="http://schemas.openxmlformats.org/officeDocument/2006/relationships/image" Target="../media/image31.png"/><Relationship Id="rId14" Type="http://schemas.openxmlformats.org/officeDocument/2006/relationships/image" Target="../media/image34.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7.png"/><Relationship Id="rId7"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hyperlink" Target="http://www.deanlee.cn/wp-content/uploads/2007/08/windowslivewriterihavecreatedamsnchatbotalice35.cn-1466aalice2.jpg" TargetMode="External"/><Relationship Id="rId9" Type="http://schemas.openxmlformats.org/officeDocument/2006/relationships/image" Target="../media/image40.png"/></Relationships>
</file>

<file path=ppt/slides/_rels/slide2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6.png"/><Relationship Id="rId7"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33.png"/><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26.png"/><Relationship Id="rId7"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25.png"/><Relationship Id="rId4" Type="http://schemas.openxmlformats.org/officeDocument/2006/relationships/image" Target="../media/image42.png"/><Relationship Id="rId9" Type="http://schemas.openxmlformats.org/officeDocument/2006/relationships/image" Target="../media/image44.wmf"/></Relationships>
</file>

<file path=ppt/slides/_rels/slide27.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20.png"/><Relationship Id="rId7"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wmf"/><Relationship Id="rId4" Type="http://schemas.openxmlformats.org/officeDocument/2006/relationships/image" Target="../media/image43.png"/></Relationships>
</file>

<file path=ppt/slides/_rels/slide28.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7.png"/><Relationship Id="rId3" Type="http://schemas.openxmlformats.org/officeDocument/2006/relationships/image" Target="../media/image26.png"/><Relationship Id="rId7" Type="http://schemas.openxmlformats.org/officeDocument/2006/relationships/image" Target="../media/image44.wmf"/><Relationship Id="rId12" Type="http://schemas.openxmlformats.org/officeDocument/2006/relationships/image" Target="../media/image36.wmf"/><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43.png"/><Relationship Id="rId11" Type="http://schemas.openxmlformats.org/officeDocument/2006/relationships/image" Target="../media/image35.png"/><Relationship Id="rId5" Type="http://schemas.openxmlformats.org/officeDocument/2006/relationships/image" Target="../media/image33.png"/><Relationship Id="rId10" Type="http://schemas.openxmlformats.org/officeDocument/2006/relationships/image" Target="../media/image17.png"/><Relationship Id="rId4" Type="http://schemas.openxmlformats.org/officeDocument/2006/relationships/image" Target="../media/image20.png"/><Relationship Id="rId9" Type="http://schemas.openxmlformats.org/officeDocument/2006/relationships/image" Target="../media/image47.wmf"/></Relationships>
</file>

<file path=ppt/slides/_rels/slide29.xml.rels><?xml version="1.0" encoding="UTF-8" standalone="yes"?>
<Relationships xmlns="http://schemas.openxmlformats.org/package/2006/relationships"><Relationship Id="rId8" Type="http://schemas.openxmlformats.org/officeDocument/2006/relationships/hyperlink" Target="http://www.deanlee.cn/wp-content/uploads/2007/08/windowslivewriterihavecreatedamsnchatbotalice35.cn-1466aalice2.jpg" TargetMode="External"/><Relationship Id="rId13" Type="http://schemas.openxmlformats.org/officeDocument/2006/relationships/image" Target="../media/image35.png"/><Relationship Id="rId3" Type="http://schemas.openxmlformats.org/officeDocument/2006/relationships/image" Target="../media/image20.png"/><Relationship Id="rId7" Type="http://schemas.openxmlformats.org/officeDocument/2006/relationships/image" Target="../media/image25.png"/><Relationship Id="rId12" Type="http://schemas.openxmlformats.org/officeDocument/2006/relationships/image" Target="../media/image32.wmf"/><Relationship Id="rId2" Type="http://schemas.openxmlformats.org/officeDocument/2006/relationships/image" Target="../media/image17.png"/><Relationship Id="rId16" Type="http://schemas.openxmlformats.org/officeDocument/2006/relationships/image" Target="../media/image50.png"/><Relationship Id="rId1" Type="http://schemas.openxmlformats.org/officeDocument/2006/relationships/slideLayout" Target="../slideLayouts/slideLayout10.xml"/><Relationship Id="rId6" Type="http://schemas.openxmlformats.org/officeDocument/2006/relationships/image" Target="../media/image33.png"/><Relationship Id="rId11" Type="http://schemas.openxmlformats.org/officeDocument/2006/relationships/image" Target="../media/image26.png"/><Relationship Id="rId5" Type="http://schemas.openxmlformats.org/officeDocument/2006/relationships/image" Target="../media/image49.png"/><Relationship Id="rId15" Type="http://schemas.openxmlformats.org/officeDocument/2006/relationships/image" Target="../media/image37.png"/><Relationship Id="rId10" Type="http://schemas.openxmlformats.org/officeDocument/2006/relationships/image" Target="../media/image19.png"/><Relationship Id="rId4" Type="http://schemas.openxmlformats.org/officeDocument/2006/relationships/image" Target="../media/image48.png"/><Relationship Id="rId9" Type="http://schemas.openxmlformats.org/officeDocument/2006/relationships/image" Target="../media/image18.jpeg"/><Relationship Id="rId14" Type="http://schemas.openxmlformats.org/officeDocument/2006/relationships/image" Target="../media/image36.wmf"/></Relationships>
</file>

<file path=ppt/slides/_rels/slide30.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17.png"/><Relationship Id="rId7"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38.emf"/><Relationship Id="rId10" Type="http://schemas.openxmlformats.org/officeDocument/2006/relationships/image" Target="../media/image44.wmf"/><Relationship Id="rId4" Type="http://schemas.openxmlformats.org/officeDocument/2006/relationships/image" Target="../media/image52.png"/><Relationship Id="rId9" Type="http://schemas.openxmlformats.org/officeDocument/2006/relationships/image" Target="../media/image43.png"/></Relationships>
</file>

<file path=ppt/slides/_rels/slide34.xml.rels><?xml version="1.0" encoding="UTF-8" standalone="yes"?>
<Relationships xmlns="http://schemas.openxmlformats.org/package/2006/relationships"><Relationship Id="rId8" Type="http://schemas.openxmlformats.org/officeDocument/2006/relationships/image" Target="../media/image38.emf"/><Relationship Id="rId3" Type="http://schemas.openxmlformats.org/officeDocument/2006/relationships/image" Target="../media/image26.png"/><Relationship Id="rId7"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44.wmf"/><Relationship Id="rId4" Type="http://schemas.openxmlformats.org/officeDocument/2006/relationships/image" Target="../media/image43.png"/></Relationships>
</file>

<file path=ppt/slides/_rels/slide35.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3.png"/><Relationship Id="rId7"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38.emf"/><Relationship Id="rId5" Type="http://schemas.openxmlformats.org/officeDocument/2006/relationships/image" Target="../media/image34.png"/><Relationship Id="rId4" Type="http://schemas.openxmlformats.org/officeDocument/2006/relationships/image" Target="../media/image17.png"/><Relationship Id="rId9" Type="http://schemas.openxmlformats.org/officeDocument/2006/relationships/image" Target="../media/image44.wmf"/></Relationships>
</file>

<file path=ppt/slides/_rels/slide3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55.jpeg"/></Relationships>
</file>

<file path=ppt/slides/_rels/slide3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package" Target="../embeddings/Microsoft_Office_Excel_Worksheet1.xlsx"/></Relationships>
</file>

<file path=ppt/slides/_rels/slide39.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image" Target="../media/image31.png"/><Relationship Id="rId18" Type="http://schemas.openxmlformats.org/officeDocument/2006/relationships/image" Target="../media/image62.png"/><Relationship Id="rId3" Type="http://schemas.openxmlformats.org/officeDocument/2006/relationships/image" Target="../media/image17.png"/><Relationship Id="rId21" Type="http://schemas.openxmlformats.org/officeDocument/2006/relationships/image" Target="../media/image32.wmf"/><Relationship Id="rId7" Type="http://schemas.openxmlformats.org/officeDocument/2006/relationships/image" Target="../media/image20.png"/><Relationship Id="rId12" Type="http://schemas.openxmlformats.org/officeDocument/2006/relationships/image" Target="../media/image30.jpeg"/><Relationship Id="rId17" Type="http://schemas.openxmlformats.org/officeDocument/2006/relationships/image" Target="../media/image33.png"/><Relationship Id="rId2" Type="http://schemas.openxmlformats.org/officeDocument/2006/relationships/notesSlide" Target="../notesSlides/notesSlide30.xml"/><Relationship Id="rId16" Type="http://schemas.openxmlformats.org/officeDocument/2006/relationships/image" Target="../media/image61.png"/><Relationship Id="rId20"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29.jpeg"/><Relationship Id="rId24" Type="http://schemas.openxmlformats.org/officeDocument/2006/relationships/image" Target="../media/image65.png"/><Relationship Id="rId5" Type="http://schemas.openxmlformats.org/officeDocument/2006/relationships/image" Target="../media/image18.jpeg"/><Relationship Id="rId15" Type="http://schemas.openxmlformats.org/officeDocument/2006/relationships/image" Target="../media/image60.png"/><Relationship Id="rId23" Type="http://schemas.openxmlformats.org/officeDocument/2006/relationships/image" Target="../media/image34.png"/><Relationship Id="rId10" Type="http://schemas.openxmlformats.org/officeDocument/2006/relationships/image" Target="../media/image28.png"/><Relationship Id="rId19" Type="http://schemas.openxmlformats.org/officeDocument/2006/relationships/image" Target="../media/image63.png"/><Relationship Id="rId4" Type="http://schemas.openxmlformats.org/officeDocument/2006/relationships/hyperlink" Target="http://www.deanlee.cn/wp-content/uploads/2007/08/windowslivewriterihavecreatedamsnchatbotalice35.cn-1466aalice2.jpg" TargetMode="External"/><Relationship Id="rId9" Type="http://schemas.openxmlformats.org/officeDocument/2006/relationships/image" Target="../media/image59.png"/><Relationship Id="rId14" Type="http://schemas.openxmlformats.org/officeDocument/2006/relationships/image" Target="../media/image25.png"/><Relationship Id="rId22" Type="http://schemas.openxmlformats.org/officeDocument/2006/relationships/image" Target="../media/image64.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5.xml"/><Relationship Id="rId1" Type="http://schemas.openxmlformats.org/officeDocument/2006/relationships/slideLayout" Target="../slideLayouts/slideLayout5.xml"/><Relationship Id="rId4" Type="http://schemas.openxmlformats.org/officeDocument/2006/relationships/image" Target="../media/image67.png"/></Relationships>
</file>

<file path=ppt/slides/_rels/slide4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6.xml"/><Relationship Id="rId1" Type="http://schemas.openxmlformats.org/officeDocument/2006/relationships/slideLayout" Target="../slideLayouts/slideLayout5.xml"/><Relationship Id="rId4" Type="http://schemas.openxmlformats.org/officeDocument/2006/relationships/image" Target="../media/image44.wmf"/></Relationships>
</file>

<file path=ppt/slides/_rels/slide49.x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44.wmf"/><Relationship Id="rId4" Type="http://schemas.openxmlformats.org/officeDocument/2006/relationships/image" Target="../media/image43.png"/></Relationships>
</file>

<file path=ppt/slides/_rels/slide51.x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image" Target="../media/image4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lum/>
          </a:blip>
          <a:srcRect/>
          <a:stretch>
            <a:fillRect/>
          </a:stretch>
        </p:blipFill>
        <p:spPr bwMode="auto">
          <a:xfrm>
            <a:off x="0" y="0"/>
            <a:ext cx="9144000" cy="5074920"/>
          </a:xfrm>
          <a:prstGeom prst="rect">
            <a:avLst/>
          </a:prstGeom>
          <a:noFill/>
          <a:ln w="9525">
            <a:noFill/>
            <a:miter lim="800000"/>
            <a:headEnd/>
            <a:tailEnd/>
          </a:ln>
          <a:effectLst/>
        </p:spPr>
      </p:pic>
      <p:sp>
        <p:nvSpPr>
          <p:cNvPr id="19457" name="Title 3"/>
          <p:cNvSpPr>
            <a:spLocks noGrp="1"/>
          </p:cNvSpPr>
          <p:nvPr>
            <p:ph type="ctrTitle"/>
          </p:nvPr>
        </p:nvSpPr>
        <p:spPr>
          <a:xfrm>
            <a:off x="0" y="4480560"/>
            <a:ext cx="8492490" cy="1851660"/>
          </a:xfrm>
          <a:solidFill>
            <a:schemeClr val="bg2">
              <a:alpha val="93000"/>
            </a:schemeClr>
          </a:solidFill>
          <a:effectLst>
            <a:outerShdw blurRad="88900" dist="101600" dir="2700000" algn="tl" rotWithShape="0">
              <a:prstClr val="black">
                <a:alpha val="40000"/>
              </a:prstClr>
            </a:outerShdw>
          </a:effectLst>
        </p:spPr>
        <p:txBody>
          <a:bodyPr anchor="t"/>
          <a:lstStyle/>
          <a:p>
            <a:r>
              <a:rPr lang="en-US" sz="3600" dirty="0" smtClean="0">
                <a:solidFill>
                  <a:schemeClr val="bg1"/>
                </a:solidFill>
              </a:rPr>
              <a:t>The New Generation of Targeted Attacks</a:t>
            </a:r>
          </a:p>
        </p:txBody>
      </p:sp>
      <p:sp>
        <p:nvSpPr>
          <p:cNvPr id="19458" name="Subtitle 4"/>
          <p:cNvSpPr>
            <a:spLocks noGrp="1"/>
          </p:cNvSpPr>
          <p:nvPr>
            <p:ph type="subTitle" idx="1"/>
          </p:nvPr>
        </p:nvSpPr>
        <p:spPr/>
        <p:txBody>
          <a:bodyPr/>
          <a:lstStyle/>
          <a:p>
            <a:r>
              <a:rPr lang="en-US" dirty="0" smtClean="0">
                <a:solidFill>
                  <a:schemeClr val="bg1"/>
                </a:solidFill>
              </a:rPr>
              <a:t>Eric Chien</a:t>
            </a:r>
          </a:p>
        </p:txBody>
      </p:sp>
      <p:sp>
        <p:nvSpPr>
          <p:cNvPr id="7174" name="Text Placeholder 5"/>
          <p:cNvSpPr>
            <a:spLocks noGrp="1"/>
          </p:cNvSpPr>
          <p:nvPr>
            <p:ph type="body" sz="quarter" idx="10"/>
          </p:nvPr>
        </p:nvSpPr>
        <p:spPr>
          <a:xfrm>
            <a:off x="685800" y="5600700"/>
            <a:ext cx="6172200" cy="381000"/>
          </a:xfrm>
        </p:spPr>
        <p:txBody>
          <a:bodyPr/>
          <a:lstStyle/>
          <a:p>
            <a:pPr>
              <a:defRPr/>
            </a:pPr>
            <a:r>
              <a:rPr dirty="0">
                <a:solidFill>
                  <a:schemeClr val="bg1"/>
                </a:solidFill>
              </a:rPr>
              <a:t>Technical Director, Symantec Security Response</a:t>
            </a:r>
          </a:p>
        </p:txBody>
      </p:sp>
      <p:sp>
        <p:nvSpPr>
          <p:cNvPr id="19461" name="Slide Number Placeholder 2"/>
          <p:cNvSpPr>
            <a:spLocks noGrp="1"/>
          </p:cNvSpPr>
          <p:nvPr>
            <p:ph type="sldNum" sz="quarter" idx="4294967295"/>
          </p:nvPr>
        </p:nvSpPr>
        <p:spPr>
          <a:xfrm>
            <a:off x="8548688" y="6397625"/>
            <a:ext cx="153987" cy="153988"/>
          </a:xfrm>
          <a:noFill/>
        </p:spPr>
        <p:txBody>
          <a:bodyPr/>
          <a:lstStyle/>
          <a:p>
            <a:fld id="{0039F36F-54AC-421B-9B90-3162930EE15F}" type="slidenum">
              <a:rPr lang="en-US" smtClean="0">
                <a:cs typeface="Arial" charset="0"/>
              </a:rPr>
              <a:pPr/>
              <a:t>1</a:t>
            </a:fld>
            <a:endParaRPr lang="en-US" smtClean="0">
              <a:cs typeface="Arial" charset="0"/>
            </a:endParaRPr>
          </a:p>
        </p:txBody>
      </p:sp>
      <p:sp>
        <p:nvSpPr>
          <p:cNvPr id="13" name="Subtitle 4"/>
          <p:cNvSpPr txBox="1">
            <a:spLocks/>
          </p:cNvSpPr>
          <p:nvPr/>
        </p:nvSpPr>
        <p:spPr bwMode="gray">
          <a:xfrm>
            <a:off x="6632575" y="5181600"/>
            <a:ext cx="1804988" cy="381000"/>
          </a:xfrm>
          <a:prstGeom prst="rect">
            <a:avLst/>
          </a:prstGeom>
          <a:noFill/>
          <a:ln w="9525">
            <a:noFill/>
            <a:miter lim="800000"/>
            <a:headEnd/>
            <a:tailEnd/>
          </a:ln>
        </p:spPr>
        <p:txBody>
          <a:bodyPr lIns="91419" tIns="45710" rIns="91419" bIns="45710"/>
          <a:lstStyle/>
          <a:p>
            <a:pPr eaLnBrk="0" hangingPunct="0">
              <a:lnSpc>
                <a:spcPct val="90000"/>
              </a:lnSpc>
              <a:spcAft>
                <a:spcPts val="1200"/>
              </a:spcAft>
              <a:buClr>
                <a:srgbClr val="4E4845"/>
              </a:buClr>
              <a:defRPr/>
            </a:pPr>
            <a:r>
              <a:rPr lang="en-US" b="1" kern="0" dirty="0" smtClean="0">
                <a:solidFill>
                  <a:schemeClr val="bg1"/>
                </a:solidFill>
                <a:latin typeface="+mn-lt"/>
                <a:cs typeface="+mn-cs"/>
              </a:rPr>
              <a:t>Sep 2010</a:t>
            </a:r>
            <a:endParaRPr lang="en-US" b="1" kern="0" dirty="0">
              <a:solidFill>
                <a:schemeClr val="bg1"/>
              </a:solidFill>
              <a:latin typeface="+mn-lt"/>
              <a:cs typeface="+mn-cs"/>
            </a:endParaRPr>
          </a:p>
        </p:txBody>
      </p:sp>
      <p:pic>
        <p:nvPicPr>
          <p:cNvPr id="9" name="Picture 8" descr="SYMANTEC_LOGO.png"/>
          <p:cNvPicPr>
            <a:picLocks noChangeAspect="1"/>
          </p:cNvPicPr>
          <p:nvPr/>
        </p:nvPicPr>
        <p:blipFill>
          <a:blip r:embed="rId4" cstate="print"/>
          <a:srcRect/>
          <a:stretch>
            <a:fillRect/>
          </a:stretch>
        </p:blipFill>
        <p:spPr bwMode="auto">
          <a:xfrm>
            <a:off x="181293" y="305118"/>
            <a:ext cx="2797175" cy="10080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a:xfrm>
            <a:off x="1037581" y="1130451"/>
            <a:ext cx="7058026" cy="4422210"/>
          </a:xfrm>
        </p:spPr>
        <p:txBody>
          <a:bodyPr/>
          <a:lstStyle/>
          <a:p>
            <a:r>
              <a:rPr lang="en-US" sz="2800" dirty="0" smtClean="0"/>
              <a:t>     Targeted attacks are similar malicious threats sent to a narrow set of recipients based on their employment industry or direct involvement in an organization to gain access to intellectual property and confidential documents.</a:t>
            </a:r>
          </a:p>
          <a:p>
            <a:endParaRPr lang="en-US" sz="2800" dirty="0" smtClean="0"/>
          </a:p>
          <a:p>
            <a:endParaRPr lang="en-US" sz="2800" dirty="0" smtClean="0"/>
          </a:p>
          <a:p>
            <a:pPr lvl="0"/>
            <a:r>
              <a:rPr lang="en-US" dirty="0" smtClean="0"/>
              <a:t>.</a:t>
            </a:r>
          </a:p>
          <a:p>
            <a:endParaRPr lang="en-US" dirty="0"/>
          </a:p>
        </p:txBody>
      </p:sp>
      <p:sp>
        <p:nvSpPr>
          <p:cNvPr id="7" name="Footer Placeholder 6"/>
          <p:cNvSpPr>
            <a:spLocks noGrp="1"/>
          </p:cNvSpPr>
          <p:nvPr>
            <p:ph type="ftr" sz="quarter" idx="4294967295"/>
          </p:nvPr>
        </p:nvSpPr>
        <p:spPr>
          <a:xfrm>
            <a:off x="381000" y="6358518"/>
            <a:ext cx="4183380" cy="232782"/>
          </a:xfrm>
          <a:prstGeom prst="rect">
            <a:avLst/>
          </a:prstGeom>
        </p:spPr>
        <p:txBody>
          <a:bodyPr/>
          <a:lstStyle/>
          <a:p>
            <a:r>
              <a:rPr lang="en-US" sz="1200" dirty="0" smtClean="0">
                <a:latin typeface="Calibri" pitchFamily="34" charset="0"/>
              </a:rPr>
              <a:t>RAID 2010 - The New Generation of Targeted Attacks</a:t>
            </a:r>
            <a:endParaRPr lang="en-US" sz="1200" dirty="0">
              <a:latin typeface="Calibri" pitchFamily="34" charset="0"/>
            </a:endParaRPr>
          </a:p>
        </p:txBody>
      </p:sp>
      <p:sp>
        <p:nvSpPr>
          <p:cNvPr id="14" name="Text Placeholder 13"/>
          <p:cNvSpPr>
            <a:spLocks noGrp="1"/>
          </p:cNvSpPr>
          <p:nvPr>
            <p:ph type="body" sz="quarter" idx="16"/>
          </p:nvPr>
        </p:nvSpPr>
        <p:spPr>
          <a:xfrm>
            <a:off x="2793196" y="3663638"/>
            <a:ext cx="484632" cy="374904"/>
          </a:xfrm>
        </p:spPr>
        <p:txBody>
          <a:bodyPr/>
          <a:lstStyle/>
          <a:p>
            <a:endParaRPr lang="en-US" dirty="0"/>
          </a:p>
        </p:txBody>
      </p:sp>
      <p:sp>
        <p:nvSpPr>
          <p:cNvPr id="17" name="Text Placeholder 16"/>
          <p:cNvSpPr>
            <a:spLocks noGrp="1"/>
          </p:cNvSpPr>
          <p:nvPr>
            <p:ph type="body" sz="quarter" idx="18"/>
          </p:nvPr>
        </p:nvSpPr>
        <p:spPr>
          <a:xfrm>
            <a:off x="993751" y="1134560"/>
            <a:ext cx="484632" cy="374904"/>
          </a:xfrm>
        </p:spPr>
        <p:txBody>
          <a:bodyPr/>
          <a:lstStyle/>
          <a:p>
            <a:endParaRPr lang="en-US" dirty="0"/>
          </a:p>
        </p:txBody>
      </p:sp>
      <p:sp>
        <p:nvSpPr>
          <p:cNvPr id="8" name="Slide Number Placeholder 3"/>
          <p:cNvSpPr>
            <a:spLocks noGrp="1"/>
          </p:cNvSpPr>
          <p:nvPr>
            <p:ph type="sldNum" sz="quarter" idx="4294967295"/>
          </p:nvPr>
        </p:nvSpPr>
        <p:spPr>
          <a:xfrm>
            <a:off x="8561940" y="6357868"/>
            <a:ext cx="153987" cy="153988"/>
          </a:xfrm>
          <a:prstGeom prst="rect">
            <a:avLst/>
          </a:prstGeom>
          <a:noFill/>
        </p:spPr>
        <p:txBody>
          <a:bodyPr/>
          <a:lstStyle/>
          <a:p>
            <a:fld id="{FA539EDE-6FDC-4468-8318-16ED9CD97443}" type="slidenum">
              <a:rPr lang="en-US" sz="1000" b="1" smtClean="0">
                <a:solidFill>
                  <a:schemeClr val="bg1"/>
                </a:solidFill>
                <a:latin typeface="Calibri" pitchFamily="34" charset="0"/>
              </a:rPr>
              <a:pPr/>
              <a:t>2</a:t>
            </a:fld>
            <a:endParaRPr lang="en-US" sz="1000" b="1" dirty="0" smtClean="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Diagram 14"/>
          <p:cNvGraphicFramePr/>
          <p:nvPr/>
        </p:nvGraphicFramePr>
        <p:xfrm>
          <a:off x="780288" y="921512"/>
          <a:ext cx="8046720" cy="50769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Footer Placeholder 13"/>
          <p:cNvSpPr>
            <a:spLocks noGrp="1"/>
          </p:cNvSpPr>
          <p:nvPr>
            <p:ph type="ftr" sz="quarter" idx="10"/>
          </p:nvPr>
        </p:nvSpPr>
        <p:spPr/>
        <p:txBody>
          <a:bodyPr/>
          <a:lstStyle/>
          <a:p>
            <a:pPr>
              <a:defRPr/>
            </a:pPr>
            <a:r>
              <a:rPr lang="en-US" smtClean="0"/>
              <a:t>RAID 2010 - The New Generation of Targeted Attacks</a:t>
            </a:r>
            <a:endParaRPr lang="en-US"/>
          </a:p>
        </p:txBody>
      </p:sp>
      <p:sp>
        <p:nvSpPr>
          <p:cNvPr id="20484" name="Slide Number Placeholder 3"/>
          <p:cNvSpPr>
            <a:spLocks noGrp="1"/>
          </p:cNvSpPr>
          <p:nvPr>
            <p:ph type="sldNum" sz="quarter" idx="11"/>
          </p:nvPr>
        </p:nvSpPr>
        <p:spPr>
          <a:noFill/>
        </p:spPr>
        <p:txBody>
          <a:bodyPr/>
          <a:lstStyle/>
          <a:p>
            <a:fld id="{FA539EDE-6FDC-4468-8318-16ED9CD97443}" type="slidenum">
              <a:rPr lang="en-US" smtClean="0">
                <a:cs typeface="Arial" charset="0"/>
              </a:rPr>
              <a:pPr/>
              <a:t>3</a:t>
            </a:fld>
            <a:endParaRPr lang="en-US" smtClean="0">
              <a:cs typeface="Arial" charset="0"/>
            </a:endParaRPr>
          </a:p>
        </p:txBody>
      </p:sp>
      <p:sp>
        <p:nvSpPr>
          <p:cNvPr id="167941" name="Oval 5"/>
          <p:cNvSpPr>
            <a:spLocks noChangeArrowheads="1"/>
          </p:cNvSpPr>
          <p:nvPr/>
        </p:nvSpPr>
        <p:spPr bwMode="gray">
          <a:xfrm>
            <a:off x="451104" y="1005554"/>
            <a:ext cx="566928" cy="566928"/>
          </a:xfrm>
          <a:prstGeom prst="ellipse">
            <a:avLst/>
          </a:prstGeom>
          <a:solidFill>
            <a:schemeClr val="bg1"/>
          </a:solidFill>
          <a:ln w="12700">
            <a:solidFill>
              <a:srgbClr val="808080"/>
            </a:solidFill>
            <a:round/>
            <a:headEnd/>
            <a:tailEnd/>
          </a:ln>
          <a:effectLst/>
          <a:scene3d>
            <a:camera prst="orthographicFront"/>
            <a:lightRig rig="threePt" dir="t"/>
          </a:scene3d>
          <a:sp3d>
            <a:bevelT/>
          </a:sp3d>
        </p:spPr>
        <p:txBody>
          <a:bodyPr anchor="ctr"/>
          <a:lstStyle/>
          <a:p>
            <a:pPr>
              <a:defRPr/>
            </a:pPr>
            <a:r>
              <a:rPr lang="en-US" b="1" dirty="0">
                <a:solidFill>
                  <a:schemeClr val="accent2"/>
                </a:solidFill>
                <a:latin typeface="Calibri" pitchFamily="34" charset="0"/>
                <a:cs typeface="Calibri" pitchFamily="34" charset="0"/>
              </a:rPr>
              <a:t>1</a:t>
            </a:r>
          </a:p>
        </p:txBody>
      </p:sp>
      <p:sp>
        <p:nvSpPr>
          <p:cNvPr id="167944" name="Oval 8"/>
          <p:cNvSpPr>
            <a:spLocks noChangeArrowheads="1"/>
          </p:cNvSpPr>
          <p:nvPr/>
        </p:nvSpPr>
        <p:spPr bwMode="gray">
          <a:xfrm>
            <a:off x="438912" y="2524791"/>
            <a:ext cx="566928" cy="566928"/>
          </a:xfrm>
          <a:prstGeom prst="ellipse">
            <a:avLst/>
          </a:prstGeom>
          <a:solidFill>
            <a:schemeClr val="bg1"/>
          </a:solidFill>
          <a:ln w="12700">
            <a:solidFill>
              <a:srgbClr val="808080"/>
            </a:solidFill>
            <a:round/>
            <a:headEnd/>
            <a:tailEnd/>
          </a:ln>
          <a:effectLst/>
          <a:scene3d>
            <a:camera prst="orthographicFront"/>
            <a:lightRig rig="threePt" dir="t"/>
          </a:scene3d>
          <a:sp3d>
            <a:bevelT/>
          </a:sp3d>
        </p:spPr>
        <p:txBody>
          <a:bodyPr anchor="ctr"/>
          <a:lstStyle/>
          <a:p>
            <a:pPr>
              <a:defRPr/>
            </a:pPr>
            <a:r>
              <a:rPr lang="en-US" b="1" dirty="0">
                <a:solidFill>
                  <a:srgbClr val="678BA8"/>
                </a:solidFill>
                <a:latin typeface="Calibri" pitchFamily="34" charset="0"/>
                <a:cs typeface="Calibri" pitchFamily="34" charset="0"/>
              </a:rPr>
              <a:t>2</a:t>
            </a:r>
          </a:p>
        </p:txBody>
      </p:sp>
      <p:sp>
        <p:nvSpPr>
          <p:cNvPr id="167947" name="Oval 11"/>
          <p:cNvSpPr>
            <a:spLocks noChangeArrowheads="1"/>
          </p:cNvSpPr>
          <p:nvPr/>
        </p:nvSpPr>
        <p:spPr bwMode="gray">
          <a:xfrm>
            <a:off x="463296" y="4657090"/>
            <a:ext cx="566928" cy="566928"/>
          </a:xfrm>
          <a:prstGeom prst="ellipse">
            <a:avLst/>
          </a:prstGeom>
          <a:solidFill>
            <a:schemeClr val="bg1"/>
          </a:solidFill>
          <a:ln w="12700">
            <a:solidFill>
              <a:srgbClr val="808080"/>
            </a:solidFill>
            <a:round/>
            <a:headEnd/>
            <a:tailEnd/>
          </a:ln>
          <a:effectLst/>
          <a:scene3d>
            <a:camera prst="orthographicFront"/>
            <a:lightRig rig="threePt" dir="t"/>
          </a:scene3d>
          <a:sp3d>
            <a:bevelT/>
          </a:sp3d>
        </p:spPr>
        <p:txBody>
          <a:bodyPr anchor="ctr"/>
          <a:lstStyle/>
          <a:p>
            <a:pPr>
              <a:defRPr/>
            </a:pPr>
            <a:r>
              <a:rPr lang="en-US" b="1" dirty="0">
                <a:solidFill>
                  <a:schemeClr val="accent4"/>
                </a:solidFill>
                <a:latin typeface="Calibri" pitchFamily="34" charset="0"/>
                <a:cs typeface="Calibri" pitchFamily="34" charset="0"/>
              </a:rPr>
              <a:t>3</a:t>
            </a:r>
          </a:p>
        </p:txBody>
      </p:sp>
      <p:sp>
        <p:nvSpPr>
          <p:cNvPr id="9" name="Title 1"/>
          <p:cNvSpPr>
            <a:spLocks noGrp="1"/>
          </p:cNvSpPr>
          <p:nvPr>
            <p:ph type="title"/>
          </p:nvPr>
        </p:nvSpPr>
        <p:spPr>
          <a:xfrm>
            <a:off x="381000" y="304800"/>
            <a:ext cx="8382000" cy="552450"/>
          </a:xfrm>
        </p:spPr>
        <p:txBody>
          <a:bodyPr/>
          <a:lstStyle/>
          <a:p>
            <a:pPr eaLnBrk="1" hangingPunct="1"/>
            <a:r>
              <a:rPr lang="en-US" dirty="0" smtClean="0"/>
              <a:t>Agenda</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p:cNvPicPr>
            <a:picLocks noChangeAspect="1" noChangeArrowheads="1"/>
          </p:cNvPicPr>
          <p:nvPr/>
        </p:nvPicPr>
        <p:blipFill>
          <a:blip r:embed="rId3" cstate="print">
            <a:lum/>
          </a:blip>
          <a:srcRect/>
          <a:stretch>
            <a:fillRect/>
          </a:stretch>
        </p:blipFill>
        <p:spPr bwMode="auto">
          <a:xfrm>
            <a:off x="0" y="0"/>
            <a:ext cx="9144000" cy="6320790"/>
          </a:xfrm>
          <a:prstGeom prst="rect">
            <a:avLst/>
          </a:prstGeom>
          <a:noFill/>
          <a:ln w="9525">
            <a:noFill/>
            <a:miter lim="800000"/>
            <a:headEnd/>
            <a:tailEnd/>
          </a:ln>
          <a:effectLst/>
        </p:spPr>
      </p:pic>
      <p:sp>
        <p:nvSpPr>
          <p:cNvPr id="22529" name="Title 2"/>
          <p:cNvSpPr>
            <a:spLocks noGrp="1"/>
          </p:cNvSpPr>
          <p:nvPr>
            <p:ph type="ctrTitle"/>
          </p:nvPr>
        </p:nvSpPr>
        <p:spPr>
          <a:xfrm>
            <a:off x="685800" y="4194810"/>
            <a:ext cx="5109210" cy="529590"/>
          </a:xfrm>
          <a:solidFill>
            <a:schemeClr val="bg2">
              <a:alpha val="50000"/>
            </a:schemeClr>
          </a:solidFill>
          <a:effectLst>
            <a:outerShdw blurRad="50800" dist="38100" dir="2700000" algn="tl" rotWithShape="0">
              <a:prstClr val="black">
                <a:alpha val="40000"/>
              </a:prstClr>
            </a:outerShdw>
          </a:effectLst>
        </p:spPr>
        <p:txBody>
          <a:bodyPr/>
          <a:lstStyle/>
          <a:p>
            <a:pPr eaLnBrk="1" hangingPunct="1"/>
            <a:r>
              <a:rPr lang="en-US" dirty="0" smtClean="0">
                <a:solidFill>
                  <a:schemeClr val="bg1"/>
                </a:solidFill>
              </a:rPr>
              <a:t>History of Malware</a:t>
            </a:r>
          </a:p>
        </p:txBody>
      </p:sp>
      <p:sp>
        <p:nvSpPr>
          <p:cNvPr id="22530" name="Slide Number Placeholder 3"/>
          <p:cNvSpPr>
            <a:spLocks noGrp="1"/>
          </p:cNvSpPr>
          <p:nvPr>
            <p:ph type="sldNum" sz="quarter" idx="11"/>
          </p:nvPr>
        </p:nvSpPr>
        <p:spPr>
          <a:noFill/>
        </p:spPr>
        <p:txBody>
          <a:bodyPr/>
          <a:lstStyle/>
          <a:p>
            <a:fld id="{91E08B8D-ACF7-4D11-A48D-8E6686830E8B}" type="slidenum">
              <a:rPr lang="en-US" smtClean="0">
                <a:cs typeface="Arial" charset="0"/>
              </a:rPr>
              <a:pPr/>
              <a:t>4</a:t>
            </a:fld>
            <a:endParaRPr lang="en-US" smtClean="0">
              <a:cs typeface="Arial" charset="0"/>
            </a:endParaRPr>
          </a:p>
        </p:txBody>
      </p:sp>
      <p:sp>
        <p:nvSpPr>
          <p:cNvPr id="5" name="Footer Placeholder 4"/>
          <p:cNvSpPr>
            <a:spLocks noGrp="1"/>
          </p:cNvSpPr>
          <p:nvPr>
            <p:ph type="ftr" sz="quarter" idx="10"/>
          </p:nvPr>
        </p:nvSpPr>
        <p:spPr/>
        <p:txBody>
          <a:bodyPr/>
          <a:lstStyle/>
          <a:p>
            <a:pPr>
              <a:defRPr/>
            </a:pPr>
            <a:r>
              <a:rPr lang="en-US" smtClean="0"/>
              <a:t>RAID 2010 - The New Generation of Targeted Attacks</a:t>
            </a: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hevron 16"/>
          <p:cNvSpPr/>
          <p:nvPr/>
        </p:nvSpPr>
        <p:spPr bwMode="auto">
          <a:xfrm>
            <a:off x="259080" y="2434100"/>
            <a:ext cx="13582135" cy="1989800"/>
          </a:xfrm>
          <a:prstGeom prst="chevron">
            <a:avLst/>
          </a:prstGeom>
          <a:gradFill>
            <a:gsLst>
              <a:gs pos="0">
                <a:srgbClr val="03D4A8"/>
              </a:gs>
              <a:gs pos="25000">
                <a:srgbClr val="21D6E0"/>
              </a:gs>
              <a:gs pos="75000">
                <a:srgbClr val="0087E6"/>
              </a:gs>
              <a:gs pos="100000">
                <a:srgbClr val="005CBF"/>
              </a:gs>
            </a:gsLst>
            <a:lin ang="5400000" scaled="0"/>
          </a:gradFill>
          <a:ln w="19050" cap="flat" cmpd="sng" algn="ctr">
            <a:noFill/>
            <a:prstDash val="solid"/>
            <a:round/>
            <a:headEnd type="none" w="med" len="med"/>
            <a:tailEnd type="none" w="med" len="med"/>
          </a:ln>
          <a:effectLst>
            <a:outerShdw blurRad="50800" dist="63500" dir="2700000" algn="tl"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90000"/>
              </a:lnSpc>
              <a:spcBef>
                <a:spcPct val="0"/>
              </a:spcBef>
              <a:spcAft>
                <a:spcPct val="0"/>
              </a:spcAft>
              <a:buClrTx/>
              <a:buSzTx/>
              <a:buFontTx/>
              <a:buNone/>
              <a:tabLst/>
            </a:pPr>
            <a:r>
              <a:rPr kumimoji="0" lang="en-US" sz="2800" i="0" u="none" strike="noStrike" cap="none" normalizeH="0" baseline="0" dirty="0" smtClean="0">
                <a:ln>
                  <a:noFill/>
                </a:ln>
                <a:effectLst/>
                <a:latin typeface="+mn-lt"/>
              </a:rPr>
              <a:t>The Era of Discovery</a:t>
            </a:r>
          </a:p>
        </p:txBody>
      </p:sp>
      <p:sp>
        <p:nvSpPr>
          <p:cNvPr id="2" name="Title 1"/>
          <p:cNvSpPr>
            <a:spLocks noGrp="1"/>
          </p:cNvSpPr>
          <p:nvPr>
            <p:ph type="title"/>
          </p:nvPr>
        </p:nvSpPr>
        <p:spPr/>
        <p:txBody>
          <a:bodyPr/>
          <a:lstStyle/>
          <a:p>
            <a:endParaRPr lang="en-US"/>
          </a:p>
        </p:txBody>
      </p:sp>
      <p:sp>
        <p:nvSpPr>
          <p:cNvPr id="4" name="Footer Placeholder 3"/>
          <p:cNvSpPr>
            <a:spLocks noGrp="1"/>
          </p:cNvSpPr>
          <p:nvPr>
            <p:ph type="ftr" sz="quarter" idx="10"/>
          </p:nvPr>
        </p:nvSpPr>
        <p:spPr/>
        <p:txBody>
          <a:bodyPr/>
          <a:lstStyle/>
          <a:p>
            <a:pPr>
              <a:defRPr/>
            </a:pPr>
            <a:r>
              <a:rPr lang="en-US" smtClean="0"/>
              <a:t>RAID 2010 - The New Generation of Targeted Attacks</a:t>
            </a:r>
            <a:endParaRPr lang="en-US"/>
          </a:p>
        </p:txBody>
      </p:sp>
      <p:sp>
        <p:nvSpPr>
          <p:cNvPr id="5" name="Slide Number Placeholder 4"/>
          <p:cNvSpPr>
            <a:spLocks noGrp="1"/>
          </p:cNvSpPr>
          <p:nvPr>
            <p:ph type="sldNum" sz="quarter" idx="11"/>
          </p:nvPr>
        </p:nvSpPr>
        <p:spPr/>
        <p:txBody>
          <a:bodyPr/>
          <a:lstStyle/>
          <a:p>
            <a:pPr>
              <a:defRPr/>
            </a:pPr>
            <a:fld id="{5C42E5D9-EDEE-4D2E-874D-22DD17C5C628}" type="slidenum">
              <a:rPr lang="en-US" smtClean="0"/>
              <a:pPr>
                <a:defRPr/>
              </a:pPr>
              <a:t>5</a:t>
            </a:fld>
            <a:endParaRPr lang="en-US" dirty="0"/>
          </a:p>
        </p:txBody>
      </p:sp>
      <p:sp>
        <p:nvSpPr>
          <p:cNvPr id="6" name="Chevron 5"/>
          <p:cNvSpPr/>
          <p:nvPr/>
        </p:nvSpPr>
        <p:spPr bwMode="auto">
          <a:xfrm>
            <a:off x="1522247" y="3420401"/>
            <a:ext cx="11556968" cy="834390"/>
          </a:xfrm>
          <a:prstGeom prst="chevron">
            <a:avLst/>
          </a:prstGeom>
          <a:gradFill>
            <a:gsLst>
              <a:gs pos="0">
                <a:srgbClr val="03D4A8"/>
              </a:gs>
              <a:gs pos="25000">
                <a:srgbClr val="21D6E0"/>
              </a:gs>
              <a:gs pos="75000">
                <a:srgbClr val="0087E6"/>
              </a:gs>
              <a:gs pos="100000">
                <a:srgbClr val="005CBF"/>
              </a:gs>
            </a:gsLst>
            <a:lin ang="5400000" scaled="0"/>
          </a:gradFill>
          <a:ln w="19050" cap="flat" cmpd="sng" algn="ctr">
            <a:noFill/>
            <a:prstDash val="solid"/>
            <a:round/>
            <a:headEnd type="none" w="med" len="med"/>
            <a:tailEnd type="none" w="med" len="med"/>
          </a:ln>
          <a:effectLst>
            <a:outerShdw blurRad="50800" dist="63500" dir="2700000" algn="tl" rotWithShape="0">
              <a:prstClr val="black">
                <a:alpha val="40000"/>
              </a:prstClr>
            </a:outerShdw>
          </a:effectLst>
          <a:scene3d>
            <a:camera prst="orthographicFront"/>
            <a:lightRig rig="threePt" dir="t"/>
          </a:scene3d>
          <a:sp3d>
            <a:bevelT/>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i="0" u="none" strike="noStrike" cap="none" normalizeH="0" baseline="0" dirty="0" err="1" smtClean="0">
              <a:ln>
                <a:noFill/>
              </a:ln>
              <a:effectLst/>
              <a:latin typeface="+mn-lt"/>
            </a:endParaRPr>
          </a:p>
        </p:txBody>
      </p:sp>
      <p:sp>
        <p:nvSpPr>
          <p:cNvPr id="7" name="TextBox 6"/>
          <p:cNvSpPr txBox="1"/>
          <p:nvPr/>
        </p:nvSpPr>
        <p:spPr bwMode="ltGray">
          <a:xfrm>
            <a:off x="2465998" y="3399343"/>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dirty="0" smtClean="0">
                <a:solidFill>
                  <a:schemeClr val="bg1"/>
                </a:solidFill>
                <a:latin typeface="Calibri" pitchFamily="34" charset="0"/>
              </a:rPr>
              <a:t>1986</a:t>
            </a:r>
          </a:p>
        </p:txBody>
      </p:sp>
      <p:sp>
        <p:nvSpPr>
          <p:cNvPr id="9" name="TextBox 8"/>
          <p:cNvSpPr txBox="1"/>
          <p:nvPr/>
        </p:nvSpPr>
        <p:spPr bwMode="ltGray">
          <a:xfrm>
            <a:off x="3586344" y="3399343"/>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dirty="0" smtClean="0">
                <a:solidFill>
                  <a:schemeClr val="bg1"/>
                </a:solidFill>
                <a:latin typeface="Calibri" pitchFamily="34" charset="0"/>
              </a:rPr>
              <a:t>1987</a:t>
            </a:r>
          </a:p>
        </p:txBody>
      </p:sp>
      <p:sp>
        <p:nvSpPr>
          <p:cNvPr id="11" name="TextBox 10"/>
          <p:cNvSpPr txBox="1"/>
          <p:nvPr/>
        </p:nvSpPr>
        <p:spPr bwMode="ltGray">
          <a:xfrm>
            <a:off x="4706690" y="3399343"/>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dirty="0" smtClean="0">
                <a:solidFill>
                  <a:schemeClr val="bg1"/>
                </a:solidFill>
                <a:latin typeface="Calibri" pitchFamily="34" charset="0"/>
              </a:rPr>
              <a:t>1988</a:t>
            </a:r>
          </a:p>
        </p:txBody>
      </p:sp>
      <p:sp>
        <p:nvSpPr>
          <p:cNvPr id="12" name="TextBox 11"/>
          <p:cNvSpPr txBox="1"/>
          <p:nvPr/>
        </p:nvSpPr>
        <p:spPr bwMode="ltGray">
          <a:xfrm>
            <a:off x="5827036" y="3399343"/>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dirty="0" smtClean="0">
                <a:solidFill>
                  <a:schemeClr val="bg1"/>
                </a:solidFill>
                <a:latin typeface="Calibri" pitchFamily="34" charset="0"/>
              </a:rPr>
              <a:t>1989</a:t>
            </a:r>
          </a:p>
        </p:txBody>
      </p:sp>
      <p:sp>
        <p:nvSpPr>
          <p:cNvPr id="13" name="TextBox 12"/>
          <p:cNvSpPr txBox="1"/>
          <p:nvPr/>
        </p:nvSpPr>
        <p:spPr bwMode="ltGray">
          <a:xfrm>
            <a:off x="8067727" y="3399343"/>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dirty="0" smtClean="0">
                <a:solidFill>
                  <a:schemeClr val="bg1"/>
                </a:solidFill>
                <a:latin typeface="Calibri" pitchFamily="34" charset="0"/>
              </a:rPr>
              <a:t>1991</a:t>
            </a:r>
          </a:p>
        </p:txBody>
      </p:sp>
      <p:sp>
        <p:nvSpPr>
          <p:cNvPr id="14" name="Line Callout 3 (Accent Bar) 13"/>
          <p:cNvSpPr/>
          <p:nvPr/>
        </p:nvSpPr>
        <p:spPr bwMode="auto">
          <a:xfrm>
            <a:off x="2781035" y="1843088"/>
            <a:ext cx="2076716" cy="900113"/>
          </a:xfrm>
          <a:prstGeom prst="accentCallout3">
            <a:avLst>
              <a:gd name="adj1" fmla="val 18750"/>
              <a:gd name="adj2" fmla="val -1151"/>
              <a:gd name="adj3" fmla="val 18750"/>
              <a:gd name="adj4" fmla="val -11142"/>
              <a:gd name="adj5" fmla="val 100000"/>
              <a:gd name="adj6" fmla="val -11142"/>
              <a:gd name="adj7" fmla="val 192097"/>
              <a:gd name="adj8" fmla="val 13214"/>
            </a:avLst>
          </a:prstGeom>
          <a:solidFill>
            <a:schemeClr val="accent2">
              <a:lumMod val="20000"/>
              <a:lumOff val="80000"/>
              <a:alpha val="50000"/>
            </a:schemeClr>
          </a:solidFill>
          <a:ln w="1905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anchor="ctr"/>
          <a:lstStyle/>
          <a:p>
            <a:pPr>
              <a:lnSpc>
                <a:spcPct val="90000"/>
              </a:lnSpc>
              <a:defRPr/>
            </a:pPr>
            <a:r>
              <a:rPr lang="en-US" sz="1400" b="1" dirty="0" smtClean="0">
                <a:latin typeface="+mn-lt"/>
                <a:cs typeface="+mn-cs"/>
              </a:rPr>
              <a:t>First IBM PC virus:</a:t>
            </a:r>
          </a:p>
          <a:p>
            <a:pPr>
              <a:lnSpc>
                <a:spcPct val="90000"/>
              </a:lnSpc>
              <a:defRPr/>
            </a:pPr>
            <a:r>
              <a:rPr lang="en-US" sz="1400" dirty="0" smtClean="0">
                <a:latin typeface="+mn-lt"/>
                <a:cs typeface="+mn-cs"/>
              </a:rPr>
              <a:t>Brain boot sector virus created in Pakistan</a:t>
            </a:r>
            <a:endParaRPr lang="en-US" sz="1400" dirty="0">
              <a:latin typeface="+mn-lt"/>
              <a:cs typeface="+mn-cs"/>
            </a:endParaRPr>
          </a:p>
        </p:txBody>
      </p:sp>
      <p:sp>
        <p:nvSpPr>
          <p:cNvPr id="15" name="Line Callout 3 (Accent Bar) 14"/>
          <p:cNvSpPr/>
          <p:nvPr/>
        </p:nvSpPr>
        <p:spPr bwMode="auto">
          <a:xfrm rot="10800000" flipV="1">
            <a:off x="7070054" y="4773714"/>
            <a:ext cx="2073946" cy="964217"/>
          </a:xfrm>
          <a:prstGeom prst="accentCallout3">
            <a:avLst>
              <a:gd name="adj1" fmla="val 79146"/>
              <a:gd name="adj2" fmla="val 102132"/>
              <a:gd name="adj3" fmla="val 79156"/>
              <a:gd name="adj4" fmla="val 108226"/>
              <a:gd name="adj5" fmla="val -1951"/>
              <a:gd name="adj6" fmla="val 108092"/>
              <a:gd name="adj7" fmla="val -79555"/>
              <a:gd name="adj8" fmla="val 78083"/>
            </a:avLst>
          </a:prstGeom>
          <a:solidFill>
            <a:schemeClr val="accent2">
              <a:lumMod val="20000"/>
              <a:lumOff val="80000"/>
              <a:alpha val="50000"/>
            </a:schemeClr>
          </a:solidFill>
          <a:ln w="1905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anchor="ctr"/>
          <a:lstStyle/>
          <a:p>
            <a:pPr>
              <a:lnSpc>
                <a:spcPct val="90000"/>
              </a:lnSpc>
              <a:defRPr/>
            </a:pPr>
            <a:r>
              <a:rPr lang="en-US" sz="1400" b="1" dirty="0" smtClean="0">
                <a:latin typeface="+mn-lt"/>
                <a:cs typeface="+mn-cs"/>
              </a:rPr>
              <a:t>First Polymorphic Virus:</a:t>
            </a:r>
          </a:p>
          <a:p>
            <a:pPr>
              <a:lnSpc>
                <a:spcPct val="90000"/>
              </a:lnSpc>
              <a:defRPr/>
            </a:pPr>
            <a:r>
              <a:rPr lang="en-US" sz="1400" dirty="0" smtClean="0">
                <a:latin typeface="+mn-lt"/>
                <a:cs typeface="+mn-cs"/>
              </a:rPr>
              <a:t>Chameleon developed by Ralf Burger</a:t>
            </a:r>
            <a:endParaRPr lang="en-US" sz="1400" dirty="0">
              <a:latin typeface="+mn-lt"/>
              <a:cs typeface="+mn-cs"/>
            </a:endParaRPr>
          </a:p>
        </p:txBody>
      </p:sp>
      <p:sp>
        <p:nvSpPr>
          <p:cNvPr id="19" name="TextBox 18"/>
          <p:cNvSpPr txBox="1"/>
          <p:nvPr/>
        </p:nvSpPr>
        <p:spPr bwMode="ltGray">
          <a:xfrm>
            <a:off x="6947382" y="3399343"/>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dirty="0" smtClean="0">
                <a:solidFill>
                  <a:schemeClr val="bg1"/>
                </a:solidFill>
                <a:latin typeface="Calibri" pitchFamily="34" charset="0"/>
              </a:rPr>
              <a:t>1990</a:t>
            </a:r>
          </a:p>
        </p:txBody>
      </p:sp>
      <p:sp>
        <p:nvSpPr>
          <p:cNvPr id="20" name="Line Callout 3 (Accent Bar) 19"/>
          <p:cNvSpPr/>
          <p:nvPr/>
        </p:nvSpPr>
        <p:spPr bwMode="auto">
          <a:xfrm rot="10800000" flipV="1">
            <a:off x="3412454" y="4802289"/>
            <a:ext cx="2073946" cy="964217"/>
          </a:xfrm>
          <a:prstGeom prst="accentCallout3">
            <a:avLst>
              <a:gd name="adj1" fmla="val 79146"/>
              <a:gd name="adj2" fmla="val 102132"/>
              <a:gd name="adj3" fmla="val 79156"/>
              <a:gd name="adj4" fmla="val 108226"/>
              <a:gd name="adj5" fmla="val -1951"/>
              <a:gd name="adj6" fmla="val 108092"/>
              <a:gd name="adj7" fmla="val -79555"/>
              <a:gd name="adj8" fmla="val 78083"/>
            </a:avLst>
          </a:prstGeom>
          <a:solidFill>
            <a:schemeClr val="accent2">
              <a:lumMod val="20000"/>
              <a:lumOff val="80000"/>
              <a:alpha val="50000"/>
            </a:schemeClr>
          </a:solidFill>
          <a:ln w="1905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anchor="ctr"/>
          <a:lstStyle/>
          <a:p>
            <a:pPr>
              <a:lnSpc>
                <a:spcPct val="90000"/>
              </a:lnSpc>
              <a:defRPr/>
            </a:pPr>
            <a:r>
              <a:rPr lang="en-US" sz="1400" b="1" dirty="0" smtClean="0">
                <a:latin typeface="+mn-lt"/>
                <a:cs typeface="+mn-cs"/>
              </a:rPr>
              <a:t>First DOS File Infector:</a:t>
            </a:r>
          </a:p>
          <a:p>
            <a:pPr>
              <a:lnSpc>
                <a:spcPct val="90000"/>
              </a:lnSpc>
              <a:defRPr/>
            </a:pPr>
            <a:r>
              <a:rPr lang="en-US" sz="1400" dirty="0" err="1" smtClean="0">
                <a:latin typeface="+mn-lt"/>
                <a:cs typeface="+mn-cs"/>
              </a:rPr>
              <a:t>Virdem</a:t>
            </a:r>
            <a:r>
              <a:rPr lang="en-US" sz="1400" dirty="0" smtClean="0">
                <a:latin typeface="+mn-lt"/>
                <a:cs typeface="+mn-cs"/>
              </a:rPr>
              <a:t> presented at the Chaos Computer Club</a:t>
            </a:r>
            <a:endParaRPr lang="en-US" sz="1400" dirty="0">
              <a:latin typeface="+mn-lt"/>
              <a:cs typeface="+mn-cs"/>
            </a:endParaRPr>
          </a:p>
        </p:txBody>
      </p:sp>
    </p:spTree>
  </p:cSld>
  <p:clrMapOvr>
    <a:masterClrMapping/>
  </p:clrMapOvr>
  <p:transition spd="slow">
    <p:push/>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hevron 16"/>
          <p:cNvSpPr/>
          <p:nvPr/>
        </p:nvSpPr>
        <p:spPr bwMode="auto">
          <a:xfrm>
            <a:off x="-2011680" y="2449340"/>
            <a:ext cx="14496535" cy="1989800"/>
          </a:xfrm>
          <a:prstGeom prst="chevron">
            <a:avLst/>
          </a:prstGeom>
          <a:gradFill>
            <a:gsLst>
              <a:gs pos="0">
                <a:srgbClr val="03D4A8"/>
              </a:gs>
              <a:gs pos="25000">
                <a:srgbClr val="21D6E0"/>
              </a:gs>
              <a:gs pos="75000">
                <a:srgbClr val="0087E6"/>
              </a:gs>
              <a:gs pos="100000">
                <a:srgbClr val="005CBF"/>
              </a:gs>
            </a:gsLst>
            <a:lin ang="5400000" scaled="0"/>
          </a:gradFill>
          <a:ln w="19050" cap="flat" cmpd="sng" algn="ctr">
            <a:noFill/>
            <a:prstDash val="solid"/>
            <a:round/>
            <a:headEnd type="none" w="med" len="med"/>
            <a:tailEnd type="none" w="med" len="med"/>
          </a:ln>
          <a:effectLst>
            <a:outerShdw blurRad="50800" dist="63500" dir="2700000" algn="tl"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90000"/>
              </a:lnSpc>
              <a:spcBef>
                <a:spcPct val="0"/>
              </a:spcBef>
              <a:spcAft>
                <a:spcPct val="0"/>
              </a:spcAft>
              <a:buClrTx/>
              <a:buSzTx/>
              <a:buFontTx/>
              <a:buNone/>
              <a:tabLst/>
            </a:pPr>
            <a:r>
              <a:rPr kumimoji="0" lang="en-US" sz="2800" i="0" u="none" strike="noStrike" cap="none" normalizeH="0" baseline="0" dirty="0" smtClean="0">
                <a:ln>
                  <a:noFill/>
                </a:ln>
                <a:effectLst/>
                <a:latin typeface="+mn-lt"/>
              </a:rPr>
              <a:t>The Era of Transition</a:t>
            </a:r>
          </a:p>
        </p:txBody>
      </p:sp>
      <p:sp>
        <p:nvSpPr>
          <p:cNvPr id="2" name="Title 1"/>
          <p:cNvSpPr>
            <a:spLocks noGrp="1"/>
          </p:cNvSpPr>
          <p:nvPr>
            <p:ph type="title"/>
          </p:nvPr>
        </p:nvSpPr>
        <p:spPr/>
        <p:txBody>
          <a:bodyPr/>
          <a:lstStyle/>
          <a:p>
            <a:endParaRPr lang="en-US"/>
          </a:p>
        </p:txBody>
      </p:sp>
      <p:sp>
        <p:nvSpPr>
          <p:cNvPr id="4" name="Footer Placeholder 3"/>
          <p:cNvSpPr>
            <a:spLocks noGrp="1"/>
          </p:cNvSpPr>
          <p:nvPr>
            <p:ph type="ftr" sz="quarter" idx="10"/>
          </p:nvPr>
        </p:nvSpPr>
        <p:spPr/>
        <p:txBody>
          <a:bodyPr/>
          <a:lstStyle/>
          <a:p>
            <a:pPr>
              <a:defRPr/>
            </a:pPr>
            <a:r>
              <a:rPr lang="en-US" smtClean="0"/>
              <a:t>RAID 2010 - The New Generation of Targeted Attacks</a:t>
            </a:r>
            <a:endParaRPr lang="en-US"/>
          </a:p>
        </p:txBody>
      </p:sp>
      <p:sp>
        <p:nvSpPr>
          <p:cNvPr id="5" name="Slide Number Placeholder 4"/>
          <p:cNvSpPr>
            <a:spLocks noGrp="1"/>
          </p:cNvSpPr>
          <p:nvPr>
            <p:ph type="sldNum" sz="quarter" idx="11"/>
          </p:nvPr>
        </p:nvSpPr>
        <p:spPr/>
        <p:txBody>
          <a:bodyPr/>
          <a:lstStyle/>
          <a:p>
            <a:pPr>
              <a:defRPr/>
            </a:pPr>
            <a:fld id="{5C42E5D9-EDEE-4D2E-874D-22DD17C5C628}" type="slidenum">
              <a:rPr lang="en-US" smtClean="0"/>
              <a:pPr>
                <a:defRPr/>
              </a:pPr>
              <a:t>6</a:t>
            </a:fld>
            <a:endParaRPr lang="en-US" dirty="0"/>
          </a:p>
        </p:txBody>
      </p:sp>
      <p:sp>
        <p:nvSpPr>
          <p:cNvPr id="6" name="Chevron 5"/>
          <p:cNvSpPr/>
          <p:nvPr/>
        </p:nvSpPr>
        <p:spPr bwMode="auto">
          <a:xfrm>
            <a:off x="-2194560" y="3435641"/>
            <a:ext cx="13917415" cy="834390"/>
          </a:xfrm>
          <a:prstGeom prst="chevron">
            <a:avLst/>
          </a:prstGeom>
          <a:gradFill>
            <a:gsLst>
              <a:gs pos="0">
                <a:srgbClr val="03D4A8"/>
              </a:gs>
              <a:gs pos="25000">
                <a:srgbClr val="21D6E0"/>
              </a:gs>
              <a:gs pos="75000">
                <a:srgbClr val="0087E6"/>
              </a:gs>
              <a:gs pos="100000">
                <a:srgbClr val="005CBF"/>
              </a:gs>
            </a:gsLst>
            <a:lin ang="5400000" scaled="0"/>
          </a:gradFill>
          <a:ln w="19050" cap="flat" cmpd="sng" algn="ctr">
            <a:noFill/>
            <a:prstDash val="solid"/>
            <a:round/>
            <a:headEnd type="none" w="med" len="med"/>
            <a:tailEnd type="none" w="med" len="med"/>
          </a:ln>
          <a:effectLst>
            <a:outerShdw blurRad="50800" dist="63500" dir="2700000" algn="tl" rotWithShape="0">
              <a:prstClr val="black">
                <a:alpha val="40000"/>
              </a:prstClr>
            </a:outerShdw>
          </a:effectLst>
          <a:scene3d>
            <a:camera prst="orthographicFront"/>
            <a:lightRig rig="threePt" dir="t"/>
          </a:scene3d>
          <a:sp3d>
            <a:bevelT/>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i="0" u="none" strike="noStrike" cap="none" normalizeH="0" baseline="0" dirty="0" err="1" smtClean="0">
              <a:ln>
                <a:noFill/>
              </a:ln>
              <a:effectLst/>
              <a:latin typeface="+mn-lt"/>
            </a:endParaRPr>
          </a:p>
        </p:txBody>
      </p:sp>
      <p:sp>
        <p:nvSpPr>
          <p:cNvPr id="7" name="TextBox 6"/>
          <p:cNvSpPr txBox="1"/>
          <p:nvPr/>
        </p:nvSpPr>
        <p:spPr bwMode="ltGray">
          <a:xfrm>
            <a:off x="454318" y="3414583"/>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dirty="0" smtClean="0">
                <a:solidFill>
                  <a:schemeClr val="bg1"/>
                </a:solidFill>
                <a:latin typeface="Calibri" pitchFamily="34" charset="0"/>
              </a:rPr>
              <a:t>1992</a:t>
            </a:r>
          </a:p>
        </p:txBody>
      </p:sp>
      <p:sp>
        <p:nvSpPr>
          <p:cNvPr id="9" name="TextBox 8"/>
          <p:cNvSpPr txBox="1"/>
          <p:nvPr/>
        </p:nvSpPr>
        <p:spPr bwMode="ltGray">
          <a:xfrm>
            <a:off x="1632809" y="3414583"/>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dirty="0" smtClean="0">
                <a:solidFill>
                  <a:schemeClr val="bg1"/>
                </a:solidFill>
                <a:latin typeface="Calibri" pitchFamily="34" charset="0"/>
              </a:rPr>
              <a:t>1993</a:t>
            </a:r>
          </a:p>
        </p:txBody>
      </p:sp>
      <p:sp>
        <p:nvSpPr>
          <p:cNvPr id="11" name="TextBox 10"/>
          <p:cNvSpPr txBox="1"/>
          <p:nvPr/>
        </p:nvSpPr>
        <p:spPr bwMode="ltGray">
          <a:xfrm>
            <a:off x="2811300" y="3414583"/>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dirty="0" smtClean="0">
                <a:solidFill>
                  <a:schemeClr val="bg1"/>
                </a:solidFill>
                <a:latin typeface="Calibri" pitchFamily="34" charset="0"/>
              </a:rPr>
              <a:t>1994</a:t>
            </a:r>
          </a:p>
        </p:txBody>
      </p:sp>
      <p:sp>
        <p:nvSpPr>
          <p:cNvPr id="12" name="TextBox 11"/>
          <p:cNvSpPr txBox="1"/>
          <p:nvPr/>
        </p:nvSpPr>
        <p:spPr bwMode="ltGray">
          <a:xfrm>
            <a:off x="3989791" y="3414583"/>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dirty="0" smtClean="0">
                <a:solidFill>
                  <a:schemeClr val="bg1"/>
                </a:solidFill>
                <a:latin typeface="Calibri" pitchFamily="34" charset="0"/>
              </a:rPr>
              <a:t>1995</a:t>
            </a:r>
          </a:p>
        </p:txBody>
      </p:sp>
      <p:sp>
        <p:nvSpPr>
          <p:cNvPr id="13" name="TextBox 12"/>
          <p:cNvSpPr txBox="1"/>
          <p:nvPr/>
        </p:nvSpPr>
        <p:spPr bwMode="ltGray">
          <a:xfrm>
            <a:off x="6346773" y="3414583"/>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dirty="0" smtClean="0">
                <a:solidFill>
                  <a:schemeClr val="bg1"/>
                </a:solidFill>
                <a:latin typeface="Calibri" pitchFamily="34" charset="0"/>
              </a:rPr>
              <a:t>1997</a:t>
            </a:r>
          </a:p>
        </p:txBody>
      </p:sp>
      <p:sp>
        <p:nvSpPr>
          <p:cNvPr id="14" name="Line Callout 3 (Accent Bar) 13"/>
          <p:cNvSpPr/>
          <p:nvPr/>
        </p:nvSpPr>
        <p:spPr bwMode="auto">
          <a:xfrm>
            <a:off x="966522" y="1755509"/>
            <a:ext cx="2232090" cy="901966"/>
          </a:xfrm>
          <a:prstGeom prst="accentCallout3">
            <a:avLst>
              <a:gd name="adj1" fmla="val 18750"/>
              <a:gd name="adj2" fmla="val -1151"/>
              <a:gd name="adj3" fmla="val 18750"/>
              <a:gd name="adj4" fmla="val -11142"/>
              <a:gd name="adj5" fmla="val 100000"/>
              <a:gd name="adj6" fmla="val -11142"/>
              <a:gd name="adj7" fmla="val 208012"/>
              <a:gd name="adj8" fmla="val 6813"/>
            </a:avLst>
          </a:prstGeom>
          <a:solidFill>
            <a:schemeClr val="accent2">
              <a:lumMod val="20000"/>
              <a:lumOff val="80000"/>
              <a:alpha val="50000"/>
            </a:schemeClr>
          </a:solidFill>
          <a:ln w="1905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anchor="ctr"/>
          <a:lstStyle/>
          <a:p>
            <a:pPr>
              <a:lnSpc>
                <a:spcPct val="90000"/>
              </a:lnSpc>
              <a:defRPr/>
            </a:pPr>
            <a:r>
              <a:rPr lang="en-US" sz="1400" b="1" dirty="0" err="1" smtClean="0">
                <a:latin typeface="+mn-lt"/>
                <a:cs typeface="+mn-cs"/>
              </a:rPr>
              <a:t>Michaelangelo</a:t>
            </a:r>
            <a:r>
              <a:rPr lang="en-US" sz="1400" b="1" dirty="0" smtClean="0">
                <a:latin typeface="+mn-lt"/>
                <a:cs typeface="+mn-cs"/>
              </a:rPr>
              <a:t> trigger date: </a:t>
            </a:r>
            <a:r>
              <a:rPr lang="en-US" sz="1400" dirty="0" smtClean="0">
                <a:latin typeface="+mn-lt"/>
                <a:cs typeface="+mn-cs"/>
              </a:rPr>
              <a:t>Causes widespread media panic that computers would be unbootable</a:t>
            </a:r>
            <a:endParaRPr lang="en-US" sz="1400" dirty="0">
              <a:latin typeface="+mn-lt"/>
              <a:cs typeface="+mn-cs"/>
            </a:endParaRPr>
          </a:p>
        </p:txBody>
      </p:sp>
      <p:sp>
        <p:nvSpPr>
          <p:cNvPr id="15" name="Line Callout 3 (Accent Bar) 14"/>
          <p:cNvSpPr/>
          <p:nvPr/>
        </p:nvSpPr>
        <p:spPr bwMode="auto">
          <a:xfrm rot="10800000" flipV="1">
            <a:off x="4330387" y="4830865"/>
            <a:ext cx="2073946" cy="964217"/>
          </a:xfrm>
          <a:prstGeom prst="accentCallout3">
            <a:avLst>
              <a:gd name="adj1" fmla="val 79146"/>
              <a:gd name="adj2" fmla="val 102132"/>
              <a:gd name="adj3" fmla="val 79156"/>
              <a:gd name="adj4" fmla="val 108226"/>
              <a:gd name="adj5" fmla="val -1951"/>
              <a:gd name="adj6" fmla="val 108092"/>
              <a:gd name="adj7" fmla="val -75110"/>
              <a:gd name="adj8" fmla="val 88417"/>
            </a:avLst>
          </a:prstGeom>
          <a:solidFill>
            <a:schemeClr val="accent2">
              <a:lumMod val="20000"/>
              <a:lumOff val="80000"/>
              <a:alpha val="50000"/>
            </a:schemeClr>
          </a:solidFill>
          <a:ln w="1905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anchor="ctr"/>
          <a:lstStyle/>
          <a:p>
            <a:pPr>
              <a:lnSpc>
                <a:spcPct val="90000"/>
              </a:lnSpc>
              <a:defRPr/>
            </a:pPr>
            <a:r>
              <a:rPr lang="en-US" sz="1400" b="1" dirty="0" smtClean="0">
                <a:latin typeface="+mn-lt"/>
                <a:cs typeface="+mn-cs"/>
              </a:rPr>
              <a:t>First Word Macro virus:</a:t>
            </a:r>
          </a:p>
          <a:p>
            <a:pPr>
              <a:lnSpc>
                <a:spcPct val="90000"/>
              </a:lnSpc>
              <a:defRPr/>
            </a:pPr>
            <a:r>
              <a:rPr lang="en-US" sz="1400" dirty="0" smtClean="0">
                <a:latin typeface="+mn-lt"/>
                <a:cs typeface="+mn-cs"/>
              </a:rPr>
              <a:t>Concept is the first macro virus infected Microsoft Word documents</a:t>
            </a:r>
            <a:endParaRPr lang="en-US" sz="1400" dirty="0">
              <a:latin typeface="+mn-lt"/>
              <a:cs typeface="+mn-cs"/>
            </a:endParaRPr>
          </a:p>
        </p:txBody>
      </p:sp>
      <p:sp>
        <p:nvSpPr>
          <p:cNvPr id="19" name="TextBox 18"/>
          <p:cNvSpPr txBox="1"/>
          <p:nvPr/>
        </p:nvSpPr>
        <p:spPr bwMode="ltGray">
          <a:xfrm>
            <a:off x="5168282" y="3414583"/>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dirty="0" smtClean="0">
                <a:solidFill>
                  <a:schemeClr val="bg1"/>
                </a:solidFill>
                <a:latin typeface="Calibri" pitchFamily="34" charset="0"/>
              </a:rPr>
              <a:t>1996</a:t>
            </a:r>
          </a:p>
        </p:txBody>
      </p:sp>
      <p:sp>
        <p:nvSpPr>
          <p:cNvPr id="18" name="TextBox 17"/>
          <p:cNvSpPr txBox="1"/>
          <p:nvPr/>
        </p:nvSpPr>
        <p:spPr bwMode="ltGray">
          <a:xfrm>
            <a:off x="7525266" y="3414583"/>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dirty="0" smtClean="0">
                <a:solidFill>
                  <a:schemeClr val="bg1"/>
                </a:solidFill>
                <a:latin typeface="Calibri" pitchFamily="34" charset="0"/>
              </a:rPr>
              <a:t>1998</a:t>
            </a:r>
          </a:p>
        </p:txBody>
      </p:sp>
      <p:sp>
        <p:nvSpPr>
          <p:cNvPr id="20" name="Line Callout 3 (Accent Bar) 19"/>
          <p:cNvSpPr/>
          <p:nvPr/>
        </p:nvSpPr>
        <p:spPr bwMode="auto">
          <a:xfrm>
            <a:off x="6911910" y="1269734"/>
            <a:ext cx="2232090" cy="759091"/>
          </a:xfrm>
          <a:prstGeom prst="accentCallout3">
            <a:avLst>
              <a:gd name="adj1" fmla="val 18750"/>
              <a:gd name="adj2" fmla="val -1151"/>
              <a:gd name="adj3" fmla="val 18750"/>
              <a:gd name="adj4" fmla="val -11142"/>
              <a:gd name="adj5" fmla="val 100000"/>
              <a:gd name="adj6" fmla="val -11142"/>
              <a:gd name="adj7" fmla="val 307768"/>
              <a:gd name="adj8" fmla="val 50980"/>
            </a:avLst>
          </a:prstGeom>
          <a:solidFill>
            <a:schemeClr val="accent2">
              <a:lumMod val="20000"/>
              <a:lumOff val="80000"/>
              <a:alpha val="50000"/>
            </a:schemeClr>
          </a:solidFill>
          <a:ln w="1905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anchor="ctr"/>
          <a:lstStyle/>
          <a:p>
            <a:pPr>
              <a:lnSpc>
                <a:spcPct val="90000"/>
              </a:lnSpc>
              <a:defRPr/>
            </a:pPr>
            <a:r>
              <a:rPr lang="en-US" sz="1400" b="1" dirty="0" smtClean="0">
                <a:latin typeface="+mn-lt"/>
                <a:cs typeface="+mn-cs"/>
              </a:rPr>
              <a:t>CIH:</a:t>
            </a:r>
          </a:p>
          <a:p>
            <a:pPr>
              <a:lnSpc>
                <a:spcPct val="90000"/>
              </a:lnSpc>
              <a:defRPr/>
            </a:pPr>
            <a:r>
              <a:rPr lang="en-US" sz="1400" dirty="0" smtClean="0">
                <a:latin typeface="+mn-lt"/>
                <a:cs typeface="+mn-cs"/>
              </a:rPr>
              <a:t>A Windows file infector that would flash the BIOS</a:t>
            </a:r>
            <a:endParaRPr lang="en-US" sz="1400" dirty="0">
              <a:latin typeface="+mn-lt"/>
              <a:cs typeface="+mn-cs"/>
            </a:endParaRPr>
          </a:p>
        </p:txBody>
      </p:sp>
    </p:spTree>
  </p:cSld>
  <p:clrMapOvr>
    <a:masterClrMapping/>
  </p:clrMapOvr>
  <p:transition spd="slow">
    <p:push/>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hevron 16"/>
          <p:cNvSpPr/>
          <p:nvPr/>
        </p:nvSpPr>
        <p:spPr bwMode="auto">
          <a:xfrm>
            <a:off x="-2011680" y="2449340"/>
            <a:ext cx="14496535" cy="1989800"/>
          </a:xfrm>
          <a:prstGeom prst="chevron">
            <a:avLst/>
          </a:prstGeom>
          <a:gradFill>
            <a:gsLst>
              <a:gs pos="0">
                <a:srgbClr val="03D4A8"/>
              </a:gs>
              <a:gs pos="25000">
                <a:srgbClr val="21D6E0"/>
              </a:gs>
              <a:gs pos="75000">
                <a:srgbClr val="0087E6"/>
              </a:gs>
              <a:gs pos="100000">
                <a:srgbClr val="005CBF"/>
              </a:gs>
            </a:gsLst>
            <a:lin ang="5400000" scaled="0"/>
          </a:gradFill>
          <a:ln w="19050" cap="flat" cmpd="sng" algn="ctr">
            <a:noFill/>
            <a:prstDash val="solid"/>
            <a:round/>
            <a:headEnd type="none" w="med" len="med"/>
            <a:tailEnd type="none" w="med" len="med"/>
          </a:ln>
          <a:effectLst>
            <a:outerShdw blurRad="50800" dist="63500" dir="2700000" algn="tl"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90000"/>
              </a:lnSpc>
              <a:spcBef>
                <a:spcPct val="0"/>
              </a:spcBef>
              <a:spcAft>
                <a:spcPct val="0"/>
              </a:spcAft>
              <a:buClrTx/>
              <a:buSzTx/>
              <a:buFontTx/>
              <a:buNone/>
              <a:tabLst/>
            </a:pPr>
            <a:r>
              <a:rPr kumimoji="0" lang="en-US" sz="2800" i="0" u="none" strike="noStrike" cap="none" normalizeH="0" baseline="0" dirty="0" smtClean="0">
                <a:ln>
                  <a:noFill/>
                </a:ln>
                <a:effectLst/>
                <a:latin typeface="+mn-lt"/>
              </a:rPr>
              <a:t>The Era</a:t>
            </a:r>
            <a:r>
              <a:rPr kumimoji="0" lang="en-US" sz="2800" i="0" u="none" strike="noStrike" cap="none" normalizeH="0" dirty="0" smtClean="0">
                <a:ln>
                  <a:noFill/>
                </a:ln>
                <a:effectLst/>
                <a:latin typeface="+mn-lt"/>
              </a:rPr>
              <a:t> of Fame and Glory</a:t>
            </a:r>
            <a:endParaRPr kumimoji="0" lang="en-US" sz="2800" i="0" u="none" strike="noStrike" cap="none" normalizeH="0" baseline="0" dirty="0" smtClean="0">
              <a:ln>
                <a:noFill/>
              </a:ln>
              <a:effectLst/>
              <a:latin typeface="+mn-lt"/>
            </a:endParaRPr>
          </a:p>
        </p:txBody>
      </p:sp>
      <p:sp>
        <p:nvSpPr>
          <p:cNvPr id="2" name="Title 1"/>
          <p:cNvSpPr>
            <a:spLocks noGrp="1"/>
          </p:cNvSpPr>
          <p:nvPr>
            <p:ph type="title"/>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smtClean="0"/>
              <a:t>RAID 2010 - The New Generation of Targeted Attacks</a:t>
            </a:r>
            <a:endParaRPr lang="en-US"/>
          </a:p>
        </p:txBody>
      </p:sp>
      <p:sp>
        <p:nvSpPr>
          <p:cNvPr id="5" name="Slide Number Placeholder 4"/>
          <p:cNvSpPr>
            <a:spLocks noGrp="1"/>
          </p:cNvSpPr>
          <p:nvPr>
            <p:ph type="sldNum" sz="quarter" idx="11"/>
          </p:nvPr>
        </p:nvSpPr>
        <p:spPr/>
        <p:txBody>
          <a:bodyPr/>
          <a:lstStyle/>
          <a:p>
            <a:pPr>
              <a:defRPr/>
            </a:pPr>
            <a:fld id="{5C42E5D9-EDEE-4D2E-874D-22DD17C5C628}" type="slidenum">
              <a:rPr lang="en-US" smtClean="0"/>
              <a:pPr>
                <a:defRPr/>
              </a:pPr>
              <a:t>7</a:t>
            </a:fld>
            <a:endParaRPr lang="en-US" dirty="0"/>
          </a:p>
        </p:txBody>
      </p:sp>
      <p:sp>
        <p:nvSpPr>
          <p:cNvPr id="6" name="Chevron 5"/>
          <p:cNvSpPr/>
          <p:nvPr/>
        </p:nvSpPr>
        <p:spPr bwMode="auto">
          <a:xfrm>
            <a:off x="-2194560" y="3435641"/>
            <a:ext cx="13917415" cy="834390"/>
          </a:xfrm>
          <a:prstGeom prst="chevron">
            <a:avLst/>
          </a:prstGeom>
          <a:gradFill>
            <a:gsLst>
              <a:gs pos="0">
                <a:srgbClr val="03D4A8"/>
              </a:gs>
              <a:gs pos="25000">
                <a:srgbClr val="21D6E0"/>
              </a:gs>
              <a:gs pos="75000">
                <a:srgbClr val="0087E6"/>
              </a:gs>
              <a:gs pos="100000">
                <a:srgbClr val="005CBF"/>
              </a:gs>
            </a:gsLst>
            <a:lin ang="5400000" scaled="0"/>
          </a:gradFill>
          <a:ln w="19050" cap="flat" cmpd="sng" algn="ctr">
            <a:noFill/>
            <a:prstDash val="solid"/>
            <a:round/>
            <a:headEnd type="none" w="med" len="med"/>
            <a:tailEnd type="none" w="med" len="med"/>
          </a:ln>
          <a:effectLst>
            <a:outerShdw blurRad="50800" dist="63500" dir="2700000" algn="tl" rotWithShape="0">
              <a:prstClr val="black">
                <a:alpha val="40000"/>
              </a:prstClr>
            </a:outerShdw>
          </a:effectLst>
          <a:scene3d>
            <a:camera prst="orthographicFront"/>
            <a:lightRig rig="threePt" dir="t"/>
          </a:scene3d>
          <a:sp3d>
            <a:bevelT/>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i="0" u="none" strike="noStrike" cap="none" normalizeH="0" baseline="0" dirty="0" err="1" smtClean="0">
              <a:ln>
                <a:noFill/>
              </a:ln>
              <a:effectLst/>
              <a:latin typeface="+mn-lt"/>
            </a:endParaRPr>
          </a:p>
        </p:txBody>
      </p:sp>
      <p:sp>
        <p:nvSpPr>
          <p:cNvPr id="15" name="Line Callout 3 (Accent Bar) 14"/>
          <p:cNvSpPr/>
          <p:nvPr/>
        </p:nvSpPr>
        <p:spPr bwMode="auto">
          <a:xfrm rot="10800000" flipV="1">
            <a:off x="1387163" y="4816577"/>
            <a:ext cx="2073946" cy="964217"/>
          </a:xfrm>
          <a:prstGeom prst="accentCallout3">
            <a:avLst>
              <a:gd name="adj1" fmla="val 79146"/>
              <a:gd name="adj2" fmla="val 102132"/>
              <a:gd name="adj3" fmla="val 79156"/>
              <a:gd name="adj4" fmla="val 108226"/>
              <a:gd name="adj5" fmla="val -1951"/>
              <a:gd name="adj6" fmla="val 108092"/>
              <a:gd name="adj7" fmla="val -76592"/>
              <a:gd name="adj8" fmla="val 50527"/>
            </a:avLst>
          </a:prstGeom>
          <a:solidFill>
            <a:schemeClr val="accent2">
              <a:lumMod val="20000"/>
              <a:lumOff val="80000"/>
              <a:alpha val="50000"/>
            </a:schemeClr>
          </a:solidFill>
          <a:ln w="1905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anchor="ctr"/>
          <a:lstStyle/>
          <a:p>
            <a:pPr>
              <a:lnSpc>
                <a:spcPct val="90000"/>
              </a:lnSpc>
              <a:defRPr/>
            </a:pPr>
            <a:r>
              <a:rPr lang="en-US" sz="1400" b="1" dirty="0" err="1" smtClean="0">
                <a:latin typeface="+mn-lt"/>
                <a:cs typeface="+mn-cs"/>
              </a:rPr>
              <a:t>LoveLetter</a:t>
            </a:r>
            <a:r>
              <a:rPr lang="en-US" sz="1400" b="1" dirty="0" smtClean="0">
                <a:latin typeface="+mn-lt"/>
                <a:cs typeface="+mn-cs"/>
              </a:rPr>
              <a:t> Worm:</a:t>
            </a:r>
          </a:p>
          <a:p>
            <a:pPr>
              <a:lnSpc>
                <a:spcPct val="90000"/>
              </a:lnSpc>
              <a:defRPr/>
            </a:pPr>
            <a:r>
              <a:rPr lang="en-US" sz="1400" dirty="0" smtClean="0">
                <a:latin typeface="+mn-lt"/>
                <a:cs typeface="+mn-cs"/>
              </a:rPr>
              <a:t>First VBS script virus to spread rapidly via Outlook email</a:t>
            </a:r>
            <a:endParaRPr lang="en-US" sz="1400" dirty="0">
              <a:latin typeface="+mn-lt"/>
              <a:cs typeface="+mn-cs"/>
            </a:endParaRPr>
          </a:p>
        </p:txBody>
      </p:sp>
      <p:sp>
        <p:nvSpPr>
          <p:cNvPr id="16" name="TextBox 15"/>
          <p:cNvSpPr txBox="1"/>
          <p:nvPr/>
        </p:nvSpPr>
        <p:spPr bwMode="ltGray">
          <a:xfrm>
            <a:off x="454318" y="3414583"/>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dirty="0" smtClean="0">
                <a:solidFill>
                  <a:schemeClr val="bg1"/>
                </a:solidFill>
                <a:latin typeface="Calibri" pitchFamily="34" charset="0"/>
              </a:rPr>
              <a:t>1999</a:t>
            </a:r>
          </a:p>
        </p:txBody>
      </p:sp>
      <p:sp>
        <p:nvSpPr>
          <p:cNvPr id="18" name="TextBox 17"/>
          <p:cNvSpPr txBox="1"/>
          <p:nvPr/>
        </p:nvSpPr>
        <p:spPr bwMode="ltGray">
          <a:xfrm>
            <a:off x="1632809" y="3414583"/>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dirty="0" smtClean="0">
                <a:solidFill>
                  <a:schemeClr val="bg1"/>
                </a:solidFill>
                <a:latin typeface="Calibri" pitchFamily="34" charset="0"/>
              </a:rPr>
              <a:t>2000</a:t>
            </a:r>
          </a:p>
        </p:txBody>
      </p:sp>
      <p:sp>
        <p:nvSpPr>
          <p:cNvPr id="20" name="TextBox 19"/>
          <p:cNvSpPr txBox="1"/>
          <p:nvPr/>
        </p:nvSpPr>
        <p:spPr bwMode="ltGray">
          <a:xfrm>
            <a:off x="2811300" y="3414583"/>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dirty="0" smtClean="0">
                <a:solidFill>
                  <a:schemeClr val="bg1"/>
                </a:solidFill>
                <a:latin typeface="Calibri" pitchFamily="34" charset="0"/>
              </a:rPr>
              <a:t>2001</a:t>
            </a:r>
          </a:p>
        </p:txBody>
      </p:sp>
      <p:sp>
        <p:nvSpPr>
          <p:cNvPr id="21" name="TextBox 20"/>
          <p:cNvSpPr txBox="1"/>
          <p:nvPr/>
        </p:nvSpPr>
        <p:spPr bwMode="ltGray">
          <a:xfrm>
            <a:off x="3989791" y="3414583"/>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dirty="0" smtClean="0">
                <a:solidFill>
                  <a:schemeClr val="bg1"/>
                </a:solidFill>
                <a:latin typeface="Calibri" pitchFamily="34" charset="0"/>
              </a:rPr>
              <a:t>2002</a:t>
            </a:r>
          </a:p>
        </p:txBody>
      </p:sp>
      <p:sp>
        <p:nvSpPr>
          <p:cNvPr id="22" name="TextBox 21"/>
          <p:cNvSpPr txBox="1"/>
          <p:nvPr/>
        </p:nvSpPr>
        <p:spPr bwMode="ltGray">
          <a:xfrm>
            <a:off x="6346773" y="3414583"/>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dirty="0" smtClean="0">
                <a:solidFill>
                  <a:schemeClr val="bg1"/>
                </a:solidFill>
                <a:latin typeface="Calibri" pitchFamily="34" charset="0"/>
              </a:rPr>
              <a:t>2004</a:t>
            </a:r>
          </a:p>
        </p:txBody>
      </p:sp>
      <p:sp>
        <p:nvSpPr>
          <p:cNvPr id="23" name="TextBox 22"/>
          <p:cNvSpPr txBox="1"/>
          <p:nvPr/>
        </p:nvSpPr>
        <p:spPr bwMode="ltGray">
          <a:xfrm>
            <a:off x="5168282" y="3414583"/>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dirty="0" smtClean="0">
                <a:solidFill>
                  <a:schemeClr val="bg1"/>
                </a:solidFill>
                <a:latin typeface="Calibri" pitchFamily="34" charset="0"/>
              </a:rPr>
              <a:t>2003</a:t>
            </a:r>
          </a:p>
        </p:txBody>
      </p:sp>
      <p:sp>
        <p:nvSpPr>
          <p:cNvPr id="24" name="TextBox 23"/>
          <p:cNvSpPr txBox="1"/>
          <p:nvPr/>
        </p:nvSpPr>
        <p:spPr bwMode="ltGray">
          <a:xfrm>
            <a:off x="7525266" y="3414583"/>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dirty="0" smtClean="0">
                <a:solidFill>
                  <a:schemeClr val="bg1"/>
                </a:solidFill>
                <a:latin typeface="Calibri" pitchFamily="34" charset="0"/>
              </a:rPr>
              <a:t>2005</a:t>
            </a:r>
          </a:p>
        </p:txBody>
      </p:sp>
      <p:sp>
        <p:nvSpPr>
          <p:cNvPr id="25" name="Line Callout 3 (Accent Bar) 24"/>
          <p:cNvSpPr/>
          <p:nvPr/>
        </p:nvSpPr>
        <p:spPr bwMode="auto">
          <a:xfrm rot="10800000" flipH="1" flipV="1">
            <a:off x="3586162" y="5130901"/>
            <a:ext cx="1787212" cy="1084161"/>
          </a:xfrm>
          <a:prstGeom prst="accentCallout3">
            <a:avLst>
              <a:gd name="adj1" fmla="val 79146"/>
              <a:gd name="adj2" fmla="val 102132"/>
              <a:gd name="adj3" fmla="val 79156"/>
              <a:gd name="adj4" fmla="val 108226"/>
              <a:gd name="adj5" fmla="val -1951"/>
              <a:gd name="adj6" fmla="val 108092"/>
              <a:gd name="adj7" fmla="val -99985"/>
              <a:gd name="adj8" fmla="val 14527"/>
            </a:avLst>
          </a:prstGeom>
          <a:solidFill>
            <a:schemeClr val="accent2">
              <a:lumMod val="20000"/>
              <a:lumOff val="80000"/>
              <a:alpha val="50000"/>
            </a:schemeClr>
          </a:solidFill>
          <a:ln w="1905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anchor="ctr"/>
          <a:lstStyle/>
          <a:p>
            <a:pPr>
              <a:lnSpc>
                <a:spcPct val="90000"/>
              </a:lnSpc>
              <a:defRPr/>
            </a:pPr>
            <a:r>
              <a:rPr lang="en-US" sz="1400" b="1" dirty="0" smtClean="0">
                <a:latin typeface="+mn-lt"/>
                <a:cs typeface="+mn-cs"/>
              </a:rPr>
              <a:t>Anna </a:t>
            </a:r>
            <a:r>
              <a:rPr lang="en-US" sz="1400" b="1" dirty="0" err="1" smtClean="0">
                <a:latin typeface="+mn-lt"/>
                <a:cs typeface="+mn-cs"/>
              </a:rPr>
              <a:t>Kournikova</a:t>
            </a:r>
            <a:r>
              <a:rPr lang="en-US" sz="1400" b="1" dirty="0" smtClean="0">
                <a:latin typeface="+mn-lt"/>
                <a:cs typeface="+mn-cs"/>
              </a:rPr>
              <a:t>:</a:t>
            </a:r>
          </a:p>
          <a:p>
            <a:pPr>
              <a:lnSpc>
                <a:spcPct val="90000"/>
              </a:lnSpc>
              <a:defRPr/>
            </a:pPr>
            <a:r>
              <a:rPr lang="en-US" sz="1400" dirty="0" smtClean="0">
                <a:latin typeface="+mn-lt"/>
                <a:cs typeface="+mn-cs"/>
              </a:rPr>
              <a:t>Just another email worm, but successful in propagation using racy pictures of Anna </a:t>
            </a:r>
            <a:r>
              <a:rPr lang="en-US" sz="1400" dirty="0" err="1" smtClean="0">
                <a:latin typeface="+mn-lt"/>
                <a:cs typeface="+mn-cs"/>
              </a:rPr>
              <a:t>Kournikova</a:t>
            </a:r>
            <a:r>
              <a:rPr lang="en-US" sz="1400" dirty="0" smtClean="0">
                <a:latin typeface="+mn-lt"/>
                <a:cs typeface="+mn-cs"/>
              </a:rPr>
              <a:t> as bait</a:t>
            </a:r>
            <a:endParaRPr lang="en-US" sz="1400" dirty="0">
              <a:latin typeface="+mn-lt"/>
              <a:cs typeface="+mn-cs"/>
            </a:endParaRPr>
          </a:p>
        </p:txBody>
      </p:sp>
      <p:sp>
        <p:nvSpPr>
          <p:cNvPr id="27" name="Line Callout 3 (Accent Bar) 26"/>
          <p:cNvSpPr/>
          <p:nvPr/>
        </p:nvSpPr>
        <p:spPr bwMode="auto">
          <a:xfrm>
            <a:off x="3309671" y="512496"/>
            <a:ext cx="2232090" cy="1213701"/>
          </a:xfrm>
          <a:prstGeom prst="accentCallout3">
            <a:avLst>
              <a:gd name="adj1" fmla="val 18750"/>
              <a:gd name="adj2" fmla="val -1151"/>
              <a:gd name="adj3" fmla="val 18750"/>
              <a:gd name="adj4" fmla="val -11142"/>
              <a:gd name="adj5" fmla="val 100000"/>
              <a:gd name="adj6" fmla="val -11142"/>
              <a:gd name="adj7" fmla="val 250532"/>
              <a:gd name="adj8" fmla="val 18335"/>
            </a:avLst>
          </a:prstGeom>
          <a:solidFill>
            <a:schemeClr val="accent2">
              <a:lumMod val="20000"/>
              <a:lumOff val="80000"/>
              <a:alpha val="50000"/>
            </a:schemeClr>
          </a:solidFill>
          <a:ln w="1905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anchor="ctr"/>
          <a:lstStyle/>
          <a:p>
            <a:pPr>
              <a:lnSpc>
                <a:spcPct val="90000"/>
              </a:lnSpc>
              <a:defRPr/>
            </a:pPr>
            <a:r>
              <a:rPr lang="en-US" sz="1400" b="1" dirty="0" smtClean="0">
                <a:latin typeface="+mn-lt"/>
                <a:cs typeface="+mn-cs"/>
              </a:rPr>
              <a:t>Blended Threats:</a:t>
            </a:r>
          </a:p>
          <a:p>
            <a:pPr>
              <a:lnSpc>
                <a:spcPct val="90000"/>
              </a:lnSpc>
              <a:defRPr/>
            </a:pPr>
            <a:r>
              <a:rPr lang="en-US" sz="1400" dirty="0" err="1" smtClean="0">
                <a:latin typeface="+mn-lt"/>
                <a:cs typeface="+mn-cs"/>
              </a:rPr>
              <a:t>CodeRed</a:t>
            </a:r>
            <a:r>
              <a:rPr lang="en-US" sz="1400" dirty="0" smtClean="0">
                <a:latin typeface="+mn-lt"/>
                <a:cs typeface="+mn-cs"/>
              </a:rPr>
              <a:t>, </a:t>
            </a:r>
            <a:r>
              <a:rPr lang="en-US" sz="1400" dirty="0" err="1" smtClean="0">
                <a:latin typeface="+mn-lt"/>
                <a:cs typeface="+mn-cs"/>
              </a:rPr>
              <a:t>Nimda</a:t>
            </a:r>
            <a:r>
              <a:rPr lang="en-US" sz="1400" dirty="0" smtClean="0">
                <a:latin typeface="+mn-lt"/>
                <a:cs typeface="+mn-cs"/>
              </a:rPr>
              <a:t> spread without any user interaction using Microsoft system vulnerabilities</a:t>
            </a:r>
            <a:endParaRPr lang="en-US" sz="1400" dirty="0">
              <a:latin typeface="+mn-lt"/>
              <a:cs typeface="+mn-cs"/>
            </a:endParaRPr>
          </a:p>
        </p:txBody>
      </p:sp>
      <p:sp>
        <p:nvSpPr>
          <p:cNvPr id="26" name="Line Callout 3 (Accent Bar) 25"/>
          <p:cNvSpPr/>
          <p:nvPr/>
        </p:nvSpPr>
        <p:spPr bwMode="auto">
          <a:xfrm flipH="1">
            <a:off x="5886450" y="1126859"/>
            <a:ext cx="1825560" cy="1001980"/>
          </a:xfrm>
          <a:prstGeom prst="accentCallout3">
            <a:avLst>
              <a:gd name="adj1" fmla="val 18750"/>
              <a:gd name="adj2" fmla="val -1151"/>
              <a:gd name="adj3" fmla="val 18750"/>
              <a:gd name="adj4" fmla="val -11142"/>
              <a:gd name="adj5" fmla="val 100000"/>
              <a:gd name="adj6" fmla="val -11142"/>
              <a:gd name="adj7" fmla="val 242939"/>
              <a:gd name="adj8" fmla="val 24171"/>
            </a:avLst>
          </a:prstGeom>
          <a:solidFill>
            <a:schemeClr val="accent2">
              <a:lumMod val="20000"/>
              <a:lumOff val="80000"/>
              <a:alpha val="50000"/>
            </a:schemeClr>
          </a:solidFill>
          <a:ln w="1905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anchor="ctr"/>
          <a:lstStyle/>
          <a:p>
            <a:pPr>
              <a:lnSpc>
                <a:spcPct val="90000"/>
              </a:lnSpc>
              <a:defRPr/>
            </a:pPr>
            <a:r>
              <a:rPr lang="en-US" sz="1400" b="1" dirty="0" smtClean="0">
                <a:latin typeface="+mn-lt"/>
                <a:cs typeface="+mn-cs"/>
              </a:rPr>
              <a:t>Worm wars:</a:t>
            </a:r>
          </a:p>
          <a:p>
            <a:pPr>
              <a:lnSpc>
                <a:spcPct val="90000"/>
              </a:lnSpc>
              <a:defRPr/>
            </a:pPr>
            <a:r>
              <a:rPr lang="en-US" sz="1400" dirty="0" err="1" smtClean="0">
                <a:latin typeface="+mn-lt"/>
                <a:cs typeface="+mn-cs"/>
              </a:rPr>
              <a:t>MyDoom</a:t>
            </a:r>
            <a:r>
              <a:rPr lang="en-US" sz="1400" dirty="0" smtClean="0">
                <a:latin typeface="+mn-lt"/>
                <a:cs typeface="+mn-cs"/>
              </a:rPr>
              <a:t>, </a:t>
            </a:r>
            <a:r>
              <a:rPr lang="en-US" sz="1400" dirty="0" err="1" smtClean="0">
                <a:latin typeface="+mn-lt"/>
                <a:cs typeface="+mn-cs"/>
              </a:rPr>
              <a:t>Netsky</a:t>
            </a:r>
            <a:r>
              <a:rPr lang="en-US" sz="1400" dirty="0" smtClean="0">
                <a:latin typeface="+mn-lt"/>
                <a:cs typeface="+mn-cs"/>
              </a:rPr>
              <a:t>, </a:t>
            </a:r>
            <a:r>
              <a:rPr lang="en-US" sz="1400" dirty="0" err="1" smtClean="0">
                <a:latin typeface="+mn-lt"/>
                <a:cs typeface="+mn-cs"/>
              </a:rPr>
              <a:t>Sobig</a:t>
            </a:r>
            <a:r>
              <a:rPr lang="en-US" sz="1400" dirty="0" smtClean="0">
                <a:latin typeface="+mn-lt"/>
                <a:cs typeface="+mn-cs"/>
              </a:rPr>
              <a:t>, all compete for machines to infect</a:t>
            </a:r>
          </a:p>
        </p:txBody>
      </p:sp>
      <p:sp>
        <p:nvSpPr>
          <p:cNvPr id="14" name="Line Callout 3 (Accent Bar) 13"/>
          <p:cNvSpPr/>
          <p:nvPr/>
        </p:nvSpPr>
        <p:spPr bwMode="auto">
          <a:xfrm>
            <a:off x="895084" y="1712646"/>
            <a:ext cx="2232090" cy="1213701"/>
          </a:xfrm>
          <a:prstGeom prst="accentCallout3">
            <a:avLst>
              <a:gd name="adj1" fmla="val 18750"/>
              <a:gd name="adj2" fmla="val -1151"/>
              <a:gd name="adj3" fmla="val 18750"/>
              <a:gd name="adj4" fmla="val -11142"/>
              <a:gd name="adj5" fmla="val 100000"/>
              <a:gd name="adj6" fmla="val -11142"/>
              <a:gd name="adj7" fmla="val 154002"/>
              <a:gd name="adj8" fmla="val 13214"/>
            </a:avLst>
          </a:prstGeom>
          <a:solidFill>
            <a:schemeClr val="accent2">
              <a:lumMod val="20000"/>
              <a:lumOff val="80000"/>
              <a:alpha val="50000"/>
            </a:schemeClr>
          </a:solidFill>
          <a:ln w="1905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anchor="ctr"/>
          <a:lstStyle/>
          <a:p>
            <a:pPr>
              <a:lnSpc>
                <a:spcPct val="90000"/>
              </a:lnSpc>
              <a:defRPr/>
            </a:pPr>
            <a:r>
              <a:rPr lang="en-US" sz="1400" b="1" dirty="0" smtClean="0">
                <a:latin typeface="+mn-lt"/>
                <a:cs typeface="+mn-cs"/>
              </a:rPr>
              <a:t>Email systems down:</a:t>
            </a:r>
          </a:p>
          <a:p>
            <a:pPr>
              <a:lnSpc>
                <a:spcPct val="90000"/>
              </a:lnSpc>
              <a:defRPr/>
            </a:pPr>
            <a:r>
              <a:rPr lang="en-US" sz="1400" dirty="0" smtClean="0">
                <a:latin typeface="+mn-lt"/>
                <a:cs typeface="+mn-cs"/>
              </a:rPr>
              <a:t>The Melissa worm spreads rapidly to computers via email causing networks to come to a crawl</a:t>
            </a:r>
            <a:endParaRPr lang="en-US" sz="1400" dirty="0">
              <a:latin typeface="+mn-lt"/>
              <a:cs typeface="+mn-cs"/>
            </a:endParaRPr>
          </a:p>
        </p:txBody>
      </p:sp>
      <p:sp>
        <p:nvSpPr>
          <p:cNvPr id="28" name="Line Callout 3 (Accent Bar) 27"/>
          <p:cNvSpPr/>
          <p:nvPr/>
        </p:nvSpPr>
        <p:spPr bwMode="auto">
          <a:xfrm rot="10800000" flipV="1">
            <a:off x="6757987" y="4916588"/>
            <a:ext cx="2028825" cy="1169887"/>
          </a:xfrm>
          <a:prstGeom prst="accentCallout3">
            <a:avLst>
              <a:gd name="adj1" fmla="val 79146"/>
              <a:gd name="adj2" fmla="val 102132"/>
              <a:gd name="adj3" fmla="val 79156"/>
              <a:gd name="adj4" fmla="val 108226"/>
              <a:gd name="adj5" fmla="val -1951"/>
              <a:gd name="adj6" fmla="val 108092"/>
              <a:gd name="adj7" fmla="val -71476"/>
              <a:gd name="adj8" fmla="val 30833"/>
            </a:avLst>
          </a:prstGeom>
          <a:solidFill>
            <a:schemeClr val="accent2">
              <a:lumMod val="20000"/>
              <a:lumOff val="80000"/>
              <a:alpha val="50000"/>
            </a:schemeClr>
          </a:solidFill>
          <a:ln w="1905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anchor="ctr"/>
          <a:lstStyle/>
          <a:p>
            <a:pPr>
              <a:lnSpc>
                <a:spcPct val="90000"/>
              </a:lnSpc>
              <a:defRPr/>
            </a:pPr>
            <a:r>
              <a:rPr lang="en-US" sz="1400" b="1" dirty="0" err="1" smtClean="0">
                <a:latin typeface="+mn-lt"/>
                <a:cs typeface="+mn-cs"/>
              </a:rPr>
              <a:t>Samy</a:t>
            </a:r>
            <a:r>
              <a:rPr lang="en-US" sz="1400" b="1" dirty="0" smtClean="0">
                <a:latin typeface="+mn-lt"/>
                <a:cs typeface="+mn-cs"/>
              </a:rPr>
              <a:t> My Hero:</a:t>
            </a:r>
          </a:p>
          <a:p>
            <a:pPr>
              <a:lnSpc>
                <a:spcPct val="90000"/>
              </a:lnSpc>
              <a:defRPr/>
            </a:pPr>
            <a:r>
              <a:rPr lang="en-US" sz="1400" dirty="0" smtClean="0">
                <a:latin typeface="+mn-lt"/>
                <a:cs typeface="+mn-cs"/>
              </a:rPr>
              <a:t>XSS worm spreads on MySpace automatically </a:t>
            </a:r>
            <a:r>
              <a:rPr lang="en-US" sz="1400" dirty="0" err="1" smtClean="0">
                <a:latin typeface="+mn-lt"/>
                <a:cs typeface="+mn-cs"/>
              </a:rPr>
              <a:t>friending</a:t>
            </a:r>
            <a:r>
              <a:rPr lang="en-US" sz="1400" dirty="0" smtClean="0">
                <a:latin typeface="+mn-lt"/>
                <a:cs typeface="+mn-cs"/>
              </a:rPr>
              <a:t> a million users</a:t>
            </a:r>
            <a:endParaRPr lang="en-US" sz="1400" dirty="0">
              <a:latin typeface="+mn-lt"/>
              <a:cs typeface="+mn-cs"/>
            </a:endParaRPr>
          </a:p>
        </p:txBody>
      </p:sp>
    </p:spTree>
  </p:cSld>
  <p:clrMapOvr>
    <a:masterClrMapping/>
  </p:clrMapOvr>
  <p:transition spd="slow">
    <p:push/>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hevron 16"/>
          <p:cNvSpPr/>
          <p:nvPr/>
        </p:nvSpPr>
        <p:spPr bwMode="auto">
          <a:xfrm>
            <a:off x="-2011679" y="2449340"/>
            <a:ext cx="10198418" cy="1989800"/>
          </a:xfrm>
          <a:prstGeom prst="chevron">
            <a:avLst/>
          </a:prstGeom>
          <a:gradFill>
            <a:gsLst>
              <a:gs pos="0">
                <a:srgbClr val="03D4A8"/>
              </a:gs>
              <a:gs pos="25000">
                <a:srgbClr val="21D6E0"/>
              </a:gs>
              <a:gs pos="75000">
                <a:srgbClr val="0087E6"/>
              </a:gs>
              <a:gs pos="100000">
                <a:srgbClr val="005CBF"/>
              </a:gs>
            </a:gsLst>
            <a:lin ang="5400000" scaled="0"/>
          </a:gradFill>
          <a:ln w="19050" cap="flat" cmpd="sng" algn="ctr">
            <a:noFill/>
            <a:prstDash val="solid"/>
            <a:round/>
            <a:headEnd type="none" w="med" len="med"/>
            <a:tailEnd type="none" w="med" len="med"/>
          </a:ln>
          <a:effectLst>
            <a:outerShdw blurRad="50800" dist="63500" dir="2700000" algn="tl"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90000"/>
              </a:lnSpc>
              <a:spcBef>
                <a:spcPct val="0"/>
              </a:spcBef>
              <a:spcAft>
                <a:spcPct val="0"/>
              </a:spcAft>
              <a:buClrTx/>
              <a:buSzTx/>
              <a:buFontTx/>
              <a:buNone/>
              <a:tabLst/>
            </a:pPr>
            <a:r>
              <a:rPr kumimoji="0" lang="en-US" sz="2800" i="0" u="none" strike="noStrike" cap="none" normalizeH="0" baseline="0" dirty="0" smtClean="0">
                <a:ln>
                  <a:noFill/>
                </a:ln>
                <a:effectLst/>
                <a:latin typeface="+mn-lt"/>
              </a:rPr>
              <a:t>The Era</a:t>
            </a:r>
            <a:r>
              <a:rPr kumimoji="0" lang="en-US" sz="2800" i="0" u="none" strike="noStrike" cap="none" normalizeH="0" dirty="0" smtClean="0">
                <a:ln>
                  <a:noFill/>
                </a:ln>
                <a:effectLst/>
                <a:latin typeface="+mn-lt"/>
              </a:rPr>
              <a:t> of Mass Cybercrime</a:t>
            </a:r>
          </a:p>
          <a:p>
            <a:pPr marL="0" marR="0" indent="0" algn="ctr" defTabSz="914400" rtl="0" eaLnBrk="1" fontAlgn="base" latinLnBrk="0" hangingPunct="1">
              <a:lnSpc>
                <a:spcPct val="90000"/>
              </a:lnSpc>
              <a:spcBef>
                <a:spcPct val="0"/>
              </a:spcBef>
              <a:spcAft>
                <a:spcPct val="0"/>
              </a:spcAft>
              <a:buClrTx/>
              <a:buSzTx/>
              <a:buFontTx/>
              <a:buNone/>
              <a:tabLst/>
            </a:pPr>
            <a:r>
              <a:rPr lang="en-US" sz="2800" dirty="0" smtClean="0">
                <a:latin typeface="+mn-lt"/>
              </a:rPr>
              <a:t>                                          </a:t>
            </a:r>
            <a:endParaRPr lang="en-US" sz="2800" baseline="0" dirty="0" smtClean="0">
              <a:latin typeface="+mn-lt"/>
            </a:endParaRPr>
          </a:p>
        </p:txBody>
      </p:sp>
      <p:sp>
        <p:nvSpPr>
          <p:cNvPr id="2" name="Title 1"/>
          <p:cNvSpPr>
            <a:spLocks noGrp="1"/>
          </p:cNvSpPr>
          <p:nvPr>
            <p:ph type="title"/>
          </p:nvPr>
        </p:nvSpPr>
        <p:spPr/>
        <p:txBody>
          <a:bodyPr/>
          <a:lstStyle/>
          <a:p>
            <a:endParaRPr lang="en-US"/>
          </a:p>
        </p:txBody>
      </p:sp>
      <p:sp>
        <p:nvSpPr>
          <p:cNvPr id="4" name="Footer Placeholder 3"/>
          <p:cNvSpPr>
            <a:spLocks noGrp="1"/>
          </p:cNvSpPr>
          <p:nvPr>
            <p:ph type="ftr" sz="quarter" idx="10"/>
          </p:nvPr>
        </p:nvSpPr>
        <p:spPr/>
        <p:txBody>
          <a:bodyPr/>
          <a:lstStyle/>
          <a:p>
            <a:pPr>
              <a:defRPr/>
            </a:pPr>
            <a:r>
              <a:rPr lang="en-US" smtClean="0"/>
              <a:t>RAID 2010 - The New Generation of Targeted Attacks</a:t>
            </a:r>
            <a:endParaRPr lang="en-US"/>
          </a:p>
        </p:txBody>
      </p:sp>
      <p:sp>
        <p:nvSpPr>
          <p:cNvPr id="5" name="Slide Number Placeholder 4"/>
          <p:cNvSpPr>
            <a:spLocks noGrp="1"/>
          </p:cNvSpPr>
          <p:nvPr>
            <p:ph type="sldNum" sz="quarter" idx="11"/>
          </p:nvPr>
        </p:nvSpPr>
        <p:spPr/>
        <p:txBody>
          <a:bodyPr/>
          <a:lstStyle/>
          <a:p>
            <a:pPr>
              <a:defRPr/>
            </a:pPr>
            <a:fld id="{5C42E5D9-EDEE-4D2E-874D-22DD17C5C628}" type="slidenum">
              <a:rPr lang="en-US" smtClean="0"/>
              <a:pPr>
                <a:defRPr/>
              </a:pPr>
              <a:t>8</a:t>
            </a:fld>
            <a:endParaRPr lang="en-US" dirty="0"/>
          </a:p>
        </p:txBody>
      </p:sp>
      <p:sp>
        <p:nvSpPr>
          <p:cNvPr id="6" name="Chevron 5"/>
          <p:cNvSpPr/>
          <p:nvPr/>
        </p:nvSpPr>
        <p:spPr bwMode="auto">
          <a:xfrm>
            <a:off x="-2194560" y="3435641"/>
            <a:ext cx="9152573" cy="834390"/>
          </a:xfrm>
          <a:prstGeom prst="chevron">
            <a:avLst/>
          </a:prstGeom>
          <a:gradFill>
            <a:gsLst>
              <a:gs pos="0">
                <a:srgbClr val="03D4A8"/>
              </a:gs>
              <a:gs pos="25000">
                <a:srgbClr val="21D6E0"/>
              </a:gs>
              <a:gs pos="75000">
                <a:srgbClr val="0087E6"/>
              </a:gs>
              <a:gs pos="100000">
                <a:srgbClr val="005CBF"/>
              </a:gs>
            </a:gsLst>
            <a:lin ang="5400000" scaled="0"/>
          </a:gradFill>
          <a:ln w="19050" cap="flat" cmpd="sng" algn="ctr">
            <a:noFill/>
            <a:prstDash val="solid"/>
            <a:round/>
            <a:headEnd type="none" w="med" len="med"/>
            <a:tailEnd type="none" w="med" len="med"/>
          </a:ln>
          <a:effectLst>
            <a:outerShdw blurRad="50800" dist="63500" dir="2700000" algn="tl" rotWithShape="0">
              <a:prstClr val="black">
                <a:alpha val="40000"/>
              </a:prstClr>
            </a:outerShdw>
          </a:effectLst>
          <a:scene3d>
            <a:camera prst="orthographicFront"/>
            <a:lightRig rig="threePt" dir="t"/>
          </a:scene3d>
          <a:sp3d>
            <a:bevelT/>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i="0" u="none" strike="noStrike" cap="none" normalizeH="0" baseline="0" dirty="0" err="1" smtClean="0">
              <a:ln>
                <a:noFill/>
              </a:ln>
              <a:effectLst/>
              <a:latin typeface="+mn-lt"/>
            </a:endParaRPr>
          </a:p>
        </p:txBody>
      </p:sp>
      <p:sp>
        <p:nvSpPr>
          <p:cNvPr id="14" name="Line Callout 3 (Accent Bar) 13"/>
          <p:cNvSpPr/>
          <p:nvPr/>
        </p:nvSpPr>
        <p:spPr bwMode="auto">
          <a:xfrm flipH="1">
            <a:off x="3505198" y="1352429"/>
            <a:ext cx="1980501" cy="781171"/>
          </a:xfrm>
          <a:prstGeom prst="accentCallout3">
            <a:avLst>
              <a:gd name="adj1" fmla="val 18750"/>
              <a:gd name="adj2" fmla="val -1151"/>
              <a:gd name="adj3" fmla="val 18750"/>
              <a:gd name="adj4" fmla="val -11142"/>
              <a:gd name="adj5" fmla="val 100000"/>
              <a:gd name="adj6" fmla="val -11142"/>
              <a:gd name="adj7" fmla="val 297660"/>
              <a:gd name="adj8" fmla="val 75474"/>
            </a:avLst>
          </a:prstGeom>
          <a:solidFill>
            <a:schemeClr val="accent2">
              <a:lumMod val="20000"/>
              <a:lumOff val="80000"/>
              <a:alpha val="50000"/>
            </a:schemeClr>
          </a:solidFill>
          <a:ln w="1905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anchor="ctr"/>
          <a:lstStyle/>
          <a:p>
            <a:pPr>
              <a:lnSpc>
                <a:spcPct val="90000"/>
              </a:lnSpc>
              <a:defRPr/>
            </a:pPr>
            <a:r>
              <a:rPr lang="en-US" sz="1400" b="1" dirty="0" err="1" smtClean="0">
                <a:latin typeface="+mn-lt"/>
                <a:cs typeface="+mn-cs"/>
              </a:rPr>
              <a:t>Mebroot</a:t>
            </a:r>
            <a:r>
              <a:rPr lang="en-US" sz="1400" b="1" dirty="0" smtClean="0">
                <a:latin typeface="+mn-lt"/>
                <a:cs typeface="+mn-cs"/>
              </a:rPr>
              <a:t>:</a:t>
            </a:r>
          </a:p>
          <a:p>
            <a:pPr>
              <a:lnSpc>
                <a:spcPct val="90000"/>
              </a:lnSpc>
              <a:defRPr/>
            </a:pPr>
            <a:r>
              <a:rPr lang="en-US" sz="1400" dirty="0" smtClean="0">
                <a:latin typeface="+mn-lt"/>
                <a:cs typeface="+mn-cs"/>
              </a:rPr>
              <a:t>MBR </a:t>
            </a:r>
            <a:r>
              <a:rPr lang="en-US" sz="1400" dirty="0" err="1" smtClean="0">
                <a:latin typeface="+mn-lt"/>
                <a:cs typeface="+mn-cs"/>
              </a:rPr>
              <a:t>rootkit</a:t>
            </a:r>
            <a:r>
              <a:rPr lang="en-US" sz="1400" dirty="0" smtClean="0">
                <a:latin typeface="+mn-lt"/>
                <a:cs typeface="+mn-cs"/>
              </a:rPr>
              <a:t> that steals user credentials and enables spamming</a:t>
            </a:r>
            <a:endParaRPr lang="en-US" sz="1400" dirty="0">
              <a:latin typeface="+mn-lt"/>
              <a:cs typeface="+mn-cs"/>
            </a:endParaRPr>
          </a:p>
        </p:txBody>
      </p:sp>
      <p:sp>
        <p:nvSpPr>
          <p:cNvPr id="16" name="TextBox 15"/>
          <p:cNvSpPr txBox="1"/>
          <p:nvPr/>
        </p:nvSpPr>
        <p:spPr bwMode="ltGray">
          <a:xfrm>
            <a:off x="454318" y="3414583"/>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dirty="0" smtClean="0">
                <a:solidFill>
                  <a:schemeClr val="bg1"/>
                </a:solidFill>
                <a:latin typeface="Calibri" pitchFamily="34" charset="0"/>
              </a:rPr>
              <a:t>2006</a:t>
            </a:r>
          </a:p>
        </p:txBody>
      </p:sp>
      <p:sp>
        <p:nvSpPr>
          <p:cNvPr id="18" name="TextBox 17"/>
          <p:cNvSpPr txBox="1"/>
          <p:nvPr/>
        </p:nvSpPr>
        <p:spPr bwMode="ltGray">
          <a:xfrm>
            <a:off x="1632809" y="3414583"/>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dirty="0" smtClean="0">
                <a:solidFill>
                  <a:schemeClr val="bg1"/>
                </a:solidFill>
                <a:latin typeface="Calibri" pitchFamily="34" charset="0"/>
              </a:rPr>
              <a:t>2007</a:t>
            </a:r>
          </a:p>
        </p:txBody>
      </p:sp>
      <p:sp>
        <p:nvSpPr>
          <p:cNvPr id="20" name="TextBox 19"/>
          <p:cNvSpPr txBox="1"/>
          <p:nvPr/>
        </p:nvSpPr>
        <p:spPr bwMode="ltGray">
          <a:xfrm>
            <a:off x="2811300" y="3414583"/>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dirty="0" smtClean="0">
                <a:solidFill>
                  <a:schemeClr val="bg1"/>
                </a:solidFill>
                <a:latin typeface="Calibri" pitchFamily="34" charset="0"/>
              </a:rPr>
              <a:t>2008</a:t>
            </a:r>
          </a:p>
        </p:txBody>
      </p:sp>
      <p:sp>
        <p:nvSpPr>
          <p:cNvPr id="21" name="TextBox 20"/>
          <p:cNvSpPr txBox="1"/>
          <p:nvPr/>
        </p:nvSpPr>
        <p:spPr bwMode="ltGray">
          <a:xfrm>
            <a:off x="3989791" y="3414583"/>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dirty="0" smtClean="0">
                <a:solidFill>
                  <a:schemeClr val="bg1"/>
                </a:solidFill>
                <a:latin typeface="Calibri" pitchFamily="34" charset="0"/>
              </a:rPr>
              <a:t>2009</a:t>
            </a:r>
          </a:p>
        </p:txBody>
      </p:sp>
      <p:sp>
        <p:nvSpPr>
          <p:cNvPr id="23" name="TextBox 22"/>
          <p:cNvSpPr txBox="1"/>
          <p:nvPr/>
        </p:nvSpPr>
        <p:spPr bwMode="ltGray">
          <a:xfrm>
            <a:off x="5168282" y="3414583"/>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dirty="0" smtClean="0">
                <a:solidFill>
                  <a:schemeClr val="bg1"/>
                </a:solidFill>
                <a:latin typeface="Calibri" pitchFamily="34" charset="0"/>
              </a:rPr>
              <a:t>2010</a:t>
            </a:r>
          </a:p>
        </p:txBody>
      </p:sp>
      <p:sp>
        <p:nvSpPr>
          <p:cNvPr id="19" name="Line Callout 3 (Accent Bar) 18"/>
          <p:cNvSpPr/>
          <p:nvPr/>
        </p:nvSpPr>
        <p:spPr bwMode="auto">
          <a:xfrm rot="10800000" flipV="1">
            <a:off x="4993674" y="4536889"/>
            <a:ext cx="2073946" cy="964217"/>
          </a:xfrm>
          <a:prstGeom prst="accentCallout3">
            <a:avLst>
              <a:gd name="adj1" fmla="val 79146"/>
              <a:gd name="adj2" fmla="val 102132"/>
              <a:gd name="adj3" fmla="val 79156"/>
              <a:gd name="adj4" fmla="val 108226"/>
              <a:gd name="adj5" fmla="val -1951"/>
              <a:gd name="adj6" fmla="val 108092"/>
              <a:gd name="adj7" fmla="val -75110"/>
              <a:gd name="adj8" fmla="val 148540"/>
            </a:avLst>
          </a:prstGeom>
          <a:solidFill>
            <a:schemeClr val="accent2">
              <a:lumMod val="20000"/>
              <a:lumOff val="80000"/>
              <a:alpha val="50000"/>
            </a:schemeClr>
          </a:solidFill>
          <a:ln w="1905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anchor="ctr"/>
          <a:lstStyle/>
          <a:p>
            <a:pPr>
              <a:lnSpc>
                <a:spcPct val="90000"/>
              </a:lnSpc>
              <a:defRPr/>
            </a:pPr>
            <a:r>
              <a:rPr lang="en-US" sz="1400" b="1" dirty="0" err="1" smtClean="0">
                <a:latin typeface="+mn-lt"/>
                <a:cs typeface="+mn-cs"/>
              </a:rPr>
              <a:t>Koobface</a:t>
            </a:r>
            <a:r>
              <a:rPr lang="en-US" sz="1400" b="1" dirty="0" smtClean="0">
                <a:latin typeface="+mn-lt"/>
                <a:cs typeface="+mn-cs"/>
              </a:rPr>
              <a:t>:</a:t>
            </a:r>
          </a:p>
          <a:p>
            <a:pPr>
              <a:lnSpc>
                <a:spcPct val="90000"/>
              </a:lnSpc>
              <a:defRPr/>
            </a:pPr>
            <a:r>
              <a:rPr lang="en-US" sz="1400" dirty="0" smtClean="0">
                <a:latin typeface="+mn-lt"/>
                <a:cs typeface="+mn-cs"/>
              </a:rPr>
              <a:t>Spreads via social networks and installs pay-per-install software</a:t>
            </a:r>
            <a:endParaRPr lang="en-US" sz="1400" dirty="0">
              <a:latin typeface="+mn-lt"/>
              <a:cs typeface="+mn-cs"/>
            </a:endParaRPr>
          </a:p>
        </p:txBody>
      </p:sp>
      <p:sp>
        <p:nvSpPr>
          <p:cNvPr id="22" name="Line Callout 3 (Accent Bar) 21"/>
          <p:cNvSpPr/>
          <p:nvPr/>
        </p:nvSpPr>
        <p:spPr bwMode="auto">
          <a:xfrm rot="10800000" flipV="1">
            <a:off x="4494910" y="5575980"/>
            <a:ext cx="2073946" cy="964217"/>
          </a:xfrm>
          <a:prstGeom prst="accentCallout3">
            <a:avLst>
              <a:gd name="adj1" fmla="val 79146"/>
              <a:gd name="adj2" fmla="val 102132"/>
              <a:gd name="adj3" fmla="val 79156"/>
              <a:gd name="adj4" fmla="val 108226"/>
              <a:gd name="adj5" fmla="val -1951"/>
              <a:gd name="adj6" fmla="val 108092"/>
              <a:gd name="adj7" fmla="val -154138"/>
              <a:gd name="adj8" fmla="val 139188"/>
            </a:avLst>
          </a:prstGeom>
          <a:solidFill>
            <a:schemeClr val="accent2">
              <a:lumMod val="20000"/>
              <a:lumOff val="80000"/>
              <a:alpha val="50000"/>
            </a:schemeClr>
          </a:solidFill>
          <a:ln w="1905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anchor="ctr"/>
          <a:lstStyle/>
          <a:p>
            <a:pPr>
              <a:lnSpc>
                <a:spcPct val="90000"/>
              </a:lnSpc>
              <a:defRPr/>
            </a:pPr>
            <a:r>
              <a:rPr lang="en-US" sz="1400" b="1" dirty="0" err="1" smtClean="0">
                <a:latin typeface="+mn-lt"/>
                <a:cs typeface="+mn-cs"/>
              </a:rPr>
              <a:t>Conficker</a:t>
            </a:r>
            <a:r>
              <a:rPr lang="en-US" sz="1400" b="1" dirty="0" smtClean="0">
                <a:latin typeface="+mn-lt"/>
                <a:cs typeface="+mn-cs"/>
              </a:rPr>
              <a:t>:</a:t>
            </a:r>
          </a:p>
          <a:p>
            <a:pPr>
              <a:lnSpc>
                <a:spcPct val="90000"/>
              </a:lnSpc>
              <a:defRPr/>
            </a:pPr>
            <a:r>
              <a:rPr lang="en-US" sz="1400" dirty="0" smtClean="0">
                <a:latin typeface="+mn-lt"/>
                <a:cs typeface="+mn-cs"/>
              </a:rPr>
              <a:t>Spreads via MS08-067, builds millions-sized </a:t>
            </a:r>
            <a:r>
              <a:rPr lang="en-US" sz="1400" dirty="0" err="1" smtClean="0">
                <a:latin typeface="+mn-lt"/>
                <a:cs typeface="+mn-cs"/>
              </a:rPr>
              <a:t>botnet</a:t>
            </a:r>
            <a:r>
              <a:rPr lang="en-US" sz="1400" dirty="0" smtClean="0">
                <a:latin typeface="+mn-lt"/>
                <a:cs typeface="+mn-cs"/>
              </a:rPr>
              <a:t> to install pay-per-install software</a:t>
            </a:r>
            <a:endParaRPr lang="en-US" sz="1400" dirty="0">
              <a:latin typeface="+mn-lt"/>
              <a:cs typeface="+mn-cs"/>
            </a:endParaRPr>
          </a:p>
        </p:txBody>
      </p:sp>
      <p:sp>
        <p:nvSpPr>
          <p:cNvPr id="15" name="Line Callout 3 (Accent Bar) 14"/>
          <p:cNvSpPr/>
          <p:nvPr/>
        </p:nvSpPr>
        <p:spPr bwMode="auto">
          <a:xfrm rot="10800000" flipV="1">
            <a:off x="2139637" y="4841689"/>
            <a:ext cx="2073946" cy="964217"/>
          </a:xfrm>
          <a:prstGeom prst="accentCallout3">
            <a:avLst>
              <a:gd name="adj1" fmla="val 79146"/>
              <a:gd name="adj2" fmla="val 102132"/>
              <a:gd name="adj3" fmla="val 79156"/>
              <a:gd name="adj4" fmla="val 108226"/>
              <a:gd name="adj5" fmla="val -1951"/>
              <a:gd name="adj6" fmla="val 108092"/>
              <a:gd name="adj7" fmla="val -75110"/>
              <a:gd name="adj8" fmla="val 88417"/>
            </a:avLst>
          </a:prstGeom>
          <a:solidFill>
            <a:schemeClr val="accent2">
              <a:lumMod val="20000"/>
              <a:lumOff val="80000"/>
              <a:alpha val="50000"/>
            </a:schemeClr>
          </a:solidFill>
          <a:ln w="1905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anchor="ctr"/>
          <a:lstStyle/>
          <a:p>
            <a:pPr>
              <a:lnSpc>
                <a:spcPct val="90000"/>
              </a:lnSpc>
              <a:defRPr/>
            </a:pPr>
            <a:r>
              <a:rPr lang="en-US" sz="1400" b="1" dirty="0" smtClean="0">
                <a:latin typeface="+mn-lt"/>
                <a:cs typeface="+mn-cs"/>
              </a:rPr>
              <a:t>Storm Worm:</a:t>
            </a:r>
          </a:p>
          <a:p>
            <a:pPr>
              <a:lnSpc>
                <a:spcPct val="90000"/>
              </a:lnSpc>
              <a:defRPr/>
            </a:pPr>
            <a:r>
              <a:rPr lang="en-US" sz="1400" dirty="0" smtClean="0">
                <a:latin typeface="+mn-lt"/>
                <a:cs typeface="+mn-cs"/>
              </a:rPr>
              <a:t>P2P </a:t>
            </a:r>
            <a:r>
              <a:rPr lang="en-US" sz="1400" dirty="0" err="1" smtClean="0">
                <a:latin typeface="+mn-lt"/>
                <a:cs typeface="+mn-cs"/>
              </a:rPr>
              <a:t>Botnet</a:t>
            </a:r>
            <a:r>
              <a:rPr lang="en-US" sz="1400" dirty="0" smtClean="0">
                <a:latin typeface="+mn-lt"/>
                <a:cs typeface="+mn-cs"/>
              </a:rPr>
              <a:t> for spamming and stealing user credentials</a:t>
            </a:r>
            <a:endParaRPr lang="en-US" sz="1400" dirty="0">
              <a:latin typeface="+mn-lt"/>
              <a:cs typeface="+mn-cs"/>
            </a:endParaRPr>
          </a:p>
        </p:txBody>
      </p:sp>
      <p:sp>
        <p:nvSpPr>
          <p:cNvPr id="24" name="Line Callout 3 (Accent Bar) 23"/>
          <p:cNvSpPr/>
          <p:nvPr/>
        </p:nvSpPr>
        <p:spPr bwMode="auto">
          <a:xfrm>
            <a:off x="568035" y="1435556"/>
            <a:ext cx="1953491" cy="781171"/>
          </a:xfrm>
          <a:prstGeom prst="accentCallout3">
            <a:avLst>
              <a:gd name="adj1" fmla="val 18750"/>
              <a:gd name="adj2" fmla="val -1151"/>
              <a:gd name="adj3" fmla="val 18750"/>
              <a:gd name="adj4" fmla="val -11142"/>
              <a:gd name="adj5" fmla="val 100000"/>
              <a:gd name="adj6" fmla="val -11142"/>
              <a:gd name="adj7" fmla="val 283472"/>
              <a:gd name="adj8" fmla="val 49987"/>
            </a:avLst>
          </a:prstGeom>
          <a:solidFill>
            <a:schemeClr val="accent2">
              <a:lumMod val="20000"/>
              <a:lumOff val="80000"/>
              <a:alpha val="50000"/>
            </a:schemeClr>
          </a:solidFill>
          <a:ln w="1905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anchor="ctr"/>
          <a:lstStyle/>
          <a:p>
            <a:pPr>
              <a:lnSpc>
                <a:spcPct val="90000"/>
              </a:lnSpc>
              <a:defRPr/>
            </a:pPr>
            <a:r>
              <a:rPr lang="en-US" sz="1400" b="1" dirty="0" smtClean="0">
                <a:latin typeface="+mn-lt"/>
                <a:cs typeface="+mn-cs"/>
              </a:rPr>
              <a:t>Rogue AV:</a:t>
            </a:r>
          </a:p>
          <a:p>
            <a:pPr>
              <a:lnSpc>
                <a:spcPct val="90000"/>
              </a:lnSpc>
              <a:defRPr/>
            </a:pPr>
            <a:r>
              <a:rPr lang="en-US" sz="1400" dirty="0" smtClean="0">
                <a:latin typeface="+mn-lt"/>
                <a:cs typeface="+mn-cs"/>
              </a:rPr>
              <a:t>Becomes ubiquitous charging $50-$100 for fake </a:t>
            </a:r>
            <a:r>
              <a:rPr lang="en-US" sz="1400" dirty="0" err="1" smtClean="0">
                <a:latin typeface="+mn-lt"/>
                <a:cs typeface="+mn-cs"/>
              </a:rPr>
              <a:t>proteciton</a:t>
            </a:r>
            <a:r>
              <a:rPr lang="en-US" sz="1400" dirty="0" smtClean="0">
                <a:latin typeface="+mn-lt"/>
                <a:cs typeface="+mn-cs"/>
              </a:rPr>
              <a:t> </a:t>
            </a:r>
            <a:endParaRPr lang="en-US" sz="1400" dirty="0">
              <a:latin typeface="+mn-lt"/>
              <a:cs typeface="+mn-cs"/>
            </a:endParaRPr>
          </a:p>
        </p:txBody>
      </p:sp>
      <p:sp>
        <p:nvSpPr>
          <p:cNvPr id="25" name="Line Callout 3 (Accent Bar) 24"/>
          <p:cNvSpPr/>
          <p:nvPr/>
        </p:nvSpPr>
        <p:spPr bwMode="auto">
          <a:xfrm rot="10800000" flipH="1" flipV="1">
            <a:off x="0" y="4938670"/>
            <a:ext cx="1460764" cy="1185039"/>
          </a:xfrm>
          <a:prstGeom prst="accentCallout3">
            <a:avLst>
              <a:gd name="adj1" fmla="val 79146"/>
              <a:gd name="adj2" fmla="val 102132"/>
              <a:gd name="adj3" fmla="val 79156"/>
              <a:gd name="adj4" fmla="val 108226"/>
              <a:gd name="adj5" fmla="val -1951"/>
              <a:gd name="adj6" fmla="val 108092"/>
              <a:gd name="adj7" fmla="val -79662"/>
              <a:gd name="adj8" fmla="val 139633"/>
            </a:avLst>
          </a:prstGeom>
          <a:solidFill>
            <a:schemeClr val="accent2">
              <a:lumMod val="20000"/>
              <a:lumOff val="80000"/>
              <a:alpha val="50000"/>
            </a:schemeClr>
          </a:solidFill>
          <a:ln w="1905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anchor="ctr"/>
          <a:lstStyle/>
          <a:p>
            <a:pPr>
              <a:lnSpc>
                <a:spcPct val="90000"/>
              </a:lnSpc>
              <a:defRPr/>
            </a:pPr>
            <a:r>
              <a:rPr lang="en-US" sz="1400" b="1" dirty="0" smtClean="0">
                <a:latin typeface="+mn-lt"/>
                <a:cs typeface="+mn-cs"/>
              </a:rPr>
              <a:t>Zeus </a:t>
            </a:r>
            <a:r>
              <a:rPr lang="en-US" sz="1400" b="1" dirty="0" err="1" smtClean="0">
                <a:latin typeface="+mn-lt"/>
                <a:cs typeface="+mn-cs"/>
              </a:rPr>
              <a:t>Bot</a:t>
            </a:r>
            <a:r>
              <a:rPr lang="en-US" sz="1400" b="1" dirty="0" smtClean="0">
                <a:latin typeface="+mn-lt"/>
                <a:cs typeface="+mn-cs"/>
              </a:rPr>
              <a:t>:</a:t>
            </a:r>
          </a:p>
          <a:p>
            <a:pPr>
              <a:lnSpc>
                <a:spcPct val="90000"/>
              </a:lnSpc>
              <a:defRPr/>
            </a:pPr>
            <a:r>
              <a:rPr lang="en-US" sz="1400" dirty="0" smtClean="0">
                <a:latin typeface="+mn-lt"/>
                <a:cs typeface="+mn-cs"/>
              </a:rPr>
              <a:t>Hackers </a:t>
            </a:r>
            <a:r>
              <a:rPr lang="en-US" sz="1400" dirty="0" err="1" smtClean="0">
                <a:latin typeface="+mn-lt"/>
                <a:cs typeface="+mn-cs"/>
              </a:rPr>
              <a:t>botnet</a:t>
            </a:r>
            <a:r>
              <a:rPr lang="en-US" sz="1400" dirty="0" smtClean="0">
                <a:latin typeface="+mn-lt"/>
                <a:cs typeface="+mn-cs"/>
              </a:rPr>
              <a:t> executable of choice -- steals online banking credentials</a:t>
            </a:r>
            <a:endParaRPr lang="en-US" sz="1400" dirty="0">
              <a:latin typeface="+mn-lt"/>
              <a:cs typeface="+mn-cs"/>
            </a:endParaRPr>
          </a:p>
        </p:txBody>
      </p:sp>
      <p:sp>
        <p:nvSpPr>
          <p:cNvPr id="27" name="Line Callout 3 (Accent Bar) 26"/>
          <p:cNvSpPr/>
          <p:nvPr/>
        </p:nvSpPr>
        <p:spPr bwMode="auto">
          <a:xfrm>
            <a:off x="6109153" y="1366284"/>
            <a:ext cx="1940338" cy="781171"/>
          </a:xfrm>
          <a:prstGeom prst="accentCallout3">
            <a:avLst>
              <a:gd name="adj1" fmla="val 18750"/>
              <a:gd name="adj2" fmla="val -1151"/>
              <a:gd name="adj3" fmla="val 18750"/>
              <a:gd name="adj4" fmla="val -11142"/>
              <a:gd name="adj5" fmla="val 100000"/>
              <a:gd name="adj6" fmla="val -11142"/>
              <a:gd name="adj7" fmla="val 283472"/>
              <a:gd name="adj8" fmla="val -32068"/>
            </a:avLst>
          </a:prstGeom>
          <a:solidFill>
            <a:srgbClr val="FFFF00">
              <a:alpha val="50000"/>
            </a:srgbClr>
          </a:solidFill>
          <a:ln w="1905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anchor="ctr"/>
          <a:lstStyle/>
          <a:p>
            <a:pPr>
              <a:lnSpc>
                <a:spcPct val="90000"/>
              </a:lnSpc>
              <a:defRPr/>
            </a:pPr>
            <a:r>
              <a:rPr lang="en-US" sz="1400" b="1" dirty="0" smtClean="0">
                <a:latin typeface="+mn-lt"/>
                <a:cs typeface="+mn-cs"/>
              </a:rPr>
              <a:t>Hydraq:</a:t>
            </a:r>
          </a:p>
          <a:p>
            <a:pPr>
              <a:lnSpc>
                <a:spcPct val="90000"/>
              </a:lnSpc>
              <a:defRPr/>
            </a:pPr>
            <a:r>
              <a:rPr lang="en-US" sz="1400" dirty="0" smtClean="0">
                <a:latin typeface="+mn-lt"/>
                <a:cs typeface="+mn-cs"/>
              </a:rPr>
              <a:t>Targets multiple US corporations in search of intellectual property</a:t>
            </a:r>
            <a:endParaRPr lang="en-US" sz="1400" dirty="0">
              <a:latin typeface="+mn-lt"/>
              <a:cs typeface="+mn-cs"/>
            </a:endParaRPr>
          </a:p>
        </p:txBody>
      </p:sp>
      <p:sp>
        <p:nvSpPr>
          <p:cNvPr id="28" name="Line Callout 3 (Accent Bar) 27"/>
          <p:cNvSpPr/>
          <p:nvPr/>
        </p:nvSpPr>
        <p:spPr bwMode="auto">
          <a:xfrm>
            <a:off x="6912716" y="2460793"/>
            <a:ext cx="1940338" cy="781171"/>
          </a:xfrm>
          <a:prstGeom prst="accentCallout3">
            <a:avLst>
              <a:gd name="adj1" fmla="val 18750"/>
              <a:gd name="adj2" fmla="val -1151"/>
              <a:gd name="adj3" fmla="val 18750"/>
              <a:gd name="adj4" fmla="val -11142"/>
              <a:gd name="adj5" fmla="val 100000"/>
              <a:gd name="adj6" fmla="val -11142"/>
              <a:gd name="adj7" fmla="val 157549"/>
              <a:gd name="adj8" fmla="val -44921"/>
            </a:avLst>
          </a:prstGeom>
          <a:solidFill>
            <a:srgbClr val="FFFF00">
              <a:alpha val="50000"/>
            </a:srgbClr>
          </a:solidFill>
          <a:ln w="1905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anchor="ctr"/>
          <a:lstStyle/>
          <a:p>
            <a:pPr>
              <a:lnSpc>
                <a:spcPct val="90000"/>
              </a:lnSpc>
              <a:defRPr/>
            </a:pPr>
            <a:r>
              <a:rPr lang="en-US" sz="1400" b="1" dirty="0" err="1" smtClean="0">
                <a:latin typeface="+mn-lt"/>
                <a:cs typeface="+mn-cs"/>
              </a:rPr>
              <a:t>Stuxnet</a:t>
            </a:r>
            <a:r>
              <a:rPr lang="en-US" sz="1400" b="1" dirty="0" smtClean="0">
                <a:latin typeface="+mn-lt"/>
                <a:cs typeface="+mn-cs"/>
              </a:rPr>
              <a:t>:</a:t>
            </a:r>
          </a:p>
          <a:p>
            <a:pPr>
              <a:lnSpc>
                <a:spcPct val="90000"/>
              </a:lnSpc>
              <a:defRPr/>
            </a:pPr>
            <a:r>
              <a:rPr lang="en-US" sz="1400" dirty="0" smtClean="0">
                <a:latin typeface="+mn-lt"/>
                <a:cs typeface="+mn-cs"/>
              </a:rPr>
              <a:t>Targets industrial control systems in Iran</a:t>
            </a:r>
            <a:endParaRPr lang="en-US" sz="1400" dirty="0">
              <a:latin typeface="+mn-lt"/>
              <a:cs typeface="+mn-cs"/>
            </a:endParaRP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2000"/>
                                        <p:tgtEl>
                                          <p:spTgt spid="27"/>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2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Footer Placeholder 3"/>
          <p:cNvSpPr>
            <a:spLocks noGrp="1"/>
          </p:cNvSpPr>
          <p:nvPr>
            <p:ph type="ftr" sz="quarter" idx="10"/>
          </p:nvPr>
        </p:nvSpPr>
        <p:spPr/>
        <p:txBody>
          <a:bodyPr/>
          <a:lstStyle/>
          <a:p>
            <a:pPr>
              <a:defRPr/>
            </a:pPr>
            <a:r>
              <a:rPr lang="en-US" smtClean="0"/>
              <a:t>RAID 2010 - The New Generation of Targeted Attacks</a:t>
            </a:r>
            <a:endParaRPr lang="en-US"/>
          </a:p>
        </p:txBody>
      </p:sp>
      <p:sp>
        <p:nvSpPr>
          <p:cNvPr id="5" name="Slide Number Placeholder 4"/>
          <p:cNvSpPr>
            <a:spLocks noGrp="1"/>
          </p:cNvSpPr>
          <p:nvPr>
            <p:ph type="sldNum" sz="quarter" idx="11"/>
          </p:nvPr>
        </p:nvSpPr>
        <p:spPr/>
        <p:txBody>
          <a:bodyPr/>
          <a:lstStyle/>
          <a:p>
            <a:pPr>
              <a:defRPr/>
            </a:pPr>
            <a:fld id="{5C42E5D9-EDEE-4D2E-874D-22DD17C5C628}" type="slidenum">
              <a:rPr lang="en-US" smtClean="0"/>
              <a:pPr>
                <a:defRPr/>
              </a:pPr>
              <a:t>9</a:t>
            </a:fld>
            <a:endParaRPr lang="en-US" dirty="0"/>
          </a:p>
        </p:txBody>
      </p:sp>
      <p:sp>
        <p:nvSpPr>
          <p:cNvPr id="6" name="Chevron 5"/>
          <p:cNvSpPr/>
          <p:nvPr/>
        </p:nvSpPr>
        <p:spPr bwMode="auto">
          <a:xfrm>
            <a:off x="2406167" y="3024161"/>
            <a:ext cx="11556968" cy="834390"/>
          </a:xfrm>
          <a:prstGeom prst="chevron">
            <a:avLst/>
          </a:prstGeom>
          <a:gradFill>
            <a:gsLst>
              <a:gs pos="0">
                <a:srgbClr val="03D4A8"/>
              </a:gs>
              <a:gs pos="25000">
                <a:srgbClr val="21D6E0"/>
              </a:gs>
              <a:gs pos="75000">
                <a:srgbClr val="0087E6"/>
              </a:gs>
              <a:gs pos="100000">
                <a:srgbClr val="005CBF"/>
              </a:gs>
            </a:gsLst>
            <a:lin ang="5400000" scaled="0"/>
          </a:gradFill>
          <a:ln w="19050" cap="flat" cmpd="sng" algn="ctr">
            <a:noFill/>
            <a:prstDash val="solid"/>
            <a:round/>
            <a:headEnd type="none" w="med" len="med"/>
            <a:tailEnd type="none" w="med" len="med"/>
          </a:ln>
          <a:effectLst>
            <a:outerShdw blurRad="50800" dist="63500" dir="2700000" algn="tl" rotWithShape="0">
              <a:prstClr val="black">
                <a:alpha val="40000"/>
              </a:prstClr>
            </a:outerShdw>
          </a:effectLst>
          <a:scene3d>
            <a:camera prst="orthographicFront"/>
            <a:lightRig rig="threePt" dir="t"/>
          </a:scene3d>
          <a:sp3d>
            <a:bevelT/>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i="0" u="none" strike="noStrike" cap="none" normalizeH="0" baseline="0" dirty="0" err="1" smtClean="0">
              <a:ln>
                <a:noFill/>
              </a:ln>
              <a:effectLst/>
              <a:latin typeface="+mn-lt"/>
            </a:endParaRPr>
          </a:p>
        </p:txBody>
      </p:sp>
      <p:sp>
        <p:nvSpPr>
          <p:cNvPr id="7" name="TextBox 6"/>
          <p:cNvSpPr txBox="1"/>
          <p:nvPr/>
        </p:nvSpPr>
        <p:spPr bwMode="ltGray">
          <a:xfrm>
            <a:off x="3212758" y="3033583"/>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sz="3600" dirty="0" smtClean="0">
                <a:solidFill>
                  <a:schemeClr val="bg1"/>
                </a:solidFill>
                <a:latin typeface="Calibri" pitchFamily="34" charset="0"/>
              </a:rPr>
              <a:t>1998</a:t>
            </a:r>
          </a:p>
        </p:txBody>
      </p:sp>
      <p:sp>
        <p:nvSpPr>
          <p:cNvPr id="9" name="TextBox 8"/>
          <p:cNvSpPr txBox="1"/>
          <p:nvPr/>
        </p:nvSpPr>
        <p:spPr bwMode="ltGray">
          <a:xfrm>
            <a:off x="4613190" y="3033583"/>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sz="3600" dirty="0" smtClean="0">
                <a:solidFill>
                  <a:schemeClr val="bg1"/>
                </a:solidFill>
                <a:latin typeface="Calibri" pitchFamily="34" charset="0"/>
              </a:rPr>
              <a:t>1999</a:t>
            </a:r>
          </a:p>
        </p:txBody>
      </p:sp>
      <p:sp>
        <p:nvSpPr>
          <p:cNvPr id="11" name="TextBox 10"/>
          <p:cNvSpPr txBox="1"/>
          <p:nvPr/>
        </p:nvSpPr>
        <p:spPr bwMode="ltGray">
          <a:xfrm>
            <a:off x="6013622" y="3033583"/>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sz="3600" dirty="0" smtClean="0">
                <a:solidFill>
                  <a:schemeClr val="bg1"/>
                </a:solidFill>
                <a:latin typeface="Calibri" pitchFamily="34" charset="0"/>
              </a:rPr>
              <a:t>2000</a:t>
            </a:r>
          </a:p>
        </p:txBody>
      </p:sp>
      <p:sp>
        <p:nvSpPr>
          <p:cNvPr id="12" name="TextBox 11"/>
          <p:cNvSpPr txBox="1"/>
          <p:nvPr/>
        </p:nvSpPr>
        <p:spPr bwMode="ltGray">
          <a:xfrm>
            <a:off x="7414054" y="3033583"/>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sz="3600" dirty="0" smtClean="0">
                <a:solidFill>
                  <a:schemeClr val="bg1"/>
                </a:solidFill>
                <a:latin typeface="Calibri" pitchFamily="34" charset="0"/>
              </a:rPr>
              <a:t>2001</a:t>
            </a:r>
          </a:p>
        </p:txBody>
      </p:sp>
      <p:sp>
        <p:nvSpPr>
          <p:cNvPr id="13" name="TextBox 12"/>
          <p:cNvSpPr txBox="1"/>
          <p:nvPr/>
        </p:nvSpPr>
        <p:spPr bwMode="ltGray">
          <a:xfrm>
            <a:off x="8814487" y="3033583"/>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sz="3600" dirty="0" smtClean="0">
                <a:solidFill>
                  <a:schemeClr val="bg1"/>
                </a:solidFill>
                <a:latin typeface="Calibri" pitchFamily="34" charset="0"/>
              </a:rPr>
              <a:t>2002</a:t>
            </a:r>
          </a:p>
        </p:txBody>
      </p:sp>
      <p:sp>
        <p:nvSpPr>
          <p:cNvPr id="14" name="Line Callout 3 (Accent Bar) 13"/>
          <p:cNvSpPr/>
          <p:nvPr/>
        </p:nvSpPr>
        <p:spPr bwMode="auto">
          <a:xfrm>
            <a:off x="3627807" y="1346886"/>
            <a:ext cx="2232090" cy="1213701"/>
          </a:xfrm>
          <a:prstGeom prst="accentCallout3">
            <a:avLst>
              <a:gd name="adj1" fmla="val 18750"/>
              <a:gd name="adj2" fmla="val -1151"/>
              <a:gd name="adj3" fmla="val 18750"/>
              <a:gd name="adj4" fmla="val -11142"/>
              <a:gd name="adj5" fmla="val 100000"/>
              <a:gd name="adj6" fmla="val -11142"/>
              <a:gd name="adj7" fmla="val 154002"/>
              <a:gd name="adj8" fmla="val 13214"/>
            </a:avLst>
          </a:prstGeom>
          <a:solidFill>
            <a:schemeClr val="accent2">
              <a:lumMod val="20000"/>
              <a:lumOff val="80000"/>
              <a:alpha val="50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nSpc>
                <a:spcPct val="90000"/>
              </a:lnSpc>
              <a:defRPr/>
            </a:pPr>
            <a:r>
              <a:rPr lang="en-US" sz="1400" b="1" dirty="0">
                <a:latin typeface="+mn-lt"/>
                <a:cs typeface="+mn-cs"/>
              </a:rPr>
              <a:t>Solar Sunrise:</a:t>
            </a:r>
          </a:p>
          <a:p>
            <a:pPr>
              <a:lnSpc>
                <a:spcPct val="90000"/>
              </a:lnSpc>
              <a:defRPr/>
            </a:pPr>
            <a:r>
              <a:rPr lang="en-US" sz="1400" dirty="0">
                <a:latin typeface="+mn-lt"/>
                <a:cs typeface="+mn-cs"/>
              </a:rPr>
              <a:t>Attacks stealing passwords from DoD systems conducted by 2 Californian and 1 Israeli </a:t>
            </a:r>
            <a:r>
              <a:rPr lang="en-US" sz="1400" dirty="0" smtClean="0">
                <a:latin typeface="+mn-lt"/>
                <a:cs typeface="+mn-cs"/>
              </a:rPr>
              <a:t>teenager</a:t>
            </a:r>
          </a:p>
          <a:p>
            <a:pPr>
              <a:lnSpc>
                <a:spcPct val="90000"/>
              </a:lnSpc>
              <a:defRPr/>
            </a:pPr>
            <a:endParaRPr lang="en-US" sz="1400" dirty="0">
              <a:latin typeface="+mn-lt"/>
              <a:cs typeface="+mn-cs"/>
            </a:endParaRPr>
          </a:p>
        </p:txBody>
      </p:sp>
      <p:sp>
        <p:nvSpPr>
          <p:cNvPr id="15" name="Line Callout 3 (Accent Bar) 14"/>
          <p:cNvSpPr/>
          <p:nvPr/>
        </p:nvSpPr>
        <p:spPr bwMode="auto">
          <a:xfrm rot="10800000" flipV="1">
            <a:off x="5187637" y="4426052"/>
            <a:ext cx="2073946" cy="964217"/>
          </a:xfrm>
          <a:prstGeom prst="accentCallout3">
            <a:avLst>
              <a:gd name="adj1" fmla="val 79146"/>
              <a:gd name="adj2" fmla="val 102132"/>
              <a:gd name="adj3" fmla="val 79156"/>
              <a:gd name="adj4" fmla="val 108226"/>
              <a:gd name="adj5" fmla="val -1951"/>
              <a:gd name="adj6" fmla="val 108092"/>
              <a:gd name="adj7" fmla="val -75110"/>
              <a:gd name="adj8" fmla="val 88417"/>
            </a:avLst>
          </a:prstGeom>
          <a:solidFill>
            <a:schemeClr val="accent2">
              <a:lumMod val="20000"/>
              <a:lumOff val="80000"/>
              <a:alpha val="50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nSpc>
                <a:spcPct val="90000"/>
              </a:lnSpc>
              <a:defRPr/>
            </a:pPr>
            <a:r>
              <a:rPr lang="en-US" sz="1400" b="1" dirty="0">
                <a:latin typeface="+mn-lt"/>
                <a:cs typeface="+mn-cs"/>
              </a:rPr>
              <a:t>Moonlight Maze:</a:t>
            </a:r>
          </a:p>
          <a:p>
            <a:pPr>
              <a:lnSpc>
                <a:spcPct val="90000"/>
              </a:lnSpc>
              <a:defRPr/>
            </a:pPr>
            <a:r>
              <a:rPr lang="en-US" sz="1400" dirty="0">
                <a:latin typeface="+mn-lt"/>
                <a:cs typeface="+mn-cs"/>
              </a:rPr>
              <a:t>Attacks targeting US military secrets reported to be conducted by Russia</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accel="50000" decel="50000" fill="hold" grpId="0" nodeType="withEffect">
                                  <p:stCondLst>
                                    <p:cond delay="0"/>
                                  </p:stCondLst>
                                  <p:childTnLst>
                                    <p:animMotion origin="layout" path="M 0 0  L -0.25 0  E" pathEditMode="relative" ptsTypes="">
                                      <p:cBhvr>
                                        <p:cTn id="6" dur="2000" fill="hold"/>
                                        <p:tgtEl>
                                          <p:spTgt spid="6"/>
                                        </p:tgtEl>
                                        <p:attrNameLst>
                                          <p:attrName>ppt_x</p:attrName>
                                          <p:attrName>ppt_y</p:attrName>
                                        </p:attrNameLst>
                                      </p:cBhvr>
                                    </p:animMotion>
                                  </p:childTnLst>
                                </p:cTn>
                              </p:par>
                              <p:par>
                                <p:cTn id="7" presetID="35" presetClass="path" presetSubtype="0" accel="50000" decel="50000" fill="hold" nodeType="withEffect">
                                  <p:stCondLst>
                                    <p:cond delay="0"/>
                                  </p:stCondLst>
                                  <p:childTnLst>
                                    <p:animMotion origin="layout" path="M 0 0  L -0.25 0  E" pathEditMode="relative" ptsTypes="">
                                      <p:cBhvr>
                                        <p:cTn id="8" dur="2000" fill="hold"/>
                                        <p:tgtEl>
                                          <p:spTgt spid="7"/>
                                        </p:tgtEl>
                                        <p:attrNameLst>
                                          <p:attrName>ppt_x</p:attrName>
                                          <p:attrName>ppt_y</p:attrName>
                                        </p:attrNameLst>
                                      </p:cBhvr>
                                    </p:animMotion>
                                  </p:childTnLst>
                                </p:cTn>
                              </p:par>
                              <p:par>
                                <p:cTn id="9" presetID="35" presetClass="path" presetSubtype="0" accel="50000" decel="50000" fill="hold" nodeType="withEffect">
                                  <p:stCondLst>
                                    <p:cond delay="0"/>
                                  </p:stCondLst>
                                  <p:childTnLst>
                                    <p:animMotion origin="layout" path="M 0 0  L -0.25 0  E" pathEditMode="relative" ptsTypes="">
                                      <p:cBhvr>
                                        <p:cTn id="10" dur="2000" fill="hold"/>
                                        <p:tgtEl>
                                          <p:spTgt spid="9"/>
                                        </p:tgtEl>
                                        <p:attrNameLst>
                                          <p:attrName>ppt_x</p:attrName>
                                          <p:attrName>ppt_y</p:attrName>
                                        </p:attrNameLst>
                                      </p:cBhvr>
                                    </p:animMotion>
                                  </p:childTnLst>
                                </p:cTn>
                              </p:par>
                              <p:par>
                                <p:cTn id="11" presetID="35" presetClass="path" presetSubtype="0" accel="50000" decel="50000" fill="hold" nodeType="withEffect">
                                  <p:stCondLst>
                                    <p:cond delay="0"/>
                                  </p:stCondLst>
                                  <p:childTnLst>
                                    <p:animMotion origin="layout" path="M 0 0  L -0.25 0  E" pathEditMode="relative" ptsTypes="">
                                      <p:cBhvr>
                                        <p:cTn id="12" dur="2000" fill="hold"/>
                                        <p:tgtEl>
                                          <p:spTgt spid="11"/>
                                        </p:tgtEl>
                                        <p:attrNameLst>
                                          <p:attrName>ppt_x</p:attrName>
                                          <p:attrName>ppt_y</p:attrName>
                                        </p:attrNameLst>
                                      </p:cBhvr>
                                    </p:animMotion>
                                  </p:childTnLst>
                                </p:cTn>
                              </p:par>
                              <p:par>
                                <p:cTn id="13" presetID="35" presetClass="path" presetSubtype="0" accel="50000" decel="50000" fill="hold" nodeType="withEffect">
                                  <p:stCondLst>
                                    <p:cond delay="0"/>
                                  </p:stCondLst>
                                  <p:childTnLst>
                                    <p:animMotion origin="layout" path="M 0 0  L -0.25 0  E" pathEditMode="relative" ptsTypes="">
                                      <p:cBhvr>
                                        <p:cTn id="14" dur="2000" fill="hold"/>
                                        <p:tgtEl>
                                          <p:spTgt spid="12"/>
                                        </p:tgtEl>
                                        <p:attrNameLst>
                                          <p:attrName>ppt_x</p:attrName>
                                          <p:attrName>ppt_y</p:attrName>
                                        </p:attrNameLst>
                                      </p:cBhvr>
                                    </p:animMotion>
                                  </p:childTnLst>
                                </p:cTn>
                              </p:par>
                              <p:par>
                                <p:cTn id="15" presetID="35" presetClass="path" presetSubtype="0" accel="50000" decel="50000" fill="hold" nodeType="withEffect">
                                  <p:stCondLst>
                                    <p:cond delay="0"/>
                                  </p:stCondLst>
                                  <p:childTnLst>
                                    <p:animMotion origin="layout" path="M 0 0  L -0.25 0  E" pathEditMode="relative" ptsTypes="">
                                      <p:cBhvr>
                                        <p:cTn id="16" dur="2000" fill="hold"/>
                                        <p:tgtEl>
                                          <p:spTgt spid="13"/>
                                        </p:tgtEl>
                                        <p:attrNameLst>
                                          <p:attrName>ppt_x</p:attrName>
                                          <p:attrName>ppt_y</p:attrName>
                                        </p:attrNameLst>
                                      </p:cBhvr>
                                    </p:animMotion>
                                  </p:childTnLst>
                                </p:cTn>
                              </p:par>
                              <p:par>
                                <p:cTn id="17" presetID="35" presetClass="path" presetSubtype="0" accel="50000" decel="50000" fill="hold" grpId="0" nodeType="withEffect">
                                  <p:stCondLst>
                                    <p:cond delay="0"/>
                                  </p:stCondLst>
                                  <p:childTnLst>
                                    <p:animMotion origin="layout" path="M 0 0  L -0.25 0  E" pathEditMode="relative" ptsTypes="">
                                      <p:cBhvr>
                                        <p:cTn id="18" dur="2000" fill="hold"/>
                                        <p:tgtEl>
                                          <p:spTgt spid="14"/>
                                        </p:tgtEl>
                                        <p:attrNameLst>
                                          <p:attrName>ppt_x</p:attrName>
                                          <p:attrName>ppt_y</p:attrName>
                                        </p:attrNameLst>
                                      </p:cBhvr>
                                    </p:animMotion>
                                  </p:childTnLst>
                                </p:cTn>
                              </p:par>
                              <p:par>
                                <p:cTn id="19" presetID="35" presetClass="path" presetSubtype="0" accel="50000" decel="50000" fill="hold" nodeType="withEffect">
                                  <p:stCondLst>
                                    <p:cond delay="0"/>
                                  </p:stCondLst>
                                  <p:childTnLst>
                                    <p:animMotion origin="layout" path="M 0 0  L -0.25 0  E" pathEditMode="relative" ptsTypes="">
                                      <p:cBhvr>
                                        <p:cTn id="20" dur="2000" fill="hold"/>
                                        <p:tgtEl>
                                          <p:spTgt spid="1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Footer Placeholder 3"/>
          <p:cNvSpPr>
            <a:spLocks noGrp="1"/>
          </p:cNvSpPr>
          <p:nvPr>
            <p:ph type="ftr" sz="quarter" idx="10"/>
          </p:nvPr>
        </p:nvSpPr>
        <p:spPr/>
        <p:txBody>
          <a:bodyPr/>
          <a:lstStyle/>
          <a:p>
            <a:pPr>
              <a:defRPr/>
            </a:pPr>
            <a:r>
              <a:rPr lang="en-US" smtClean="0"/>
              <a:t>RAID 2010 - The New Generation of Targeted Attacks</a:t>
            </a:r>
            <a:endParaRPr lang="en-US"/>
          </a:p>
        </p:txBody>
      </p:sp>
      <p:sp>
        <p:nvSpPr>
          <p:cNvPr id="5" name="Slide Number Placeholder 4"/>
          <p:cNvSpPr>
            <a:spLocks noGrp="1"/>
          </p:cNvSpPr>
          <p:nvPr>
            <p:ph type="sldNum" sz="quarter" idx="11"/>
          </p:nvPr>
        </p:nvSpPr>
        <p:spPr/>
        <p:txBody>
          <a:bodyPr/>
          <a:lstStyle/>
          <a:p>
            <a:pPr>
              <a:defRPr/>
            </a:pPr>
            <a:fld id="{5C42E5D9-EDEE-4D2E-874D-22DD17C5C628}" type="slidenum">
              <a:rPr lang="en-US" smtClean="0"/>
              <a:pPr>
                <a:defRPr/>
              </a:pPr>
              <a:t>10</a:t>
            </a:fld>
            <a:endParaRPr lang="en-US" dirty="0"/>
          </a:p>
        </p:txBody>
      </p:sp>
      <p:sp>
        <p:nvSpPr>
          <p:cNvPr id="6" name="Chevron 5"/>
          <p:cNvSpPr/>
          <p:nvPr/>
        </p:nvSpPr>
        <p:spPr bwMode="auto">
          <a:xfrm>
            <a:off x="-1130968" y="3036518"/>
            <a:ext cx="11226438" cy="834390"/>
          </a:xfrm>
          <a:prstGeom prst="chevron">
            <a:avLst/>
          </a:prstGeom>
          <a:gradFill>
            <a:gsLst>
              <a:gs pos="0">
                <a:srgbClr val="03D4A8"/>
              </a:gs>
              <a:gs pos="25000">
                <a:srgbClr val="21D6E0"/>
              </a:gs>
              <a:gs pos="75000">
                <a:srgbClr val="0087E6"/>
              </a:gs>
              <a:gs pos="100000">
                <a:srgbClr val="005CBF"/>
              </a:gs>
            </a:gsLst>
            <a:lin ang="5400000" scaled="0"/>
          </a:gradFill>
          <a:ln w="19050" cap="flat" cmpd="sng" algn="ctr">
            <a:noFill/>
            <a:prstDash val="solid"/>
            <a:round/>
            <a:headEnd type="none" w="med" len="med"/>
            <a:tailEnd type="none" w="med" len="med"/>
          </a:ln>
          <a:effectLst>
            <a:outerShdw blurRad="50800" dist="63500" dir="2700000" algn="tl" rotWithShape="0">
              <a:prstClr val="black">
                <a:alpha val="40000"/>
              </a:prstClr>
            </a:outerShdw>
          </a:effectLst>
          <a:scene3d>
            <a:camera prst="orthographicFront"/>
            <a:lightRig rig="threePt" dir="t"/>
          </a:scene3d>
          <a:sp3d>
            <a:bevelT/>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i="0" u="none" strike="noStrike" cap="none" normalizeH="0" baseline="0" dirty="0" err="1" smtClean="0">
              <a:ln>
                <a:noFill/>
              </a:ln>
              <a:effectLst/>
              <a:latin typeface="+mn-lt"/>
            </a:endParaRPr>
          </a:p>
        </p:txBody>
      </p:sp>
      <p:sp>
        <p:nvSpPr>
          <p:cNvPr id="7" name="TextBox 6"/>
          <p:cNvSpPr txBox="1"/>
          <p:nvPr/>
        </p:nvSpPr>
        <p:spPr bwMode="ltGray">
          <a:xfrm>
            <a:off x="926758" y="3045940"/>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sz="3600" dirty="0" smtClean="0">
                <a:solidFill>
                  <a:schemeClr val="bg1"/>
                </a:solidFill>
                <a:latin typeface="Calibri" pitchFamily="34" charset="0"/>
              </a:rPr>
              <a:t>2003</a:t>
            </a:r>
          </a:p>
        </p:txBody>
      </p:sp>
      <p:sp>
        <p:nvSpPr>
          <p:cNvPr id="9" name="TextBox 8"/>
          <p:cNvSpPr txBox="1"/>
          <p:nvPr/>
        </p:nvSpPr>
        <p:spPr bwMode="ltGray">
          <a:xfrm>
            <a:off x="2327190" y="3045940"/>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sz="3600" dirty="0" smtClean="0">
                <a:solidFill>
                  <a:schemeClr val="bg1"/>
                </a:solidFill>
                <a:latin typeface="Calibri" pitchFamily="34" charset="0"/>
              </a:rPr>
              <a:t>2004</a:t>
            </a:r>
          </a:p>
        </p:txBody>
      </p:sp>
      <p:sp>
        <p:nvSpPr>
          <p:cNvPr id="11" name="TextBox 10"/>
          <p:cNvSpPr txBox="1"/>
          <p:nvPr/>
        </p:nvSpPr>
        <p:spPr bwMode="ltGray">
          <a:xfrm>
            <a:off x="3727622" y="3045940"/>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sz="3600" dirty="0" smtClean="0">
                <a:solidFill>
                  <a:schemeClr val="bg1"/>
                </a:solidFill>
                <a:latin typeface="Calibri" pitchFamily="34" charset="0"/>
              </a:rPr>
              <a:t>2005</a:t>
            </a:r>
          </a:p>
        </p:txBody>
      </p:sp>
      <p:sp>
        <p:nvSpPr>
          <p:cNvPr id="12" name="TextBox 11"/>
          <p:cNvSpPr txBox="1"/>
          <p:nvPr/>
        </p:nvSpPr>
        <p:spPr bwMode="ltGray">
          <a:xfrm>
            <a:off x="5128054" y="3045940"/>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sz="3600" dirty="0" smtClean="0">
                <a:solidFill>
                  <a:schemeClr val="bg1"/>
                </a:solidFill>
                <a:latin typeface="Calibri" pitchFamily="34" charset="0"/>
              </a:rPr>
              <a:t>2006</a:t>
            </a:r>
          </a:p>
        </p:txBody>
      </p:sp>
      <p:sp>
        <p:nvSpPr>
          <p:cNvPr id="13" name="TextBox 12"/>
          <p:cNvSpPr txBox="1"/>
          <p:nvPr/>
        </p:nvSpPr>
        <p:spPr bwMode="ltGray">
          <a:xfrm>
            <a:off x="6528487" y="3045940"/>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sz="3600" dirty="0" smtClean="0">
                <a:solidFill>
                  <a:schemeClr val="bg1"/>
                </a:solidFill>
                <a:latin typeface="Calibri" pitchFamily="34" charset="0"/>
              </a:rPr>
              <a:t>2007</a:t>
            </a:r>
          </a:p>
        </p:txBody>
      </p:sp>
      <p:sp>
        <p:nvSpPr>
          <p:cNvPr id="14" name="Line Callout 3 (Accent Bar) 13"/>
          <p:cNvSpPr/>
          <p:nvPr/>
        </p:nvSpPr>
        <p:spPr bwMode="auto">
          <a:xfrm rot="10800000" flipV="1">
            <a:off x="1650847" y="4453250"/>
            <a:ext cx="2073946" cy="1177872"/>
          </a:xfrm>
          <a:prstGeom prst="accentCallout3">
            <a:avLst>
              <a:gd name="adj1" fmla="val 79146"/>
              <a:gd name="adj2" fmla="val 102132"/>
              <a:gd name="adj3" fmla="val 79156"/>
              <a:gd name="adj4" fmla="val 108226"/>
              <a:gd name="adj5" fmla="val -1951"/>
              <a:gd name="adj6" fmla="val 108092"/>
              <a:gd name="adj7" fmla="val -66594"/>
              <a:gd name="adj8" fmla="val 96910"/>
            </a:avLst>
          </a:prstGeom>
          <a:solidFill>
            <a:schemeClr val="accent2">
              <a:lumMod val="20000"/>
              <a:lumOff val="80000"/>
              <a:alpha val="50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nSpc>
                <a:spcPct val="90000"/>
              </a:lnSpc>
              <a:defRPr/>
            </a:pPr>
            <a:r>
              <a:rPr lang="en-US" sz="1400" b="1" dirty="0">
                <a:latin typeface="+mn-lt"/>
                <a:cs typeface="+mn-cs"/>
              </a:rPr>
              <a:t>Titan Rain:</a:t>
            </a:r>
          </a:p>
          <a:p>
            <a:pPr>
              <a:lnSpc>
                <a:spcPct val="90000"/>
              </a:lnSpc>
              <a:defRPr/>
            </a:pPr>
            <a:r>
              <a:rPr lang="en-US" sz="1400" dirty="0">
                <a:latin typeface="+mn-lt"/>
                <a:cs typeface="+mn-cs"/>
              </a:rPr>
              <a:t>Coordinated attacks on US government military installations and private contractors</a:t>
            </a:r>
          </a:p>
        </p:txBody>
      </p:sp>
      <p:sp>
        <p:nvSpPr>
          <p:cNvPr id="15" name="Line Callout 3 (Accent Bar) 14"/>
          <p:cNvSpPr/>
          <p:nvPr/>
        </p:nvSpPr>
        <p:spPr bwMode="auto">
          <a:xfrm flipH="1">
            <a:off x="3317786" y="1303866"/>
            <a:ext cx="2479562" cy="1247039"/>
          </a:xfrm>
          <a:prstGeom prst="accentCallout3">
            <a:avLst>
              <a:gd name="adj1" fmla="val 18750"/>
              <a:gd name="adj2" fmla="val -1151"/>
              <a:gd name="adj3" fmla="val 18750"/>
              <a:gd name="adj4" fmla="val -11142"/>
              <a:gd name="adj5" fmla="val 100000"/>
              <a:gd name="adj6" fmla="val -11142"/>
              <a:gd name="adj7" fmla="val 146371"/>
              <a:gd name="adj8" fmla="val -798"/>
            </a:avLst>
          </a:prstGeom>
          <a:solidFill>
            <a:schemeClr val="accent2">
              <a:lumMod val="20000"/>
              <a:lumOff val="80000"/>
              <a:alpha val="50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nSpc>
                <a:spcPct val="90000"/>
              </a:lnSpc>
              <a:defRPr/>
            </a:pPr>
            <a:r>
              <a:rPr lang="en-US" sz="1400" b="1" dirty="0">
                <a:latin typeface="+mn-lt"/>
                <a:cs typeface="+mn-cs"/>
              </a:rPr>
              <a:t>US Government:</a:t>
            </a:r>
          </a:p>
          <a:p>
            <a:pPr>
              <a:lnSpc>
                <a:spcPct val="90000"/>
              </a:lnSpc>
              <a:defRPr/>
            </a:pPr>
            <a:r>
              <a:rPr lang="en-US" sz="1400" dirty="0">
                <a:latin typeface="+mn-lt"/>
                <a:cs typeface="+mn-cs"/>
              </a:rPr>
              <a:t>Systems in the Department of Defense, State, Commerce, Energy, and NASA all comprised and terabytes of information confirmed stolen.</a:t>
            </a:r>
          </a:p>
        </p:txBody>
      </p:sp>
    </p:spTree>
  </p:cSld>
  <p:clrMapOvr>
    <a:masterClrMapping/>
  </p:clrMapOvr>
  <p:transition spd="slow">
    <p:push/>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Footer Placeholder 3"/>
          <p:cNvSpPr>
            <a:spLocks noGrp="1"/>
          </p:cNvSpPr>
          <p:nvPr>
            <p:ph type="ftr" sz="quarter" idx="10"/>
          </p:nvPr>
        </p:nvSpPr>
        <p:spPr/>
        <p:txBody>
          <a:bodyPr/>
          <a:lstStyle/>
          <a:p>
            <a:pPr>
              <a:defRPr/>
            </a:pPr>
            <a:r>
              <a:rPr lang="en-US" smtClean="0"/>
              <a:t>RAID 2010 - The New Generation of Targeted Attacks</a:t>
            </a:r>
            <a:endParaRPr lang="en-US"/>
          </a:p>
        </p:txBody>
      </p:sp>
      <p:sp>
        <p:nvSpPr>
          <p:cNvPr id="5" name="Slide Number Placeholder 4"/>
          <p:cNvSpPr>
            <a:spLocks noGrp="1"/>
          </p:cNvSpPr>
          <p:nvPr>
            <p:ph type="sldNum" sz="quarter" idx="11"/>
          </p:nvPr>
        </p:nvSpPr>
        <p:spPr/>
        <p:txBody>
          <a:bodyPr/>
          <a:lstStyle/>
          <a:p>
            <a:pPr>
              <a:defRPr/>
            </a:pPr>
            <a:fld id="{5C42E5D9-EDEE-4D2E-874D-22DD17C5C628}" type="slidenum">
              <a:rPr lang="en-US" smtClean="0"/>
              <a:pPr>
                <a:defRPr/>
              </a:pPr>
              <a:t>11</a:t>
            </a:fld>
            <a:endParaRPr lang="en-US" dirty="0"/>
          </a:p>
        </p:txBody>
      </p:sp>
      <p:sp>
        <p:nvSpPr>
          <p:cNvPr id="6" name="Chevron 5"/>
          <p:cNvSpPr/>
          <p:nvPr/>
        </p:nvSpPr>
        <p:spPr bwMode="auto">
          <a:xfrm>
            <a:off x="-890336" y="3036518"/>
            <a:ext cx="8119040" cy="834390"/>
          </a:xfrm>
          <a:prstGeom prst="chevron">
            <a:avLst/>
          </a:prstGeom>
          <a:gradFill>
            <a:gsLst>
              <a:gs pos="0">
                <a:srgbClr val="03D4A8"/>
              </a:gs>
              <a:gs pos="25000">
                <a:srgbClr val="21D6E0"/>
              </a:gs>
              <a:gs pos="75000">
                <a:srgbClr val="0087E6"/>
              </a:gs>
              <a:gs pos="100000">
                <a:srgbClr val="005CBF"/>
              </a:gs>
            </a:gsLst>
            <a:lin ang="5400000" scaled="0"/>
          </a:gradFill>
          <a:ln w="19050" cap="flat" cmpd="sng" algn="ctr">
            <a:noFill/>
            <a:prstDash val="solid"/>
            <a:round/>
            <a:headEnd type="none" w="med" len="med"/>
            <a:tailEnd type="none" w="med" len="med"/>
          </a:ln>
          <a:effectLst>
            <a:outerShdw blurRad="50800" dist="63500" dir="2700000" algn="tl" rotWithShape="0">
              <a:prstClr val="black">
                <a:alpha val="40000"/>
              </a:prstClr>
            </a:outerShdw>
          </a:effectLst>
          <a:scene3d>
            <a:camera prst="orthographicFront"/>
            <a:lightRig rig="threePt" dir="t"/>
          </a:scene3d>
          <a:sp3d>
            <a:bevelT/>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i="0" u="none" strike="noStrike" cap="none" normalizeH="0" baseline="0" dirty="0" err="1" smtClean="0">
              <a:ln>
                <a:noFill/>
              </a:ln>
              <a:effectLst/>
              <a:latin typeface="+mn-lt"/>
            </a:endParaRPr>
          </a:p>
        </p:txBody>
      </p:sp>
      <p:sp>
        <p:nvSpPr>
          <p:cNvPr id="7" name="TextBox 6"/>
          <p:cNvSpPr txBox="1"/>
          <p:nvPr/>
        </p:nvSpPr>
        <p:spPr bwMode="ltGray">
          <a:xfrm>
            <a:off x="926758" y="3045940"/>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sz="3600" dirty="0" smtClean="0">
                <a:solidFill>
                  <a:schemeClr val="bg1"/>
                </a:solidFill>
                <a:latin typeface="Calibri" pitchFamily="34" charset="0"/>
              </a:rPr>
              <a:t>2008</a:t>
            </a:r>
          </a:p>
        </p:txBody>
      </p:sp>
      <p:sp>
        <p:nvSpPr>
          <p:cNvPr id="9" name="TextBox 8"/>
          <p:cNvSpPr txBox="1"/>
          <p:nvPr/>
        </p:nvSpPr>
        <p:spPr bwMode="ltGray">
          <a:xfrm>
            <a:off x="2327190" y="3045940"/>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sz="3600" dirty="0" smtClean="0">
                <a:solidFill>
                  <a:schemeClr val="bg1"/>
                </a:solidFill>
                <a:latin typeface="Calibri" pitchFamily="34" charset="0"/>
              </a:rPr>
              <a:t>2009</a:t>
            </a:r>
          </a:p>
        </p:txBody>
      </p:sp>
      <p:sp>
        <p:nvSpPr>
          <p:cNvPr id="11" name="TextBox 10"/>
          <p:cNvSpPr txBox="1"/>
          <p:nvPr/>
        </p:nvSpPr>
        <p:spPr bwMode="ltGray">
          <a:xfrm>
            <a:off x="3727622" y="3045940"/>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sz="3600" dirty="0" smtClean="0">
                <a:solidFill>
                  <a:schemeClr val="bg1"/>
                </a:solidFill>
                <a:latin typeface="Calibri" pitchFamily="34" charset="0"/>
              </a:rPr>
              <a:t>2010</a:t>
            </a:r>
          </a:p>
        </p:txBody>
      </p:sp>
      <p:sp>
        <p:nvSpPr>
          <p:cNvPr id="12" name="TextBox 11"/>
          <p:cNvSpPr txBox="1"/>
          <p:nvPr/>
        </p:nvSpPr>
        <p:spPr bwMode="ltGray">
          <a:xfrm>
            <a:off x="5128054" y="3045940"/>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sz="3600" dirty="0" smtClean="0">
                <a:solidFill>
                  <a:schemeClr val="bg1"/>
                </a:solidFill>
                <a:latin typeface="Calibri" pitchFamily="34" charset="0"/>
              </a:rPr>
              <a:t>2011</a:t>
            </a:r>
          </a:p>
        </p:txBody>
      </p:sp>
      <p:sp>
        <p:nvSpPr>
          <p:cNvPr id="13" name="TextBox 12"/>
          <p:cNvSpPr txBox="1"/>
          <p:nvPr/>
        </p:nvSpPr>
        <p:spPr bwMode="ltGray">
          <a:xfrm>
            <a:off x="6528487" y="3045940"/>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endParaRPr lang="en-US" dirty="0" smtClean="0">
              <a:solidFill>
                <a:schemeClr val="bg1"/>
              </a:solidFill>
              <a:latin typeface="Calibri" pitchFamily="34" charset="0"/>
            </a:endParaRPr>
          </a:p>
        </p:txBody>
      </p:sp>
      <p:sp>
        <p:nvSpPr>
          <p:cNvPr id="14" name="Line Callout 3 (Accent Bar) 13"/>
          <p:cNvSpPr/>
          <p:nvPr/>
        </p:nvSpPr>
        <p:spPr bwMode="auto">
          <a:xfrm rot="10800000" flipH="1" flipV="1">
            <a:off x="414265" y="4264966"/>
            <a:ext cx="1847125" cy="1348353"/>
          </a:xfrm>
          <a:prstGeom prst="accentCallout3">
            <a:avLst>
              <a:gd name="adj1" fmla="val 79146"/>
              <a:gd name="adj2" fmla="val 102132"/>
              <a:gd name="adj3" fmla="val 79156"/>
              <a:gd name="adj4" fmla="val 108226"/>
              <a:gd name="adj5" fmla="val -1951"/>
              <a:gd name="adj6" fmla="val 108092"/>
              <a:gd name="adj7" fmla="val -37739"/>
              <a:gd name="adj8" fmla="val 69027"/>
            </a:avLst>
          </a:prstGeom>
          <a:solidFill>
            <a:schemeClr val="accent2">
              <a:lumMod val="20000"/>
              <a:lumOff val="80000"/>
              <a:alpha val="50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nSpc>
                <a:spcPct val="90000"/>
              </a:lnSpc>
              <a:defRPr/>
            </a:pPr>
            <a:r>
              <a:rPr lang="en-US" sz="1400" b="1" dirty="0">
                <a:latin typeface="+mn-lt"/>
                <a:cs typeface="+mn-cs"/>
              </a:rPr>
              <a:t>Ghostnet:</a:t>
            </a:r>
          </a:p>
          <a:p>
            <a:pPr>
              <a:lnSpc>
                <a:spcPct val="90000"/>
              </a:lnSpc>
              <a:defRPr/>
            </a:pPr>
            <a:r>
              <a:rPr lang="en-US" sz="1400" dirty="0">
                <a:latin typeface="+mn-lt"/>
                <a:cs typeface="+mn-cs"/>
              </a:rPr>
              <a:t>Attacks on Tibetan organizations and embassies of many EMEA countries, and NATO systems.</a:t>
            </a:r>
          </a:p>
        </p:txBody>
      </p:sp>
      <p:sp>
        <p:nvSpPr>
          <p:cNvPr id="15" name="Line Callout 3 (Accent Bar) 14"/>
          <p:cNvSpPr/>
          <p:nvPr/>
        </p:nvSpPr>
        <p:spPr bwMode="auto">
          <a:xfrm flipH="1">
            <a:off x="2471141" y="1554037"/>
            <a:ext cx="1983546" cy="965199"/>
          </a:xfrm>
          <a:prstGeom prst="accentCallout3">
            <a:avLst>
              <a:gd name="adj1" fmla="val 19760"/>
              <a:gd name="adj2" fmla="val 467"/>
              <a:gd name="adj3" fmla="val 19760"/>
              <a:gd name="adj4" fmla="val -5823"/>
              <a:gd name="adj5" fmla="val 100000"/>
              <a:gd name="adj6" fmla="val -5897"/>
              <a:gd name="adj7" fmla="val 168397"/>
              <a:gd name="adj8" fmla="val 11147"/>
            </a:avLst>
          </a:prstGeom>
          <a:solidFill>
            <a:schemeClr val="accent2">
              <a:lumMod val="20000"/>
              <a:lumOff val="80000"/>
              <a:alpha val="50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nSpc>
                <a:spcPct val="90000"/>
              </a:lnSpc>
              <a:defRPr/>
            </a:pPr>
            <a:r>
              <a:rPr lang="en-US" sz="1400" b="1" dirty="0" smtClean="0">
                <a:latin typeface="+mn-lt"/>
                <a:cs typeface="+mn-cs"/>
              </a:rPr>
              <a:t>Aurora (Hydraq):</a:t>
            </a:r>
            <a:endParaRPr lang="en-US" sz="1400" b="1" dirty="0">
              <a:latin typeface="+mn-lt"/>
              <a:cs typeface="+mn-cs"/>
            </a:endParaRPr>
          </a:p>
          <a:p>
            <a:pPr>
              <a:lnSpc>
                <a:spcPct val="90000"/>
              </a:lnSpc>
              <a:defRPr/>
            </a:pPr>
            <a:r>
              <a:rPr lang="en-US" sz="1400" dirty="0">
                <a:latin typeface="+mn-lt"/>
                <a:cs typeface="+mn-cs"/>
              </a:rPr>
              <a:t>Google </a:t>
            </a:r>
            <a:r>
              <a:rPr lang="en-US" sz="1400" dirty="0" err="1" smtClean="0">
                <a:latin typeface="+mn-lt"/>
                <a:cs typeface="+mn-cs"/>
              </a:rPr>
              <a:t>announcesthey</a:t>
            </a:r>
            <a:r>
              <a:rPr lang="en-US" sz="1400" dirty="0" smtClean="0">
                <a:latin typeface="+mn-lt"/>
                <a:cs typeface="+mn-cs"/>
              </a:rPr>
              <a:t> </a:t>
            </a:r>
            <a:r>
              <a:rPr lang="en-US" sz="1400" dirty="0">
                <a:latin typeface="+mn-lt"/>
                <a:cs typeface="+mn-cs"/>
              </a:rPr>
              <a:t>have been a victim of </a:t>
            </a:r>
            <a:r>
              <a:rPr lang="en-US" sz="1400" dirty="0" smtClean="0">
                <a:latin typeface="+mn-lt"/>
                <a:cs typeface="+mn-cs"/>
              </a:rPr>
              <a:t>the Hydraq attacks</a:t>
            </a:r>
            <a:endParaRPr lang="en-US" sz="1400" dirty="0">
              <a:latin typeface="+mn-lt"/>
              <a:cs typeface="+mn-cs"/>
            </a:endParaRPr>
          </a:p>
        </p:txBody>
      </p:sp>
      <p:sp>
        <p:nvSpPr>
          <p:cNvPr id="16" name="Line Callout 3 (Accent Bar) 15"/>
          <p:cNvSpPr/>
          <p:nvPr/>
        </p:nvSpPr>
        <p:spPr bwMode="auto">
          <a:xfrm rot="10800000" flipH="1" flipV="1">
            <a:off x="3676449" y="4215539"/>
            <a:ext cx="1847125" cy="1348353"/>
          </a:xfrm>
          <a:prstGeom prst="accentCallout3">
            <a:avLst>
              <a:gd name="adj1" fmla="val 79146"/>
              <a:gd name="adj2" fmla="val 102132"/>
              <a:gd name="adj3" fmla="val 79156"/>
              <a:gd name="adj4" fmla="val 108226"/>
              <a:gd name="adj5" fmla="val -1951"/>
              <a:gd name="adj6" fmla="val 108092"/>
              <a:gd name="adj7" fmla="val -37739"/>
              <a:gd name="adj8" fmla="val 69027"/>
            </a:avLst>
          </a:prstGeom>
          <a:solidFill>
            <a:schemeClr val="accent2">
              <a:lumMod val="20000"/>
              <a:lumOff val="80000"/>
              <a:alpha val="50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nSpc>
                <a:spcPct val="90000"/>
              </a:lnSpc>
              <a:defRPr/>
            </a:pPr>
            <a:r>
              <a:rPr lang="en-US" sz="1400" b="1" dirty="0" err="1" smtClean="0">
                <a:latin typeface="+mn-lt"/>
                <a:cs typeface="+mn-cs"/>
              </a:rPr>
              <a:t>Stuxnet</a:t>
            </a:r>
            <a:r>
              <a:rPr lang="en-US" sz="1400" b="1" dirty="0" smtClean="0">
                <a:latin typeface="+mn-lt"/>
                <a:cs typeface="+mn-cs"/>
              </a:rPr>
              <a:t>:</a:t>
            </a:r>
            <a:endParaRPr lang="en-US" sz="1400" b="1" dirty="0">
              <a:latin typeface="+mn-lt"/>
              <a:cs typeface="+mn-cs"/>
            </a:endParaRPr>
          </a:p>
          <a:p>
            <a:pPr>
              <a:lnSpc>
                <a:spcPct val="90000"/>
              </a:lnSpc>
              <a:defRPr/>
            </a:pPr>
            <a:r>
              <a:rPr lang="en-US" sz="1400" dirty="0" smtClean="0">
                <a:latin typeface="+mn-lt"/>
                <a:cs typeface="+mn-cs"/>
              </a:rPr>
              <a:t>Malware discovered targeting Iran industrial control systems</a:t>
            </a:r>
            <a:endParaRPr lang="en-US" sz="1400" dirty="0">
              <a:latin typeface="+mn-lt"/>
              <a:cs typeface="+mn-cs"/>
            </a:endParaRPr>
          </a:p>
        </p:txBody>
      </p:sp>
    </p:spTree>
  </p:cSld>
  <p:clrMapOvr>
    <a:masterClrMapping/>
  </p:clrMapOvr>
  <p:transition spd="slow">
    <p:push/>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Footer Placeholder 3"/>
          <p:cNvSpPr>
            <a:spLocks noGrp="1"/>
          </p:cNvSpPr>
          <p:nvPr>
            <p:ph type="ftr" sz="quarter" idx="10"/>
          </p:nvPr>
        </p:nvSpPr>
        <p:spPr/>
        <p:txBody>
          <a:bodyPr/>
          <a:lstStyle/>
          <a:p>
            <a:pPr>
              <a:defRPr/>
            </a:pPr>
            <a:r>
              <a:rPr lang="en-US" smtClean="0"/>
              <a:t>RAID 2010 - The New Generation of Targeted Attacks</a:t>
            </a:r>
            <a:endParaRPr lang="en-US"/>
          </a:p>
        </p:txBody>
      </p:sp>
      <p:sp>
        <p:nvSpPr>
          <p:cNvPr id="5" name="Slide Number Placeholder 4"/>
          <p:cNvSpPr>
            <a:spLocks noGrp="1"/>
          </p:cNvSpPr>
          <p:nvPr>
            <p:ph type="sldNum" sz="quarter" idx="11"/>
          </p:nvPr>
        </p:nvSpPr>
        <p:spPr/>
        <p:txBody>
          <a:bodyPr/>
          <a:lstStyle/>
          <a:p>
            <a:pPr>
              <a:defRPr/>
            </a:pPr>
            <a:fld id="{5C42E5D9-EDEE-4D2E-874D-22DD17C5C628}" type="slidenum">
              <a:rPr lang="en-US" smtClean="0"/>
              <a:pPr>
                <a:defRPr/>
              </a:pPr>
              <a:t>12</a:t>
            </a:fld>
            <a:endParaRPr lang="en-US" dirty="0"/>
          </a:p>
        </p:txBody>
      </p:sp>
      <p:sp>
        <p:nvSpPr>
          <p:cNvPr id="6" name="Chevron 5"/>
          <p:cNvSpPr/>
          <p:nvPr/>
        </p:nvSpPr>
        <p:spPr bwMode="auto">
          <a:xfrm>
            <a:off x="-1130968" y="3036518"/>
            <a:ext cx="11226438" cy="834390"/>
          </a:xfrm>
          <a:prstGeom prst="chevron">
            <a:avLst/>
          </a:prstGeom>
          <a:gradFill>
            <a:gsLst>
              <a:gs pos="0">
                <a:srgbClr val="03D4A8"/>
              </a:gs>
              <a:gs pos="25000">
                <a:srgbClr val="21D6E0"/>
              </a:gs>
              <a:gs pos="75000">
                <a:srgbClr val="0087E6"/>
              </a:gs>
              <a:gs pos="100000">
                <a:srgbClr val="005CBF"/>
              </a:gs>
            </a:gsLst>
            <a:lin ang="5400000" scaled="0"/>
          </a:gradFill>
          <a:ln w="19050" cap="flat" cmpd="sng" algn="ctr">
            <a:noFill/>
            <a:prstDash val="solid"/>
            <a:round/>
            <a:headEnd type="none" w="med" len="med"/>
            <a:tailEnd type="none" w="med" len="med"/>
          </a:ln>
          <a:effectLst>
            <a:outerShdw blurRad="50800" dist="63500" dir="2700000" algn="tl" rotWithShape="0">
              <a:prstClr val="black">
                <a:alpha val="40000"/>
              </a:prstClr>
            </a:outerShdw>
          </a:effectLst>
          <a:scene3d>
            <a:camera prst="orthographicFront"/>
            <a:lightRig rig="threePt" dir="t"/>
          </a:scene3d>
          <a:sp3d>
            <a:bevelT/>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i="0" u="none" strike="noStrike" cap="none" normalizeH="0" baseline="0" dirty="0" err="1" smtClean="0">
              <a:ln>
                <a:noFill/>
              </a:ln>
              <a:effectLst/>
              <a:latin typeface="+mn-lt"/>
            </a:endParaRPr>
          </a:p>
        </p:txBody>
      </p:sp>
      <p:sp>
        <p:nvSpPr>
          <p:cNvPr id="7" name="TextBox 6"/>
          <p:cNvSpPr txBox="1"/>
          <p:nvPr/>
        </p:nvSpPr>
        <p:spPr bwMode="ltGray">
          <a:xfrm>
            <a:off x="926758" y="3045940"/>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sz="3600" dirty="0" smtClean="0">
                <a:solidFill>
                  <a:schemeClr val="bg1"/>
                </a:solidFill>
                <a:latin typeface="Calibri" pitchFamily="34" charset="0"/>
              </a:rPr>
              <a:t>2003</a:t>
            </a:r>
          </a:p>
        </p:txBody>
      </p:sp>
      <p:sp>
        <p:nvSpPr>
          <p:cNvPr id="9" name="TextBox 8"/>
          <p:cNvSpPr txBox="1"/>
          <p:nvPr/>
        </p:nvSpPr>
        <p:spPr bwMode="ltGray">
          <a:xfrm>
            <a:off x="2327190" y="3045940"/>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sz="3600" dirty="0" smtClean="0">
                <a:solidFill>
                  <a:schemeClr val="bg1"/>
                </a:solidFill>
                <a:latin typeface="Calibri" pitchFamily="34" charset="0"/>
              </a:rPr>
              <a:t>2004</a:t>
            </a:r>
          </a:p>
        </p:txBody>
      </p:sp>
      <p:sp>
        <p:nvSpPr>
          <p:cNvPr id="11" name="TextBox 10"/>
          <p:cNvSpPr txBox="1"/>
          <p:nvPr/>
        </p:nvSpPr>
        <p:spPr bwMode="ltGray">
          <a:xfrm>
            <a:off x="3727622" y="3045940"/>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sz="3600" dirty="0" smtClean="0">
                <a:solidFill>
                  <a:schemeClr val="bg1"/>
                </a:solidFill>
                <a:latin typeface="Calibri" pitchFamily="34" charset="0"/>
              </a:rPr>
              <a:t>2005</a:t>
            </a:r>
          </a:p>
        </p:txBody>
      </p:sp>
      <p:sp>
        <p:nvSpPr>
          <p:cNvPr id="12" name="TextBox 11"/>
          <p:cNvSpPr txBox="1"/>
          <p:nvPr/>
        </p:nvSpPr>
        <p:spPr bwMode="ltGray">
          <a:xfrm>
            <a:off x="5128054" y="3045940"/>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sz="3600" dirty="0" smtClean="0">
                <a:solidFill>
                  <a:schemeClr val="bg1"/>
                </a:solidFill>
                <a:latin typeface="Calibri" pitchFamily="34" charset="0"/>
              </a:rPr>
              <a:t>2006</a:t>
            </a:r>
          </a:p>
        </p:txBody>
      </p:sp>
      <p:sp>
        <p:nvSpPr>
          <p:cNvPr id="13" name="TextBox 12"/>
          <p:cNvSpPr txBox="1"/>
          <p:nvPr/>
        </p:nvSpPr>
        <p:spPr bwMode="ltGray">
          <a:xfrm>
            <a:off x="6528487" y="3045940"/>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sz="3600" dirty="0" smtClean="0">
                <a:solidFill>
                  <a:schemeClr val="bg1"/>
                </a:solidFill>
                <a:latin typeface="Calibri" pitchFamily="34" charset="0"/>
              </a:rPr>
              <a:t>2007</a:t>
            </a:r>
          </a:p>
        </p:txBody>
      </p:sp>
      <p:sp>
        <p:nvSpPr>
          <p:cNvPr id="14" name="Line Callout 3 (Accent Bar) 13"/>
          <p:cNvSpPr/>
          <p:nvPr/>
        </p:nvSpPr>
        <p:spPr bwMode="auto">
          <a:xfrm rot="10800000" flipV="1">
            <a:off x="1650847" y="4453250"/>
            <a:ext cx="2073946" cy="1177872"/>
          </a:xfrm>
          <a:prstGeom prst="accentCallout3">
            <a:avLst>
              <a:gd name="adj1" fmla="val 79146"/>
              <a:gd name="adj2" fmla="val 102132"/>
              <a:gd name="adj3" fmla="val 79156"/>
              <a:gd name="adj4" fmla="val 108226"/>
              <a:gd name="adj5" fmla="val -1951"/>
              <a:gd name="adj6" fmla="val 108092"/>
              <a:gd name="adj7" fmla="val -66594"/>
              <a:gd name="adj8" fmla="val 96910"/>
            </a:avLst>
          </a:prstGeom>
          <a:solidFill>
            <a:schemeClr val="accent2">
              <a:lumMod val="20000"/>
              <a:lumOff val="80000"/>
              <a:alpha val="50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nSpc>
                <a:spcPct val="90000"/>
              </a:lnSpc>
              <a:defRPr/>
            </a:pPr>
            <a:r>
              <a:rPr lang="en-US" sz="1400" b="1" dirty="0">
                <a:latin typeface="+mn-lt"/>
                <a:cs typeface="+mn-cs"/>
              </a:rPr>
              <a:t>Titan Rain:</a:t>
            </a:r>
          </a:p>
          <a:p>
            <a:pPr>
              <a:lnSpc>
                <a:spcPct val="90000"/>
              </a:lnSpc>
              <a:defRPr/>
            </a:pPr>
            <a:r>
              <a:rPr lang="en-US" sz="1400" dirty="0">
                <a:latin typeface="+mn-lt"/>
                <a:cs typeface="+mn-cs"/>
              </a:rPr>
              <a:t>Coordinated attacks on US government military installations and private contractors</a:t>
            </a:r>
          </a:p>
        </p:txBody>
      </p:sp>
      <p:sp>
        <p:nvSpPr>
          <p:cNvPr id="15" name="Line Callout 3 (Accent Bar) 14"/>
          <p:cNvSpPr/>
          <p:nvPr/>
        </p:nvSpPr>
        <p:spPr bwMode="auto">
          <a:xfrm flipH="1">
            <a:off x="3317786" y="1303866"/>
            <a:ext cx="2479562" cy="1247039"/>
          </a:xfrm>
          <a:prstGeom prst="accentCallout3">
            <a:avLst>
              <a:gd name="adj1" fmla="val 18750"/>
              <a:gd name="adj2" fmla="val -1151"/>
              <a:gd name="adj3" fmla="val 18750"/>
              <a:gd name="adj4" fmla="val -11142"/>
              <a:gd name="adj5" fmla="val 100000"/>
              <a:gd name="adj6" fmla="val -11142"/>
              <a:gd name="adj7" fmla="val 146371"/>
              <a:gd name="adj8" fmla="val -798"/>
            </a:avLst>
          </a:prstGeom>
          <a:solidFill>
            <a:schemeClr val="accent2">
              <a:lumMod val="20000"/>
              <a:lumOff val="80000"/>
              <a:alpha val="50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nSpc>
                <a:spcPct val="90000"/>
              </a:lnSpc>
              <a:defRPr/>
            </a:pPr>
            <a:r>
              <a:rPr lang="en-US" sz="1400" b="1" dirty="0">
                <a:latin typeface="+mn-lt"/>
                <a:cs typeface="+mn-cs"/>
              </a:rPr>
              <a:t>US Government:</a:t>
            </a:r>
          </a:p>
          <a:p>
            <a:pPr>
              <a:lnSpc>
                <a:spcPct val="90000"/>
              </a:lnSpc>
              <a:defRPr/>
            </a:pPr>
            <a:r>
              <a:rPr lang="en-US" sz="1400" dirty="0">
                <a:latin typeface="+mn-lt"/>
                <a:cs typeface="+mn-cs"/>
              </a:rPr>
              <a:t>Systems in the Department of Defense, State, Commerce, Energy, and NASA all comprised and terabytes of information confirmed stolen.</a:t>
            </a:r>
          </a:p>
        </p:txBody>
      </p:sp>
    </p:spTree>
  </p:cSld>
  <p:clrMapOvr>
    <a:masterClrMapping/>
  </p:clrMapOvr>
  <p:transition spd="slow" advTm="0">
    <p:push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Footer Placeholder 3"/>
          <p:cNvSpPr>
            <a:spLocks noGrp="1"/>
          </p:cNvSpPr>
          <p:nvPr>
            <p:ph type="ftr" sz="quarter" idx="10"/>
          </p:nvPr>
        </p:nvSpPr>
        <p:spPr/>
        <p:txBody>
          <a:bodyPr/>
          <a:lstStyle/>
          <a:p>
            <a:pPr>
              <a:defRPr/>
            </a:pPr>
            <a:r>
              <a:rPr lang="en-US" smtClean="0"/>
              <a:t>RAID 2010 - The New Generation of Targeted Attacks</a:t>
            </a:r>
            <a:endParaRPr lang="en-US"/>
          </a:p>
        </p:txBody>
      </p:sp>
      <p:sp>
        <p:nvSpPr>
          <p:cNvPr id="5" name="Slide Number Placeholder 4"/>
          <p:cNvSpPr>
            <a:spLocks noGrp="1"/>
          </p:cNvSpPr>
          <p:nvPr>
            <p:ph type="sldNum" sz="quarter" idx="11"/>
          </p:nvPr>
        </p:nvSpPr>
        <p:spPr/>
        <p:txBody>
          <a:bodyPr/>
          <a:lstStyle/>
          <a:p>
            <a:pPr>
              <a:defRPr/>
            </a:pPr>
            <a:fld id="{5C42E5D9-EDEE-4D2E-874D-22DD17C5C628}" type="slidenum">
              <a:rPr lang="en-US" smtClean="0"/>
              <a:pPr>
                <a:defRPr/>
              </a:pPr>
              <a:t>13</a:t>
            </a:fld>
            <a:endParaRPr lang="en-US" dirty="0"/>
          </a:p>
        </p:txBody>
      </p:sp>
      <p:sp>
        <p:nvSpPr>
          <p:cNvPr id="6" name="Chevron 5"/>
          <p:cNvSpPr/>
          <p:nvPr/>
        </p:nvSpPr>
        <p:spPr bwMode="auto">
          <a:xfrm>
            <a:off x="2406167" y="3024161"/>
            <a:ext cx="11556968" cy="834390"/>
          </a:xfrm>
          <a:prstGeom prst="chevron">
            <a:avLst/>
          </a:prstGeom>
          <a:gradFill>
            <a:gsLst>
              <a:gs pos="0">
                <a:srgbClr val="03D4A8"/>
              </a:gs>
              <a:gs pos="25000">
                <a:srgbClr val="21D6E0"/>
              </a:gs>
              <a:gs pos="75000">
                <a:srgbClr val="0087E6"/>
              </a:gs>
              <a:gs pos="100000">
                <a:srgbClr val="005CBF"/>
              </a:gs>
            </a:gsLst>
            <a:lin ang="5400000" scaled="0"/>
          </a:gradFill>
          <a:ln w="19050" cap="flat" cmpd="sng" algn="ctr">
            <a:noFill/>
            <a:prstDash val="solid"/>
            <a:round/>
            <a:headEnd type="none" w="med" len="med"/>
            <a:tailEnd type="none" w="med" len="med"/>
          </a:ln>
          <a:effectLst>
            <a:outerShdw blurRad="50800" dist="63500" dir="2700000" algn="tl" rotWithShape="0">
              <a:prstClr val="black">
                <a:alpha val="40000"/>
              </a:prstClr>
            </a:outerShdw>
          </a:effectLst>
          <a:scene3d>
            <a:camera prst="orthographicFront"/>
            <a:lightRig rig="threePt" dir="t"/>
          </a:scene3d>
          <a:sp3d>
            <a:bevelT/>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i="0" u="none" strike="noStrike" cap="none" normalizeH="0" baseline="0" dirty="0" err="1" smtClean="0">
              <a:ln>
                <a:noFill/>
              </a:ln>
              <a:effectLst/>
              <a:latin typeface="+mn-lt"/>
            </a:endParaRPr>
          </a:p>
        </p:txBody>
      </p:sp>
      <p:sp>
        <p:nvSpPr>
          <p:cNvPr id="7" name="TextBox 6"/>
          <p:cNvSpPr txBox="1"/>
          <p:nvPr/>
        </p:nvSpPr>
        <p:spPr bwMode="ltGray">
          <a:xfrm>
            <a:off x="3212758" y="3033583"/>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sz="3600" dirty="0" smtClean="0">
                <a:solidFill>
                  <a:schemeClr val="bg1"/>
                </a:solidFill>
                <a:latin typeface="Calibri" pitchFamily="34" charset="0"/>
              </a:rPr>
              <a:t>1998</a:t>
            </a:r>
          </a:p>
        </p:txBody>
      </p:sp>
      <p:sp>
        <p:nvSpPr>
          <p:cNvPr id="9" name="TextBox 8"/>
          <p:cNvSpPr txBox="1"/>
          <p:nvPr/>
        </p:nvSpPr>
        <p:spPr bwMode="ltGray">
          <a:xfrm>
            <a:off x="4613190" y="3033583"/>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sz="3600" dirty="0" smtClean="0">
                <a:solidFill>
                  <a:schemeClr val="bg1"/>
                </a:solidFill>
                <a:latin typeface="Calibri" pitchFamily="34" charset="0"/>
              </a:rPr>
              <a:t>1999</a:t>
            </a:r>
          </a:p>
        </p:txBody>
      </p:sp>
      <p:sp>
        <p:nvSpPr>
          <p:cNvPr id="11" name="TextBox 10"/>
          <p:cNvSpPr txBox="1"/>
          <p:nvPr/>
        </p:nvSpPr>
        <p:spPr bwMode="ltGray">
          <a:xfrm>
            <a:off x="6013622" y="3033583"/>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sz="3600" dirty="0" smtClean="0">
                <a:solidFill>
                  <a:schemeClr val="bg1"/>
                </a:solidFill>
                <a:latin typeface="Calibri" pitchFamily="34" charset="0"/>
              </a:rPr>
              <a:t>2000</a:t>
            </a:r>
          </a:p>
        </p:txBody>
      </p:sp>
      <p:sp>
        <p:nvSpPr>
          <p:cNvPr id="12" name="TextBox 11"/>
          <p:cNvSpPr txBox="1"/>
          <p:nvPr/>
        </p:nvSpPr>
        <p:spPr bwMode="ltGray">
          <a:xfrm>
            <a:off x="7414054" y="3033583"/>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sz="3600" dirty="0" smtClean="0">
                <a:solidFill>
                  <a:schemeClr val="bg1"/>
                </a:solidFill>
                <a:latin typeface="Calibri" pitchFamily="34" charset="0"/>
              </a:rPr>
              <a:t>2001</a:t>
            </a:r>
          </a:p>
        </p:txBody>
      </p:sp>
      <p:sp>
        <p:nvSpPr>
          <p:cNvPr id="13" name="TextBox 12"/>
          <p:cNvSpPr txBox="1"/>
          <p:nvPr/>
        </p:nvSpPr>
        <p:spPr bwMode="ltGray">
          <a:xfrm>
            <a:off x="8814487" y="3033583"/>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sz="3600" dirty="0" smtClean="0">
                <a:solidFill>
                  <a:schemeClr val="bg1"/>
                </a:solidFill>
                <a:latin typeface="Calibri" pitchFamily="34" charset="0"/>
              </a:rPr>
              <a:t>2002</a:t>
            </a:r>
          </a:p>
        </p:txBody>
      </p:sp>
      <p:sp>
        <p:nvSpPr>
          <p:cNvPr id="14" name="Line Callout 3 (Accent Bar) 13"/>
          <p:cNvSpPr/>
          <p:nvPr/>
        </p:nvSpPr>
        <p:spPr bwMode="auto">
          <a:xfrm>
            <a:off x="3627807" y="1346886"/>
            <a:ext cx="2232090" cy="1213701"/>
          </a:xfrm>
          <a:prstGeom prst="accentCallout3">
            <a:avLst>
              <a:gd name="adj1" fmla="val 18750"/>
              <a:gd name="adj2" fmla="val -1151"/>
              <a:gd name="adj3" fmla="val 18750"/>
              <a:gd name="adj4" fmla="val -11142"/>
              <a:gd name="adj5" fmla="val 100000"/>
              <a:gd name="adj6" fmla="val -11142"/>
              <a:gd name="adj7" fmla="val 154002"/>
              <a:gd name="adj8" fmla="val 13214"/>
            </a:avLst>
          </a:prstGeom>
          <a:solidFill>
            <a:schemeClr val="accent2">
              <a:lumMod val="20000"/>
              <a:lumOff val="80000"/>
              <a:alpha val="50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nSpc>
                <a:spcPct val="90000"/>
              </a:lnSpc>
              <a:defRPr/>
            </a:pPr>
            <a:r>
              <a:rPr lang="en-US" sz="1400" b="1" dirty="0">
                <a:latin typeface="+mn-lt"/>
                <a:cs typeface="+mn-cs"/>
              </a:rPr>
              <a:t>Solar Sunrise:</a:t>
            </a:r>
          </a:p>
          <a:p>
            <a:pPr>
              <a:lnSpc>
                <a:spcPct val="90000"/>
              </a:lnSpc>
              <a:defRPr/>
            </a:pPr>
            <a:r>
              <a:rPr lang="en-US" sz="1400" dirty="0">
                <a:latin typeface="+mn-lt"/>
                <a:cs typeface="+mn-cs"/>
              </a:rPr>
              <a:t>Attacks stealing passwords from DoD systems conducted by 2 Californian and 1 Israeli </a:t>
            </a:r>
            <a:r>
              <a:rPr lang="en-US" sz="1400" dirty="0" smtClean="0">
                <a:latin typeface="+mn-lt"/>
                <a:cs typeface="+mn-cs"/>
              </a:rPr>
              <a:t>teenager</a:t>
            </a:r>
          </a:p>
          <a:p>
            <a:pPr>
              <a:lnSpc>
                <a:spcPct val="90000"/>
              </a:lnSpc>
              <a:defRPr/>
            </a:pPr>
            <a:endParaRPr lang="en-US" sz="1400" dirty="0">
              <a:latin typeface="+mn-lt"/>
              <a:cs typeface="+mn-cs"/>
            </a:endParaRPr>
          </a:p>
        </p:txBody>
      </p:sp>
      <p:sp>
        <p:nvSpPr>
          <p:cNvPr id="15" name="Line Callout 3 (Accent Bar) 14"/>
          <p:cNvSpPr/>
          <p:nvPr/>
        </p:nvSpPr>
        <p:spPr bwMode="auto">
          <a:xfrm rot="10800000" flipV="1">
            <a:off x="5187637" y="4426052"/>
            <a:ext cx="2073946" cy="964217"/>
          </a:xfrm>
          <a:prstGeom prst="accentCallout3">
            <a:avLst>
              <a:gd name="adj1" fmla="val 79146"/>
              <a:gd name="adj2" fmla="val 102132"/>
              <a:gd name="adj3" fmla="val 79156"/>
              <a:gd name="adj4" fmla="val 108226"/>
              <a:gd name="adj5" fmla="val -1951"/>
              <a:gd name="adj6" fmla="val 108092"/>
              <a:gd name="adj7" fmla="val -75110"/>
              <a:gd name="adj8" fmla="val 88417"/>
            </a:avLst>
          </a:prstGeom>
          <a:solidFill>
            <a:schemeClr val="accent2">
              <a:lumMod val="20000"/>
              <a:lumOff val="80000"/>
              <a:alpha val="50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nSpc>
                <a:spcPct val="90000"/>
              </a:lnSpc>
              <a:defRPr/>
            </a:pPr>
            <a:r>
              <a:rPr lang="en-US" sz="1400" b="1" dirty="0">
                <a:latin typeface="+mn-lt"/>
                <a:cs typeface="+mn-cs"/>
              </a:rPr>
              <a:t>Moonlight Maze:</a:t>
            </a:r>
          </a:p>
          <a:p>
            <a:pPr>
              <a:lnSpc>
                <a:spcPct val="90000"/>
              </a:lnSpc>
              <a:defRPr/>
            </a:pPr>
            <a:r>
              <a:rPr lang="en-US" sz="1400" dirty="0">
                <a:latin typeface="+mn-lt"/>
                <a:cs typeface="+mn-cs"/>
              </a:rPr>
              <a:t>Attacks targeting US military secrets reported to be conducted by Russia</a:t>
            </a:r>
          </a:p>
        </p:txBody>
      </p:sp>
      <p:grpSp>
        <p:nvGrpSpPr>
          <p:cNvPr id="16" name="Group 79"/>
          <p:cNvGrpSpPr>
            <a:grpSpLocks/>
          </p:cNvGrpSpPr>
          <p:nvPr/>
        </p:nvGrpSpPr>
        <p:grpSpPr bwMode="auto">
          <a:xfrm>
            <a:off x="4057135" y="2520779"/>
            <a:ext cx="6065838" cy="1769333"/>
            <a:chOff x="1524000" y="2743200"/>
            <a:chExt cx="6065520" cy="1571842"/>
          </a:xfrm>
        </p:grpSpPr>
        <p:sp>
          <p:nvSpPr>
            <p:cNvPr id="17" name="Line Callout 3 16"/>
            <p:cNvSpPr/>
            <p:nvPr/>
          </p:nvSpPr>
          <p:spPr bwMode="auto">
            <a:xfrm>
              <a:off x="1524000" y="2941320"/>
              <a:ext cx="182880" cy="167640"/>
            </a:xfrm>
            <a:prstGeom prst="borderCallout3">
              <a:avLst>
                <a:gd name="adj1" fmla="val 18750"/>
                <a:gd name="adj2" fmla="val -8333"/>
                <a:gd name="adj3" fmla="val 18750"/>
                <a:gd name="adj4" fmla="val -16667"/>
                <a:gd name="adj5" fmla="val 100000"/>
                <a:gd name="adj6" fmla="val -16667"/>
                <a:gd name="adj7" fmla="val 236417"/>
                <a:gd name="adj8" fmla="val 42799"/>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18" name="Line Callout 3 17"/>
            <p:cNvSpPr/>
            <p:nvPr/>
          </p:nvSpPr>
          <p:spPr bwMode="auto">
            <a:xfrm>
              <a:off x="1859280" y="2804160"/>
              <a:ext cx="182880" cy="167640"/>
            </a:xfrm>
            <a:prstGeom prst="borderCallout3">
              <a:avLst>
                <a:gd name="adj1" fmla="val 18750"/>
                <a:gd name="adj2" fmla="val -8333"/>
                <a:gd name="adj3" fmla="val 18750"/>
                <a:gd name="adj4" fmla="val -16667"/>
                <a:gd name="adj5" fmla="val 100000"/>
                <a:gd name="adj6" fmla="val -16667"/>
                <a:gd name="adj7" fmla="val 300053"/>
                <a:gd name="adj8" fmla="val 42799"/>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19" name="Line Callout 3 18"/>
            <p:cNvSpPr/>
            <p:nvPr/>
          </p:nvSpPr>
          <p:spPr bwMode="auto">
            <a:xfrm>
              <a:off x="2118360" y="2987040"/>
              <a:ext cx="182880" cy="167640"/>
            </a:xfrm>
            <a:prstGeom prst="borderCallout3">
              <a:avLst>
                <a:gd name="adj1" fmla="val 18750"/>
                <a:gd name="adj2" fmla="val -8333"/>
                <a:gd name="adj3" fmla="val 18750"/>
                <a:gd name="adj4" fmla="val -16667"/>
                <a:gd name="adj5" fmla="val 100000"/>
                <a:gd name="adj6" fmla="val -16667"/>
                <a:gd name="adj7" fmla="val 236417"/>
                <a:gd name="adj8" fmla="val 42799"/>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20" name="Line Callout 3 19"/>
            <p:cNvSpPr/>
            <p:nvPr/>
          </p:nvSpPr>
          <p:spPr bwMode="auto">
            <a:xfrm flipH="1">
              <a:off x="2301240" y="2743200"/>
              <a:ext cx="213360" cy="152400"/>
            </a:xfrm>
            <a:prstGeom prst="borderCallout3">
              <a:avLst>
                <a:gd name="adj1" fmla="val 18750"/>
                <a:gd name="adj2" fmla="val -8333"/>
                <a:gd name="adj3" fmla="val 18750"/>
                <a:gd name="adj4" fmla="val -16667"/>
                <a:gd name="adj5" fmla="val 100000"/>
                <a:gd name="adj6" fmla="val -16667"/>
                <a:gd name="adj7" fmla="val 346417"/>
                <a:gd name="adj8" fmla="val 42799"/>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21" name="Line Callout 3 20"/>
            <p:cNvSpPr/>
            <p:nvPr/>
          </p:nvSpPr>
          <p:spPr bwMode="auto">
            <a:xfrm flipH="1">
              <a:off x="3048000" y="2758440"/>
              <a:ext cx="213360" cy="152400"/>
            </a:xfrm>
            <a:prstGeom prst="borderCallout3">
              <a:avLst>
                <a:gd name="adj1" fmla="val 18750"/>
                <a:gd name="adj2" fmla="val -15476"/>
                <a:gd name="adj3" fmla="val 18750"/>
                <a:gd name="adj4" fmla="val -16667"/>
                <a:gd name="adj5" fmla="val 100000"/>
                <a:gd name="adj6" fmla="val -16667"/>
                <a:gd name="adj7" fmla="val 346417"/>
                <a:gd name="adj8" fmla="val 42799"/>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22" name="Line Callout 3 21"/>
            <p:cNvSpPr/>
            <p:nvPr/>
          </p:nvSpPr>
          <p:spPr bwMode="auto">
            <a:xfrm flipH="1">
              <a:off x="4282440" y="2941320"/>
              <a:ext cx="213360" cy="152400"/>
            </a:xfrm>
            <a:prstGeom prst="borderCallout3">
              <a:avLst>
                <a:gd name="adj1" fmla="val 18750"/>
                <a:gd name="adj2" fmla="val -15476"/>
                <a:gd name="adj3" fmla="val 18750"/>
                <a:gd name="adj4" fmla="val -16667"/>
                <a:gd name="adj5" fmla="val 100000"/>
                <a:gd name="adj6" fmla="val -16667"/>
                <a:gd name="adj7" fmla="val 346417"/>
                <a:gd name="adj8" fmla="val 42799"/>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23" name="Line Callout 3 22"/>
            <p:cNvSpPr/>
            <p:nvPr/>
          </p:nvSpPr>
          <p:spPr bwMode="auto">
            <a:xfrm flipH="1">
              <a:off x="5486400" y="2834640"/>
              <a:ext cx="213360" cy="152400"/>
            </a:xfrm>
            <a:prstGeom prst="borderCallout3">
              <a:avLst>
                <a:gd name="adj1" fmla="val 18750"/>
                <a:gd name="adj2" fmla="val -15476"/>
                <a:gd name="adj3" fmla="val 18750"/>
                <a:gd name="adj4" fmla="val -16667"/>
                <a:gd name="adj5" fmla="val 100000"/>
                <a:gd name="adj6" fmla="val -16667"/>
                <a:gd name="adj7" fmla="val 346417"/>
                <a:gd name="adj8" fmla="val 42799"/>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24" name="Line Callout 3 23"/>
            <p:cNvSpPr/>
            <p:nvPr/>
          </p:nvSpPr>
          <p:spPr bwMode="auto">
            <a:xfrm flipH="1">
              <a:off x="6629400" y="2804160"/>
              <a:ext cx="213360" cy="152400"/>
            </a:xfrm>
            <a:prstGeom prst="borderCallout3">
              <a:avLst>
                <a:gd name="adj1" fmla="val 18750"/>
                <a:gd name="adj2" fmla="val -15476"/>
                <a:gd name="adj3" fmla="val 18750"/>
                <a:gd name="adj4" fmla="val -16667"/>
                <a:gd name="adj5" fmla="val 100000"/>
                <a:gd name="adj6" fmla="val -16667"/>
                <a:gd name="adj7" fmla="val 346417"/>
                <a:gd name="adj8" fmla="val 42799"/>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25" name="Line Callout 3 24"/>
            <p:cNvSpPr/>
            <p:nvPr/>
          </p:nvSpPr>
          <p:spPr bwMode="auto">
            <a:xfrm flipH="1">
              <a:off x="7376160" y="2788920"/>
              <a:ext cx="213360" cy="152400"/>
            </a:xfrm>
            <a:prstGeom prst="borderCallout3">
              <a:avLst>
                <a:gd name="adj1" fmla="val 18750"/>
                <a:gd name="adj2" fmla="val -15476"/>
                <a:gd name="adj3" fmla="val 18750"/>
                <a:gd name="adj4" fmla="val -16667"/>
                <a:gd name="adj5" fmla="val 100000"/>
                <a:gd name="adj6" fmla="val -16667"/>
                <a:gd name="adj7" fmla="val 346417"/>
                <a:gd name="adj8" fmla="val 42799"/>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26" name="Line Callout 3 25"/>
            <p:cNvSpPr/>
            <p:nvPr/>
          </p:nvSpPr>
          <p:spPr bwMode="auto">
            <a:xfrm>
              <a:off x="6370320" y="2956560"/>
              <a:ext cx="182880" cy="167640"/>
            </a:xfrm>
            <a:prstGeom prst="borderCallout3">
              <a:avLst>
                <a:gd name="adj1" fmla="val 18750"/>
                <a:gd name="adj2" fmla="val -8333"/>
                <a:gd name="adj3" fmla="val 18750"/>
                <a:gd name="adj4" fmla="val -16667"/>
                <a:gd name="adj5" fmla="val 100000"/>
                <a:gd name="adj6" fmla="val -16667"/>
                <a:gd name="adj7" fmla="val 236417"/>
                <a:gd name="adj8" fmla="val 42799"/>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27" name="Line Callout 3 26"/>
            <p:cNvSpPr/>
            <p:nvPr/>
          </p:nvSpPr>
          <p:spPr bwMode="auto">
            <a:xfrm>
              <a:off x="2606040" y="2956560"/>
              <a:ext cx="182880" cy="167640"/>
            </a:xfrm>
            <a:prstGeom prst="borderCallout3">
              <a:avLst>
                <a:gd name="adj1" fmla="val 18750"/>
                <a:gd name="adj2" fmla="val -8333"/>
                <a:gd name="adj3" fmla="val 18750"/>
                <a:gd name="adj4" fmla="val -16667"/>
                <a:gd name="adj5" fmla="val 100000"/>
                <a:gd name="adj6" fmla="val -16667"/>
                <a:gd name="adj7" fmla="val 236417"/>
                <a:gd name="adj8" fmla="val 42799"/>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28" name="Line Callout 3 27"/>
            <p:cNvSpPr/>
            <p:nvPr/>
          </p:nvSpPr>
          <p:spPr bwMode="auto">
            <a:xfrm>
              <a:off x="3627120" y="2971800"/>
              <a:ext cx="182880" cy="167640"/>
            </a:xfrm>
            <a:prstGeom prst="borderCallout3">
              <a:avLst>
                <a:gd name="adj1" fmla="val 18750"/>
                <a:gd name="adj2" fmla="val -8333"/>
                <a:gd name="adj3" fmla="val 18750"/>
                <a:gd name="adj4" fmla="val -16667"/>
                <a:gd name="adj5" fmla="val 100000"/>
                <a:gd name="adj6" fmla="val -16667"/>
                <a:gd name="adj7" fmla="val 236417"/>
                <a:gd name="adj8" fmla="val 42799"/>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29" name="Line Callout 3 28"/>
            <p:cNvSpPr/>
            <p:nvPr/>
          </p:nvSpPr>
          <p:spPr bwMode="auto">
            <a:xfrm>
              <a:off x="5013960" y="2971800"/>
              <a:ext cx="182880" cy="167640"/>
            </a:xfrm>
            <a:prstGeom prst="borderCallout3">
              <a:avLst>
                <a:gd name="adj1" fmla="val 18750"/>
                <a:gd name="adj2" fmla="val -8333"/>
                <a:gd name="adj3" fmla="val 18750"/>
                <a:gd name="adj4" fmla="val -16667"/>
                <a:gd name="adj5" fmla="val 100000"/>
                <a:gd name="adj6" fmla="val -16667"/>
                <a:gd name="adj7" fmla="val 236417"/>
                <a:gd name="adj8" fmla="val 42799"/>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30" name="Line Callout 3 29"/>
            <p:cNvSpPr/>
            <p:nvPr/>
          </p:nvSpPr>
          <p:spPr bwMode="auto">
            <a:xfrm>
              <a:off x="7223760" y="3017520"/>
              <a:ext cx="182880" cy="167640"/>
            </a:xfrm>
            <a:prstGeom prst="borderCallout3">
              <a:avLst>
                <a:gd name="adj1" fmla="val 18750"/>
                <a:gd name="adj2" fmla="val -8333"/>
                <a:gd name="adj3" fmla="val 18750"/>
                <a:gd name="adj4" fmla="val -16667"/>
                <a:gd name="adj5" fmla="val 100000"/>
                <a:gd name="adj6" fmla="val -16667"/>
                <a:gd name="adj7" fmla="val 172780"/>
                <a:gd name="adj8" fmla="val 34466"/>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31" name="Line Callout 3 30"/>
            <p:cNvSpPr/>
            <p:nvPr/>
          </p:nvSpPr>
          <p:spPr bwMode="auto">
            <a:xfrm>
              <a:off x="4663440" y="3032760"/>
              <a:ext cx="182880" cy="167640"/>
            </a:xfrm>
            <a:prstGeom prst="borderCallout3">
              <a:avLst>
                <a:gd name="adj1" fmla="val 18750"/>
                <a:gd name="adj2" fmla="val -8333"/>
                <a:gd name="adj3" fmla="val 18750"/>
                <a:gd name="adj4" fmla="val -16667"/>
                <a:gd name="adj5" fmla="val 100000"/>
                <a:gd name="adj6" fmla="val -16667"/>
                <a:gd name="adj7" fmla="val 172780"/>
                <a:gd name="adj8" fmla="val 34466"/>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32" name="Line Callout 3 31"/>
            <p:cNvSpPr/>
            <p:nvPr/>
          </p:nvSpPr>
          <p:spPr bwMode="auto">
            <a:xfrm>
              <a:off x="3992880" y="3032760"/>
              <a:ext cx="182880" cy="167640"/>
            </a:xfrm>
            <a:prstGeom prst="borderCallout3">
              <a:avLst>
                <a:gd name="adj1" fmla="val 18750"/>
                <a:gd name="adj2" fmla="val -8333"/>
                <a:gd name="adj3" fmla="val 18750"/>
                <a:gd name="adj4" fmla="val -16667"/>
                <a:gd name="adj5" fmla="val 100000"/>
                <a:gd name="adj6" fmla="val -16667"/>
                <a:gd name="adj7" fmla="val 172780"/>
                <a:gd name="adj8" fmla="val 34466"/>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33" name="Line Callout 3 32"/>
            <p:cNvSpPr/>
            <p:nvPr/>
          </p:nvSpPr>
          <p:spPr bwMode="auto">
            <a:xfrm>
              <a:off x="3322320" y="3032760"/>
              <a:ext cx="182880" cy="167640"/>
            </a:xfrm>
            <a:prstGeom prst="borderCallout3">
              <a:avLst>
                <a:gd name="adj1" fmla="val 18750"/>
                <a:gd name="adj2" fmla="val -8333"/>
                <a:gd name="adj3" fmla="val 18750"/>
                <a:gd name="adj4" fmla="val -16667"/>
                <a:gd name="adj5" fmla="val 100000"/>
                <a:gd name="adj6" fmla="val -16667"/>
                <a:gd name="adj7" fmla="val 172780"/>
                <a:gd name="adj8" fmla="val 34466"/>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34" name="Line Callout 3 33"/>
            <p:cNvSpPr/>
            <p:nvPr/>
          </p:nvSpPr>
          <p:spPr bwMode="auto">
            <a:xfrm>
              <a:off x="1630680" y="3931920"/>
              <a:ext cx="182880" cy="152400"/>
            </a:xfrm>
            <a:prstGeom prst="borderCallout3">
              <a:avLst>
                <a:gd name="adj1" fmla="val 65215"/>
                <a:gd name="adj2" fmla="val -2721"/>
                <a:gd name="adj3" fmla="val 66176"/>
                <a:gd name="adj4" fmla="val -13445"/>
                <a:gd name="adj5" fmla="val -33600"/>
                <a:gd name="adj6" fmla="val -13283"/>
                <a:gd name="adj7" fmla="val -117337"/>
                <a:gd name="adj8" fmla="val 53845"/>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35" name="Line Callout 3 34"/>
            <p:cNvSpPr/>
            <p:nvPr/>
          </p:nvSpPr>
          <p:spPr bwMode="auto">
            <a:xfrm>
              <a:off x="2407920" y="3962400"/>
              <a:ext cx="182880" cy="152400"/>
            </a:xfrm>
            <a:prstGeom prst="borderCallout3">
              <a:avLst>
                <a:gd name="adj1" fmla="val 65215"/>
                <a:gd name="adj2" fmla="val -2721"/>
                <a:gd name="adj3" fmla="val 66176"/>
                <a:gd name="adj4" fmla="val -13445"/>
                <a:gd name="adj5" fmla="val -33600"/>
                <a:gd name="adj6" fmla="val -13283"/>
                <a:gd name="adj7" fmla="val -117337"/>
                <a:gd name="adj8" fmla="val 53845"/>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36" name="Line Callout 3 35"/>
            <p:cNvSpPr/>
            <p:nvPr/>
          </p:nvSpPr>
          <p:spPr bwMode="auto">
            <a:xfrm>
              <a:off x="3291840" y="3962400"/>
              <a:ext cx="182880" cy="152400"/>
            </a:xfrm>
            <a:prstGeom prst="borderCallout3">
              <a:avLst>
                <a:gd name="adj1" fmla="val 65215"/>
                <a:gd name="adj2" fmla="val -2721"/>
                <a:gd name="adj3" fmla="val 66176"/>
                <a:gd name="adj4" fmla="val -13445"/>
                <a:gd name="adj5" fmla="val -33600"/>
                <a:gd name="adj6" fmla="val -13283"/>
                <a:gd name="adj7" fmla="val -117337"/>
                <a:gd name="adj8" fmla="val 53845"/>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37" name="Line Callout 3 36"/>
            <p:cNvSpPr/>
            <p:nvPr/>
          </p:nvSpPr>
          <p:spPr bwMode="auto">
            <a:xfrm>
              <a:off x="4389120" y="3916680"/>
              <a:ext cx="182880" cy="152400"/>
            </a:xfrm>
            <a:prstGeom prst="borderCallout3">
              <a:avLst>
                <a:gd name="adj1" fmla="val 65215"/>
                <a:gd name="adj2" fmla="val -2721"/>
                <a:gd name="adj3" fmla="val 66176"/>
                <a:gd name="adj4" fmla="val -13445"/>
                <a:gd name="adj5" fmla="val -33600"/>
                <a:gd name="adj6" fmla="val -13283"/>
                <a:gd name="adj7" fmla="val -117337"/>
                <a:gd name="adj8" fmla="val 53845"/>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38" name="Line Callout 3 37"/>
            <p:cNvSpPr/>
            <p:nvPr/>
          </p:nvSpPr>
          <p:spPr bwMode="auto">
            <a:xfrm>
              <a:off x="5440680" y="3992880"/>
              <a:ext cx="182880" cy="152400"/>
            </a:xfrm>
            <a:prstGeom prst="borderCallout3">
              <a:avLst>
                <a:gd name="adj1" fmla="val 65215"/>
                <a:gd name="adj2" fmla="val -2721"/>
                <a:gd name="adj3" fmla="val 66176"/>
                <a:gd name="adj4" fmla="val -13445"/>
                <a:gd name="adj5" fmla="val -33600"/>
                <a:gd name="adj6" fmla="val -13283"/>
                <a:gd name="adj7" fmla="val -117337"/>
                <a:gd name="adj8" fmla="val 53845"/>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39" name="Line Callout 3 38"/>
            <p:cNvSpPr/>
            <p:nvPr/>
          </p:nvSpPr>
          <p:spPr bwMode="auto">
            <a:xfrm>
              <a:off x="6629400" y="3992880"/>
              <a:ext cx="182880" cy="152400"/>
            </a:xfrm>
            <a:prstGeom prst="borderCallout3">
              <a:avLst>
                <a:gd name="adj1" fmla="val 65215"/>
                <a:gd name="adj2" fmla="val -2721"/>
                <a:gd name="adj3" fmla="val 66176"/>
                <a:gd name="adj4" fmla="val -13445"/>
                <a:gd name="adj5" fmla="val -33600"/>
                <a:gd name="adj6" fmla="val -13283"/>
                <a:gd name="adj7" fmla="val -117337"/>
                <a:gd name="adj8" fmla="val 53845"/>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40" name="Line Callout 3 39"/>
            <p:cNvSpPr/>
            <p:nvPr/>
          </p:nvSpPr>
          <p:spPr bwMode="auto">
            <a:xfrm>
              <a:off x="1950720" y="4160520"/>
              <a:ext cx="182880" cy="152400"/>
            </a:xfrm>
            <a:prstGeom prst="borderCallout3">
              <a:avLst>
                <a:gd name="adj1" fmla="val 65215"/>
                <a:gd name="adj2" fmla="val -2721"/>
                <a:gd name="adj3" fmla="val 66176"/>
                <a:gd name="adj4" fmla="val -13445"/>
                <a:gd name="adj5" fmla="val -33600"/>
                <a:gd name="adj6" fmla="val -13283"/>
                <a:gd name="adj7" fmla="val -217337"/>
                <a:gd name="adj8" fmla="val 70512"/>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41" name="Line Callout 3 40"/>
            <p:cNvSpPr/>
            <p:nvPr/>
          </p:nvSpPr>
          <p:spPr bwMode="auto">
            <a:xfrm>
              <a:off x="2865120" y="4114800"/>
              <a:ext cx="182880" cy="152400"/>
            </a:xfrm>
            <a:prstGeom prst="borderCallout3">
              <a:avLst>
                <a:gd name="adj1" fmla="val 65215"/>
                <a:gd name="adj2" fmla="val -2721"/>
                <a:gd name="adj3" fmla="val 66176"/>
                <a:gd name="adj4" fmla="val -13445"/>
                <a:gd name="adj5" fmla="val -33600"/>
                <a:gd name="adj6" fmla="val -13283"/>
                <a:gd name="adj7" fmla="val -217337"/>
                <a:gd name="adj8" fmla="val 70512"/>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42" name="Line Callout 3 41"/>
            <p:cNvSpPr/>
            <p:nvPr/>
          </p:nvSpPr>
          <p:spPr bwMode="auto">
            <a:xfrm>
              <a:off x="3997124" y="4151067"/>
              <a:ext cx="182880" cy="152400"/>
            </a:xfrm>
            <a:prstGeom prst="borderCallout3">
              <a:avLst>
                <a:gd name="adj1" fmla="val 65215"/>
                <a:gd name="adj2" fmla="val -2721"/>
                <a:gd name="adj3" fmla="val 66176"/>
                <a:gd name="adj4" fmla="val -13445"/>
                <a:gd name="adj5" fmla="val -33600"/>
                <a:gd name="adj6" fmla="val -13283"/>
                <a:gd name="adj7" fmla="val -217337"/>
                <a:gd name="adj8" fmla="val 70512"/>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43" name="Line Callout 3 42"/>
            <p:cNvSpPr/>
            <p:nvPr/>
          </p:nvSpPr>
          <p:spPr bwMode="auto">
            <a:xfrm>
              <a:off x="4934674" y="4116343"/>
              <a:ext cx="182880" cy="152400"/>
            </a:xfrm>
            <a:prstGeom prst="borderCallout3">
              <a:avLst>
                <a:gd name="adj1" fmla="val 65215"/>
                <a:gd name="adj2" fmla="val -2721"/>
                <a:gd name="adj3" fmla="val 66176"/>
                <a:gd name="adj4" fmla="val -13445"/>
                <a:gd name="adj5" fmla="val -33600"/>
                <a:gd name="adj6" fmla="val -13283"/>
                <a:gd name="adj7" fmla="val -217337"/>
                <a:gd name="adj8" fmla="val 70512"/>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44" name="Line Callout 3 43"/>
            <p:cNvSpPr/>
            <p:nvPr/>
          </p:nvSpPr>
          <p:spPr bwMode="auto">
            <a:xfrm>
              <a:off x="6150015" y="4162642"/>
              <a:ext cx="182880" cy="152400"/>
            </a:xfrm>
            <a:prstGeom prst="borderCallout3">
              <a:avLst>
                <a:gd name="adj1" fmla="val 65215"/>
                <a:gd name="adj2" fmla="val -2721"/>
                <a:gd name="adj3" fmla="val 66176"/>
                <a:gd name="adj4" fmla="val -13445"/>
                <a:gd name="adj5" fmla="val -33600"/>
                <a:gd name="adj6" fmla="val -13283"/>
                <a:gd name="adj7" fmla="val -217337"/>
                <a:gd name="adj8" fmla="val 70512"/>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45" name="Line Callout 3 44"/>
            <p:cNvSpPr/>
            <p:nvPr/>
          </p:nvSpPr>
          <p:spPr bwMode="auto">
            <a:xfrm>
              <a:off x="6983392" y="4116344"/>
              <a:ext cx="182880" cy="152400"/>
            </a:xfrm>
            <a:prstGeom prst="borderCallout3">
              <a:avLst>
                <a:gd name="adj1" fmla="val 65215"/>
                <a:gd name="adj2" fmla="val -2721"/>
                <a:gd name="adj3" fmla="val 66176"/>
                <a:gd name="adj4" fmla="val -13445"/>
                <a:gd name="adj5" fmla="val -33600"/>
                <a:gd name="adj6" fmla="val -13283"/>
                <a:gd name="adj7" fmla="val -217337"/>
                <a:gd name="adj8" fmla="val 70512"/>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46" name="Line Callout 3 45"/>
            <p:cNvSpPr/>
            <p:nvPr/>
          </p:nvSpPr>
          <p:spPr bwMode="auto">
            <a:xfrm flipH="1">
              <a:off x="3541853" y="4081620"/>
              <a:ext cx="154329" cy="131566"/>
            </a:xfrm>
            <a:prstGeom prst="borderCallout3">
              <a:avLst>
                <a:gd name="adj1" fmla="val 65215"/>
                <a:gd name="adj2" fmla="val -2721"/>
                <a:gd name="adj3" fmla="val 66176"/>
                <a:gd name="adj4" fmla="val -13445"/>
                <a:gd name="adj5" fmla="val -33600"/>
                <a:gd name="adj6" fmla="val -13283"/>
                <a:gd name="adj7" fmla="val -217337"/>
                <a:gd name="adj8" fmla="val 70512"/>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47" name="Line Callout 3 46"/>
            <p:cNvSpPr/>
            <p:nvPr/>
          </p:nvSpPr>
          <p:spPr bwMode="auto">
            <a:xfrm flipH="1">
              <a:off x="4618299" y="4058470"/>
              <a:ext cx="154329" cy="131566"/>
            </a:xfrm>
            <a:prstGeom prst="borderCallout3">
              <a:avLst>
                <a:gd name="adj1" fmla="val 65215"/>
                <a:gd name="adj2" fmla="val -2721"/>
                <a:gd name="adj3" fmla="val 66176"/>
                <a:gd name="adj4" fmla="val -13445"/>
                <a:gd name="adj5" fmla="val -33600"/>
                <a:gd name="adj6" fmla="val -13283"/>
                <a:gd name="adj7" fmla="val -217337"/>
                <a:gd name="adj8" fmla="val 70512"/>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48" name="Line Callout 3 47"/>
            <p:cNvSpPr/>
            <p:nvPr/>
          </p:nvSpPr>
          <p:spPr bwMode="auto">
            <a:xfrm flipH="1">
              <a:off x="5185459" y="4035321"/>
              <a:ext cx="154329" cy="131566"/>
            </a:xfrm>
            <a:prstGeom prst="borderCallout3">
              <a:avLst>
                <a:gd name="adj1" fmla="val 65215"/>
                <a:gd name="adj2" fmla="val -2721"/>
                <a:gd name="adj3" fmla="val 66176"/>
                <a:gd name="adj4" fmla="val -13445"/>
                <a:gd name="adj5" fmla="val -33600"/>
                <a:gd name="adj6" fmla="val -13283"/>
                <a:gd name="adj7" fmla="val -217337"/>
                <a:gd name="adj8" fmla="val 70512"/>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49" name="Line Callout 3 48"/>
            <p:cNvSpPr/>
            <p:nvPr/>
          </p:nvSpPr>
          <p:spPr bwMode="auto">
            <a:xfrm flipH="1">
              <a:off x="5810492" y="4093195"/>
              <a:ext cx="154329" cy="131566"/>
            </a:xfrm>
            <a:prstGeom prst="borderCallout3">
              <a:avLst>
                <a:gd name="adj1" fmla="val 65215"/>
                <a:gd name="adj2" fmla="val -2721"/>
                <a:gd name="adj3" fmla="val 66176"/>
                <a:gd name="adj4" fmla="val -13445"/>
                <a:gd name="adj5" fmla="val -33600"/>
                <a:gd name="adj6" fmla="val -13283"/>
                <a:gd name="adj7" fmla="val -217337"/>
                <a:gd name="adj8" fmla="val 70512"/>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50" name="Line Callout 3 49"/>
            <p:cNvSpPr/>
            <p:nvPr/>
          </p:nvSpPr>
          <p:spPr bwMode="auto">
            <a:xfrm flipH="1">
              <a:off x="6331352" y="4012173"/>
              <a:ext cx="154329" cy="131566"/>
            </a:xfrm>
            <a:prstGeom prst="borderCallout3">
              <a:avLst>
                <a:gd name="adj1" fmla="val 65215"/>
                <a:gd name="adj2" fmla="val -2721"/>
                <a:gd name="adj3" fmla="val 66176"/>
                <a:gd name="adj4" fmla="val -13445"/>
                <a:gd name="adj5" fmla="val -33600"/>
                <a:gd name="adj6" fmla="val -13283"/>
                <a:gd name="adj7" fmla="val -164551"/>
                <a:gd name="adj8" fmla="val 70512"/>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grpSp>
    </p:spTree>
  </p:cSld>
  <p:clrMapOvr>
    <a:masterClrMapping/>
  </p:clrMapOvr>
  <p:transition spd="slow" advTm="2000">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Footer Placeholder 3"/>
          <p:cNvSpPr>
            <a:spLocks noGrp="1"/>
          </p:cNvSpPr>
          <p:nvPr>
            <p:ph type="ftr" sz="quarter" idx="10"/>
          </p:nvPr>
        </p:nvSpPr>
        <p:spPr/>
        <p:txBody>
          <a:bodyPr/>
          <a:lstStyle/>
          <a:p>
            <a:pPr>
              <a:defRPr/>
            </a:pPr>
            <a:r>
              <a:rPr lang="en-US" smtClean="0"/>
              <a:t>RAID 2010 - The New Generation of Targeted Attacks</a:t>
            </a:r>
            <a:endParaRPr lang="en-US"/>
          </a:p>
        </p:txBody>
      </p:sp>
      <p:sp>
        <p:nvSpPr>
          <p:cNvPr id="5" name="Slide Number Placeholder 4"/>
          <p:cNvSpPr>
            <a:spLocks noGrp="1"/>
          </p:cNvSpPr>
          <p:nvPr>
            <p:ph type="sldNum" sz="quarter" idx="11"/>
          </p:nvPr>
        </p:nvSpPr>
        <p:spPr/>
        <p:txBody>
          <a:bodyPr/>
          <a:lstStyle/>
          <a:p>
            <a:pPr>
              <a:defRPr/>
            </a:pPr>
            <a:fld id="{5C42E5D9-EDEE-4D2E-874D-22DD17C5C628}" type="slidenum">
              <a:rPr lang="en-US" smtClean="0"/>
              <a:pPr>
                <a:defRPr/>
              </a:pPr>
              <a:t>14</a:t>
            </a:fld>
            <a:endParaRPr lang="en-US" dirty="0"/>
          </a:p>
        </p:txBody>
      </p:sp>
      <p:sp>
        <p:nvSpPr>
          <p:cNvPr id="6" name="Chevron 5"/>
          <p:cNvSpPr/>
          <p:nvPr/>
        </p:nvSpPr>
        <p:spPr bwMode="auto">
          <a:xfrm>
            <a:off x="-1130968" y="3036518"/>
            <a:ext cx="11226438" cy="834390"/>
          </a:xfrm>
          <a:prstGeom prst="chevron">
            <a:avLst/>
          </a:prstGeom>
          <a:gradFill>
            <a:gsLst>
              <a:gs pos="0">
                <a:srgbClr val="03D4A8"/>
              </a:gs>
              <a:gs pos="25000">
                <a:srgbClr val="21D6E0"/>
              </a:gs>
              <a:gs pos="75000">
                <a:srgbClr val="0087E6"/>
              </a:gs>
              <a:gs pos="100000">
                <a:srgbClr val="005CBF"/>
              </a:gs>
            </a:gsLst>
            <a:lin ang="5400000" scaled="0"/>
          </a:gradFill>
          <a:ln w="19050" cap="flat" cmpd="sng" algn="ctr">
            <a:noFill/>
            <a:prstDash val="solid"/>
            <a:round/>
            <a:headEnd type="none" w="med" len="med"/>
            <a:tailEnd type="none" w="med" len="med"/>
          </a:ln>
          <a:effectLst>
            <a:outerShdw blurRad="50800" dist="63500" dir="2700000" algn="tl" rotWithShape="0">
              <a:prstClr val="black">
                <a:alpha val="40000"/>
              </a:prstClr>
            </a:outerShdw>
          </a:effectLst>
          <a:scene3d>
            <a:camera prst="orthographicFront"/>
            <a:lightRig rig="threePt" dir="t"/>
          </a:scene3d>
          <a:sp3d>
            <a:bevelT/>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i="0" u="none" strike="noStrike" cap="none" normalizeH="0" baseline="0" dirty="0" err="1" smtClean="0">
              <a:ln>
                <a:noFill/>
              </a:ln>
              <a:effectLst/>
              <a:latin typeface="+mn-lt"/>
            </a:endParaRPr>
          </a:p>
        </p:txBody>
      </p:sp>
      <p:sp>
        <p:nvSpPr>
          <p:cNvPr id="7" name="TextBox 6"/>
          <p:cNvSpPr txBox="1"/>
          <p:nvPr/>
        </p:nvSpPr>
        <p:spPr bwMode="ltGray">
          <a:xfrm>
            <a:off x="926758" y="3045940"/>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sz="3600" dirty="0" smtClean="0">
                <a:solidFill>
                  <a:schemeClr val="bg1"/>
                </a:solidFill>
                <a:latin typeface="Calibri" pitchFamily="34" charset="0"/>
              </a:rPr>
              <a:t>2003</a:t>
            </a:r>
          </a:p>
        </p:txBody>
      </p:sp>
      <p:sp>
        <p:nvSpPr>
          <p:cNvPr id="9" name="TextBox 8"/>
          <p:cNvSpPr txBox="1"/>
          <p:nvPr/>
        </p:nvSpPr>
        <p:spPr bwMode="ltGray">
          <a:xfrm>
            <a:off x="2327190" y="3045940"/>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sz="3600" dirty="0" smtClean="0">
                <a:solidFill>
                  <a:schemeClr val="bg1"/>
                </a:solidFill>
                <a:latin typeface="Calibri" pitchFamily="34" charset="0"/>
              </a:rPr>
              <a:t>2004</a:t>
            </a:r>
          </a:p>
        </p:txBody>
      </p:sp>
      <p:sp>
        <p:nvSpPr>
          <p:cNvPr id="11" name="TextBox 10"/>
          <p:cNvSpPr txBox="1"/>
          <p:nvPr/>
        </p:nvSpPr>
        <p:spPr bwMode="ltGray">
          <a:xfrm>
            <a:off x="3727622" y="3045940"/>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sz="3600" dirty="0" smtClean="0">
                <a:solidFill>
                  <a:schemeClr val="bg1"/>
                </a:solidFill>
                <a:latin typeface="Calibri" pitchFamily="34" charset="0"/>
              </a:rPr>
              <a:t>2005</a:t>
            </a:r>
          </a:p>
        </p:txBody>
      </p:sp>
      <p:sp>
        <p:nvSpPr>
          <p:cNvPr id="12" name="TextBox 11"/>
          <p:cNvSpPr txBox="1"/>
          <p:nvPr/>
        </p:nvSpPr>
        <p:spPr bwMode="ltGray">
          <a:xfrm>
            <a:off x="5128054" y="3045940"/>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sz="3600" dirty="0" smtClean="0">
                <a:solidFill>
                  <a:schemeClr val="bg1"/>
                </a:solidFill>
                <a:latin typeface="Calibri" pitchFamily="34" charset="0"/>
              </a:rPr>
              <a:t>2006</a:t>
            </a:r>
          </a:p>
        </p:txBody>
      </p:sp>
      <p:sp>
        <p:nvSpPr>
          <p:cNvPr id="13" name="TextBox 12"/>
          <p:cNvSpPr txBox="1"/>
          <p:nvPr/>
        </p:nvSpPr>
        <p:spPr bwMode="ltGray">
          <a:xfrm>
            <a:off x="6528487" y="3045940"/>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sz="3600" dirty="0" smtClean="0">
                <a:solidFill>
                  <a:schemeClr val="bg1"/>
                </a:solidFill>
                <a:latin typeface="Calibri" pitchFamily="34" charset="0"/>
              </a:rPr>
              <a:t>2007</a:t>
            </a:r>
          </a:p>
        </p:txBody>
      </p:sp>
      <p:sp>
        <p:nvSpPr>
          <p:cNvPr id="14" name="Line Callout 3 (Accent Bar) 13"/>
          <p:cNvSpPr/>
          <p:nvPr/>
        </p:nvSpPr>
        <p:spPr bwMode="auto">
          <a:xfrm rot="10800000" flipV="1">
            <a:off x="1650847" y="4453250"/>
            <a:ext cx="2073946" cy="1177872"/>
          </a:xfrm>
          <a:prstGeom prst="accentCallout3">
            <a:avLst>
              <a:gd name="adj1" fmla="val 79146"/>
              <a:gd name="adj2" fmla="val 102132"/>
              <a:gd name="adj3" fmla="val 79156"/>
              <a:gd name="adj4" fmla="val 108226"/>
              <a:gd name="adj5" fmla="val -1951"/>
              <a:gd name="adj6" fmla="val 108092"/>
              <a:gd name="adj7" fmla="val -66594"/>
              <a:gd name="adj8" fmla="val 96910"/>
            </a:avLst>
          </a:prstGeom>
          <a:solidFill>
            <a:schemeClr val="accent2">
              <a:lumMod val="20000"/>
              <a:lumOff val="80000"/>
              <a:alpha val="50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nSpc>
                <a:spcPct val="90000"/>
              </a:lnSpc>
              <a:defRPr/>
            </a:pPr>
            <a:r>
              <a:rPr lang="en-US" sz="1400" b="1" dirty="0">
                <a:latin typeface="+mn-lt"/>
                <a:cs typeface="+mn-cs"/>
              </a:rPr>
              <a:t>Titan Rain:</a:t>
            </a:r>
          </a:p>
          <a:p>
            <a:pPr>
              <a:lnSpc>
                <a:spcPct val="90000"/>
              </a:lnSpc>
              <a:defRPr/>
            </a:pPr>
            <a:r>
              <a:rPr lang="en-US" sz="1400" dirty="0">
                <a:latin typeface="+mn-lt"/>
                <a:cs typeface="+mn-cs"/>
              </a:rPr>
              <a:t>Coordinated attacks on US government military installations and private contractors</a:t>
            </a:r>
          </a:p>
        </p:txBody>
      </p:sp>
      <p:sp>
        <p:nvSpPr>
          <p:cNvPr id="15" name="Line Callout 3 (Accent Bar) 14"/>
          <p:cNvSpPr/>
          <p:nvPr/>
        </p:nvSpPr>
        <p:spPr bwMode="auto">
          <a:xfrm flipH="1">
            <a:off x="3317786" y="1303866"/>
            <a:ext cx="2479562" cy="1247039"/>
          </a:xfrm>
          <a:prstGeom prst="accentCallout3">
            <a:avLst>
              <a:gd name="adj1" fmla="val 18750"/>
              <a:gd name="adj2" fmla="val -1151"/>
              <a:gd name="adj3" fmla="val 18750"/>
              <a:gd name="adj4" fmla="val -11142"/>
              <a:gd name="adj5" fmla="val 100000"/>
              <a:gd name="adj6" fmla="val -11142"/>
              <a:gd name="adj7" fmla="val 146371"/>
              <a:gd name="adj8" fmla="val -798"/>
            </a:avLst>
          </a:prstGeom>
          <a:solidFill>
            <a:schemeClr val="accent2">
              <a:lumMod val="20000"/>
              <a:lumOff val="80000"/>
              <a:alpha val="50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nSpc>
                <a:spcPct val="90000"/>
              </a:lnSpc>
              <a:defRPr/>
            </a:pPr>
            <a:r>
              <a:rPr lang="en-US" sz="1400" b="1" dirty="0">
                <a:latin typeface="+mn-lt"/>
                <a:cs typeface="+mn-cs"/>
              </a:rPr>
              <a:t>US Government:</a:t>
            </a:r>
          </a:p>
          <a:p>
            <a:pPr>
              <a:lnSpc>
                <a:spcPct val="90000"/>
              </a:lnSpc>
              <a:defRPr/>
            </a:pPr>
            <a:r>
              <a:rPr lang="en-US" sz="1400" dirty="0">
                <a:latin typeface="+mn-lt"/>
                <a:cs typeface="+mn-cs"/>
              </a:rPr>
              <a:t>Systems in the Department of Defense, State, Commerce, Energy, and NASA all comprised and terabytes of information confirmed stolen.</a:t>
            </a:r>
          </a:p>
        </p:txBody>
      </p:sp>
      <p:grpSp>
        <p:nvGrpSpPr>
          <p:cNvPr id="16" name="Group 79"/>
          <p:cNvGrpSpPr>
            <a:grpSpLocks/>
          </p:cNvGrpSpPr>
          <p:nvPr/>
        </p:nvGrpSpPr>
        <p:grpSpPr bwMode="auto">
          <a:xfrm>
            <a:off x="1264507" y="2360140"/>
            <a:ext cx="6804455" cy="2137719"/>
            <a:chOff x="1524000" y="2743200"/>
            <a:chExt cx="6065520" cy="1571842"/>
          </a:xfrm>
        </p:grpSpPr>
        <p:sp>
          <p:nvSpPr>
            <p:cNvPr id="17" name="Line Callout 3 16"/>
            <p:cNvSpPr/>
            <p:nvPr/>
          </p:nvSpPr>
          <p:spPr bwMode="auto">
            <a:xfrm>
              <a:off x="1524000" y="2941320"/>
              <a:ext cx="182880" cy="167640"/>
            </a:xfrm>
            <a:prstGeom prst="borderCallout3">
              <a:avLst>
                <a:gd name="adj1" fmla="val 18750"/>
                <a:gd name="adj2" fmla="val -8333"/>
                <a:gd name="adj3" fmla="val 18750"/>
                <a:gd name="adj4" fmla="val -16667"/>
                <a:gd name="adj5" fmla="val 100000"/>
                <a:gd name="adj6" fmla="val -16667"/>
                <a:gd name="adj7" fmla="val 236417"/>
                <a:gd name="adj8" fmla="val 42799"/>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18" name="Line Callout 3 17"/>
            <p:cNvSpPr/>
            <p:nvPr/>
          </p:nvSpPr>
          <p:spPr bwMode="auto">
            <a:xfrm>
              <a:off x="1859280" y="2804160"/>
              <a:ext cx="182880" cy="167640"/>
            </a:xfrm>
            <a:prstGeom prst="borderCallout3">
              <a:avLst>
                <a:gd name="adj1" fmla="val 18750"/>
                <a:gd name="adj2" fmla="val -8333"/>
                <a:gd name="adj3" fmla="val 18750"/>
                <a:gd name="adj4" fmla="val -16667"/>
                <a:gd name="adj5" fmla="val 100000"/>
                <a:gd name="adj6" fmla="val -16667"/>
                <a:gd name="adj7" fmla="val 300053"/>
                <a:gd name="adj8" fmla="val 42799"/>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19" name="Line Callout 3 18"/>
            <p:cNvSpPr/>
            <p:nvPr/>
          </p:nvSpPr>
          <p:spPr bwMode="auto">
            <a:xfrm>
              <a:off x="2118360" y="2987040"/>
              <a:ext cx="182880" cy="167640"/>
            </a:xfrm>
            <a:prstGeom prst="borderCallout3">
              <a:avLst>
                <a:gd name="adj1" fmla="val 18750"/>
                <a:gd name="adj2" fmla="val -8333"/>
                <a:gd name="adj3" fmla="val 18750"/>
                <a:gd name="adj4" fmla="val -16667"/>
                <a:gd name="adj5" fmla="val 100000"/>
                <a:gd name="adj6" fmla="val -16667"/>
                <a:gd name="adj7" fmla="val 236417"/>
                <a:gd name="adj8" fmla="val 42799"/>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20" name="Line Callout 3 19"/>
            <p:cNvSpPr/>
            <p:nvPr/>
          </p:nvSpPr>
          <p:spPr bwMode="auto">
            <a:xfrm flipH="1">
              <a:off x="2301240" y="2743200"/>
              <a:ext cx="213360" cy="152400"/>
            </a:xfrm>
            <a:prstGeom prst="borderCallout3">
              <a:avLst>
                <a:gd name="adj1" fmla="val 18750"/>
                <a:gd name="adj2" fmla="val -8333"/>
                <a:gd name="adj3" fmla="val 18750"/>
                <a:gd name="adj4" fmla="val -16667"/>
                <a:gd name="adj5" fmla="val 100000"/>
                <a:gd name="adj6" fmla="val -16667"/>
                <a:gd name="adj7" fmla="val 346417"/>
                <a:gd name="adj8" fmla="val 42799"/>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21" name="Line Callout 3 20"/>
            <p:cNvSpPr/>
            <p:nvPr/>
          </p:nvSpPr>
          <p:spPr bwMode="auto">
            <a:xfrm flipH="1">
              <a:off x="3048000" y="2758440"/>
              <a:ext cx="213360" cy="152400"/>
            </a:xfrm>
            <a:prstGeom prst="borderCallout3">
              <a:avLst>
                <a:gd name="adj1" fmla="val 18750"/>
                <a:gd name="adj2" fmla="val -15476"/>
                <a:gd name="adj3" fmla="val 18750"/>
                <a:gd name="adj4" fmla="val -16667"/>
                <a:gd name="adj5" fmla="val 100000"/>
                <a:gd name="adj6" fmla="val -16667"/>
                <a:gd name="adj7" fmla="val 346417"/>
                <a:gd name="adj8" fmla="val 42799"/>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22" name="Line Callout 3 21"/>
            <p:cNvSpPr/>
            <p:nvPr/>
          </p:nvSpPr>
          <p:spPr bwMode="auto">
            <a:xfrm flipH="1">
              <a:off x="4282440" y="2941320"/>
              <a:ext cx="213360" cy="152400"/>
            </a:xfrm>
            <a:prstGeom prst="borderCallout3">
              <a:avLst>
                <a:gd name="adj1" fmla="val 18750"/>
                <a:gd name="adj2" fmla="val -15476"/>
                <a:gd name="adj3" fmla="val 18750"/>
                <a:gd name="adj4" fmla="val -16667"/>
                <a:gd name="adj5" fmla="val 100000"/>
                <a:gd name="adj6" fmla="val -16667"/>
                <a:gd name="adj7" fmla="val 346417"/>
                <a:gd name="adj8" fmla="val 42799"/>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23" name="Line Callout 3 22"/>
            <p:cNvSpPr/>
            <p:nvPr/>
          </p:nvSpPr>
          <p:spPr bwMode="auto">
            <a:xfrm flipH="1">
              <a:off x="5486400" y="2834640"/>
              <a:ext cx="213360" cy="152400"/>
            </a:xfrm>
            <a:prstGeom prst="borderCallout3">
              <a:avLst>
                <a:gd name="adj1" fmla="val 18750"/>
                <a:gd name="adj2" fmla="val -15476"/>
                <a:gd name="adj3" fmla="val 18750"/>
                <a:gd name="adj4" fmla="val -16667"/>
                <a:gd name="adj5" fmla="val 100000"/>
                <a:gd name="adj6" fmla="val -16667"/>
                <a:gd name="adj7" fmla="val 346417"/>
                <a:gd name="adj8" fmla="val 42799"/>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24" name="Line Callout 3 23"/>
            <p:cNvSpPr/>
            <p:nvPr/>
          </p:nvSpPr>
          <p:spPr bwMode="auto">
            <a:xfrm flipH="1">
              <a:off x="6629400" y="2804160"/>
              <a:ext cx="213360" cy="152400"/>
            </a:xfrm>
            <a:prstGeom prst="borderCallout3">
              <a:avLst>
                <a:gd name="adj1" fmla="val 18750"/>
                <a:gd name="adj2" fmla="val -15476"/>
                <a:gd name="adj3" fmla="val 18750"/>
                <a:gd name="adj4" fmla="val -16667"/>
                <a:gd name="adj5" fmla="val 100000"/>
                <a:gd name="adj6" fmla="val -16667"/>
                <a:gd name="adj7" fmla="val 346417"/>
                <a:gd name="adj8" fmla="val 42799"/>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25" name="Line Callout 3 24"/>
            <p:cNvSpPr/>
            <p:nvPr/>
          </p:nvSpPr>
          <p:spPr bwMode="auto">
            <a:xfrm flipH="1">
              <a:off x="7376160" y="2788920"/>
              <a:ext cx="213360" cy="152400"/>
            </a:xfrm>
            <a:prstGeom prst="borderCallout3">
              <a:avLst>
                <a:gd name="adj1" fmla="val 18750"/>
                <a:gd name="adj2" fmla="val -15476"/>
                <a:gd name="adj3" fmla="val 18750"/>
                <a:gd name="adj4" fmla="val -16667"/>
                <a:gd name="adj5" fmla="val 100000"/>
                <a:gd name="adj6" fmla="val -16667"/>
                <a:gd name="adj7" fmla="val 346417"/>
                <a:gd name="adj8" fmla="val 42799"/>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26" name="Line Callout 3 25"/>
            <p:cNvSpPr/>
            <p:nvPr/>
          </p:nvSpPr>
          <p:spPr bwMode="auto">
            <a:xfrm>
              <a:off x="6370320" y="2956560"/>
              <a:ext cx="182880" cy="167640"/>
            </a:xfrm>
            <a:prstGeom prst="borderCallout3">
              <a:avLst>
                <a:gd name="adj1" fmla="val 18750"/>
                <a:gd name="adj2" fmla="val -8333"/>
                <a:gd name="adj3" fmla="val 18750"/>
                <a:gd name="adj4" fmla="val -16667"/>
                <a:gd name="adj5" fmla="val 100000"/>
                <a:gd name="adj6" fmla="val -16667"/>
                <a:gd name="adj7" fmla="val 236417"/>
                <a:gd name="adj8" fmla="val 42799"/>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27" name="Line Callout 3 26"/>
            <p:cNvSpPr/>
            <p:nvPr/>
          </p:nvSpPr>
          <p:spPr bwMode="auto">
            <a:xfrm>
              <a:off x="2606040" y="2956560"/>
              <a:ext cx="182880" cy="167640"/>
            </a:xfrm>
            <a:prstGeom prst="borderCallout3">
              <a:avLst>
                <a:gd name="adj1" fmla="val 18750"/>
                <a:gd name="adj2" fmla="val -8333"/>
                <a:gd name="adj3" fmla="val 18750"/>
                <a:gd name="adj4" fmla="val -16667"/>
                <a:gd name="adj5" fmla="val 100000"/>
                <a:gd name="adj6" fmla="val -16667"/>
                <a:gd name="adj7" fmla="val 236417"/>
                <a:gd name="adj8" fmla="val 42799"/>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28" name="Line Callout 3 27"/>
            <p:cNvSpPr/>
            <p:nvPr/>
          </p:nvSpPr>
          <p:spPr bwMode="auto">
            <a:xfrm>
              <a:off x="3627120" y="2971800"/>
              <a:ext cx="182880" cy="167640"/>
            </a:xfrm>
            <a:prstGeom prst="borderCallout3">
              <a:avLst>
                <a:gd name="adj1" fmla="val 18750"/>
                <a:gd name="adj2" fmla="val -8333"/>
                <a:gd name="adj3" fmla="val 18750"/>
                <a:gd name="adj4" fmla="val -16667"/>
                <a:gd name="adj5" fmla="val 100000"/>
                <a:gd name="adj6" fmla="val -16667"/>
                <a:gd name="adj7" fmla="val 236417"/>
                <a:gd name="adj8" fmla="val 42799"/>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29" name="Line Callout 3 28"/>
            <p:cNvSpPr/>
            <p:nvPr/>
          </p:nvSpPr>
          <p:spPr bwMode="auto">
            <a:xfrm>
              <a:off x="5013960" y="2971800"/>
              <a:ext cx="182880" cy="167640"/>
            </a:xfrm>
            <a:prstGeom prst="borderCallout3">
              <a:avLst>
                <a:gd name="adj1" fmla="val 18750"/>
                <a:gd name="adj2" fmla="val -8333"/>
                <a:gd name="adj3" fmla="val 18750"/>
                <a:gd name="adj4" fmla="val -16667"/>
                <a:gd name="adj5" fmla="val 100000"/>
                <a:gd name="adj6" fmla="val -16667"/>
                <a:gd name="adj7" fmla="val 236417"/>
                <a:gd name="adj8" fmla="val 42799"/>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30" name="Line Callout 3 29"/>
            <p:cNvSpPr/>
            <p:nvPr/>
          </p:nvSpPr>
          <p:spPr bwMode="auto">
            <a:xfrm>
              <a:off x="7223760" y="3017520"/>
              <a:ext cx="182880" cy="167640"/>
            </a:xfrm>
            <a:prstGeom prst="borderCallout3">
              <a:avLst>
                <a:gd name="adj1" fmla="val 18750"/>
                <a:gd name="adj2" fmla="val -8333"/>
                <a:gd name="adj3" fmla="val 18750"/>
                <a:gd name="adj4" fmla="val -16667"/>
                <a:gd name="adj5" fmla="val 100000"/>
                <a:gd name="adj6" fmla="val -16667"/>
                <a:gd name="adj7" fmla="val 172780"/>
                <a:gd name="adj8" fmla="val 34466"/>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31" name="Line Callout 3 30"/>
            <p:cNvSpPr/>
            <p:nvPr/>
          </p:nvSpPr>
          <p:spPr bwMode="auto">
            <a:xfrm>
              <a:off x="4663440" y="3032760"/>
              <a:ext cx="182880" cy="167640"/>
            </a:xfrm>
            <a:prstGeom prst="borderCallout3">
              <a:avLst>
                <a:gd name="adj1" fmla="val 18750"/>
                <a:gd name="adj2" fmla="val -8333"/>
                <a:gd name="adj3" fmla="val 18750"/>
                <a:gd name="adj4" fmla="val -16667"/>
                <a:gd name="adj5" fmla="val 100000"/>
                <a:gd name="adj6" fmla="val -16667"/>
                <a:gd name="adj7" fmla="val 172780"/>
                <a:gd name="adj8" fmla="val 34466"/>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32" name="Line Callout 3 31"/>
            <p:cNvSpPr/>
            <p:nvPr/>
          </p:nvSpPr>
          <p:spPr bwMode="auto">
            <a:xfrm>
              <a:off x="3992880" y="3032760"/>
              <a:ext cx="182880" cy="167640"/>
            </a:xfrm>
            <a:prstGeom prst="borderCallout3">
              <a:avLst>
                <a:gd name="adj1" fmla="val 18750"/>
                <a:gd name="adj2" fmla="val -8333"/>
                <a:gd name="adj3" fmla="val 18750"/>
                <a:gd name="adj4" fmla="val -16667"/>
                <a:gd name="adj5" fmla="val 100000"/>
                <a:gd name="adj6" fmla="val -16667"/>
                <a:gd name="adj7" fmla="val 172780"/>
                <a:gd name="adj8" fmla="val 34466"/>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33" name="Line Callout 3 32"/>
            <p:cNvSpPr/>
            <p:nvPr/>
          </p:nvSpPr>
          <p:spPr bwMode="auto">
            <a:xfrm>
              <a:off x="3322320" y="3032760"/>
              <a:ext cx="182880" cy="167640"/>
            </a:xfrm>
            <a:prstGeom prst="borderCallout3">
              <a:avLst>
                <a:gd name="adj1" fmla="val 18750"/>
                <a:gd name="adj2" fmla="val -8333"/>
                <a:gd name="adj3" fmla="val 18750"/>
                <a:gd name="adj4" fmla="val -16667"/>
                <a:gd name="adj5" fmla="val 100000"/>
                <a:gd name="adj6" fmla="val -16667"/>
                <a:gd name="adj7" fmla="val 172780"/>
                <a:gd name="adj8" fmla="val 34466"/>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34" name="Line Callout 3 33"/>
            <p:cNvSpPr/>
            <p:nvPr/>
          </p:nvSpPr>
          <p:spPr bwMode="auto">
            <a:xfrm>
              <a:off x="1630680" y="3931920"/>
              <a:ext cx="182880" cy="152400"/>
            </a:xfrm>
            <a:prstGeom prst="borderCallout3">
              <a:avLst>
                <a:gd name="adj1" fmla="val 65215"/>
                <a:gd name="adj2" fmla="val -2721"/>
                <a:gd name="adj3" fmla="val 66176"/>
                <a:gd name="adj4" fmla="val -13445"/>
                <a:gd name="adj5" fmla="val -33600"/>
                <a:gd name="adj6" fmla="val -13283"/>
                <a:gd name="adj7" fmla="val -117337"/>
                <a:gd name="adj8" fmla="val 53845"/>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35" name="Line Callout 3 34"/>
            <p:cNvSpPr/>
            <p:nvPr/>
          </p:nvSpPr>
          <p:spPr bwMode="auto">
            <a:xfrm>
              <a:off x="2407920" y="3962400"/>
              <a:ext cx="182880" cy="152400"/>
            </a:xfrm>
            <a:prstGeom prst="borderCallout3">
              <a:avLst>
                <a:gd name="adj1" fmla="val 65215"/>
                <a:gd name="adj2" fmla="val -2721"/>
                <a:gd name="adj3" fmla="val 66176"/>
                <a:gd name="adj4" fmla="val -13445"/>
                <a:gd name="adj5" fmla="val -33600"/>
                <a:gd name="adj6" fmla="val -13283"/>
                <a:gd name="adj7" fmla="val -117337"/>
                <a:gd name="adj8" fmla="val 53845"/>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36" name="Line Callout 3 35"/>
            <p:cNvSpPr/>
            <p:nvPr/>
          </p:nvSpPr>
          <p:spPr bwMode="auto">
            <a:xfrm>
              <a:off x="3291840" y="3962400"/>
              <a:ext cx="182880" cy="152400"/>
            </a:xfrm>
            <a:prstGeom prst="borderCallout3">
              <a:avLst>
                <a:gd name="adj1" fmla="val 65215"/>
                <a:gd name="adj2" fmla="val -2721"/>
                <a:gd name="adj3" fmla="val 66176"/>
                <a:gd name="adj4" fmla="val -13445"/>
                <a:gd name="adj5" fmla="val -33600"/>
                <a:gd name="adj6" fmla="val -13283"/>
                <a:gd name="adj7" fmla="val -117337"/>
                <a:gd name="adj8" fmla="val 53845"/>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37" name="Line Callout 3 36"/>
            <p:cNvSpPr/>
            <p:nvPr/>
          </p:nvSpPr>
          <p:spPr bwMode="auto">
            <a:xfrm>
              <a:off x="4389120" y="3916680"/>
              <a:ext cx="182880" cy="152400"/>
            </a:xfrm>
            <a:prstGeom prst="borderCallout3">
              <a:avLst>
                <a:gd name="adj1" fmla="val 65215"/>
                <a:gd name="adj2" fmla="val -2721"/>
                <a:gd name="adj3" fmla="val 66176"/>
                <a:gd name="adj4" fmla="val -13445"/>
                <a:gd name="adj5" fmla="val -33600"/>
                <a:gd name="adj6" fmla="val -13283"/>
                <a:gd name="adj7" fmla="val -117337"/>
                <a:gd name="adj8" fmla="val 53845"/>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38" name="Line Callout 3 37"/>
            <p:cNvSpPr/>
            <p:nvPr/>
          </p:nvSpPr>
          <p:spPr bwMode="auto">
            <a:xfrm>
              <a:off x="5440680" y="3992880"/>
              <a:ext cx="182880" cy="152400"/>
            </a:xfrm>
            <a:prstGeom prst="borderCallout3">
              <a:avLst>
                <a:gd name="adj1" fmla="val 65215"/>
                <a:gd name="adj2" fmla="val -2721"/>
                <a:gd name="adj3" fmla="val 66176"/>
                <a:gd name="adj4" fmla="val -13445"/>
                <a:gd name="adj5" fmla="val -33600"/>
                <a:gd name="adj6" fmla="val -13283"/>
                <a:gd name="adj7" fmla="val -117337"/>
                <a:gd name="adj8" fmla="val 53845"/>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39" name="Line Callout 3 38"/>
            <p:cNvSpPr/>
            <p:nvPr/>
          </p:nvSpPr>
          <p:spPr bwMode="auto">
            <a:xfrm>
              <a:off x="6629400" y="3992880"/>
              <a:ext cx="182880" cy="152400"/>
            </a:xfrm>
            <a:prstGeom prst="borderCallout3">
              <a:avLst>
                <a:gd name="adj1" fmla="val 65215"/>
                <a:gd name="adj2" fmla="val -2721"/>
                <a:gd name="adj3" fmla="val 66176"/>
                <a:gd name="adj4" fmla="val -13445"/>
                <a:gd name="adj5" fmla="val -33600"/>
                <a:gd name="adj6" fmla="val -13283"/>
                <a:gd name="adj7" fmla="val -117337"/>
                <a:gd name="adj8" fmla="val 53845"/>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40" name="Line Callout 3 39"/>
            <p:cNvSpPr/>
            <p:nvPr/>
          </p:nvSpPr>
          <p:spPr bwMode="auto">
            <a:xfrm>
              <a:off x="1950720" y="4160520"/>
              <a:ext cx="182880" cy="152400"/>
            </a:xfrm>
            <a:prstGeom prst="borderCallout3">
              <a:avLst>
                <a:gd name="adj1" fmla="val 65215"/>
                <a:gd name="adj2" fmla="val -2721"/>
                <a:gd name="adj3" fmla="val 66176"/>
                <a:gd name="adj4" fmla="val -13445"/>
                <a:gd name="adj5" fmla="val -33600"/>
                <a:gd name="adj6" fmla="val -13283"/>
                <a:gd name="adj7" fmla="val -217337"/>
                <a:gd name="adj8" fmla="val 70512"/>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41" name="Line Callout 3 40"/>
            <p:cNvSpPr/>
            <p:nvPr/>
          </p:nvSpPr>
          <p:spPr bwMode="auto">
            <a:xfrm>
              <a:off x="2865120" y="4114800"/>
              <a:ext cx="182880" cy="152400"/>
            </a:xfrm>
            <a:prstGeom prst="borderCallout3">
              <a:avLst>
                <a:gd name="adj1" fmla="val 65215"/>
                <a:gd name="adj2" fmla="val -2721"/>
                <a:gd name="adj3" fmla="val 66176"/>
                <a:gd name="adj4" fmla="val -13445"/>
                <a:gd name="adj5" fmla="val -33600"/>
                <a:gd name="adj6" fmla="val -13283"/>
                <a:gd name="adj7" fmla="val -217337"/>
                <a:gd name="adj8" fmla="val 70512"/>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42" name="Line Callout 3 41"/>
            <p:cNvSpPr/>
            <p:nvPr/>
          </p:nvSpPr>
          <p:spPr bwMode="auto">
            <a:xfrm>
              <a:off x="3997124" y="4151067"/>
              <a:ext cx="182880" cy="152400"/>
            </a:xfrm>
            <a:prstGeom prst="borderCallout3">
              <a:avLst>
                <a:gd name="adj1" fmla="val 65215"/>
                <a:gd name="adj2" fmla="val -2721"/>
                <a:gd name="adj3" fmla="val 66176"/>
                <a:gd name="adj4" fmla="val -13445"/>
                <a:gd name="adj5" fmla="val -33600"/>
                <a:gd name="adj6" fmla="val -13283"/>
                <a:gd name="adj7" fmla="val -217337"/>
                <a:gd name="adj8" fmla="val 70512"/>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43" name="Line Callout 3 42"/>
            <p:cNvSpPr/>
            <p:nvPr/>
          </p:nvSpPr>
          <p:spPr bwMode="auto">
            <a:xfrm>
              <a:off x="4934674" y="4116343"/>
              <a:ext cx="182880" cy="152400"/>
            </a:xfrm>
            <a:prstGeom prst="borderCallout3">
              <a:avLst>
                <a:gd name="adj1" fmla="val 65215"/>
                <a:gd name="adj2" fmla="val -2721"/>
                <a:gd name="adj3" fmla="val 66176"/>
                <a:gd name="adj4" fmla="val -13445"/>
                <a:gd name="adj5" fmla="val -33600"/>
                <a:gd name="adj6" fmla="val -13283"/>
                <a:gd name="adj7" fmla="val -217337"/>
                <a:gd name="adj8" fmla="val 70512"/>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44" name="Line Callout 3 43"/>
            <p:cNvSpPr/>
            <p:nvPr/>
          </p:nvSpPr>
          <p:spPr bwMode="auto">
            <a:xfrm>
              <a:off x="6150015" y="4162642"/>
              <a:ext cx="182880" cy="152400"/>
            </a:xfrm>
            <a:prstGeom prst="borderCallout3">
              <a:avLst>
                <a:gd name="adj1" fmla="val 65215"/>
                <a:gd name="adj2" fmla="val -2721"/>
                <a:gd name="adj3" fmla="val 66176"/>
                <a:gd name="adj4" fmla="val -13445"/>
                <a:gd name="adj5" fmla="val -33600"/>
                <a:gd name="adj6" fmla="val -13283"/>
                <a:gd name="adj7" fmla="val -217337"/>
                <a:gd name="adj8" fmla="val 70512"/>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45" name="Line Callout 3 44"/>
            <p:cNvSpPr/>
            <p:nvPr/>
          </p:nvSpPr>
          <p:spPr bwMode="auto">
            <a:xfrm>
              <a:off x="6983392" y="4116344"/>
              <a:ext cx="182880" cy="152400"/>
            </a:xfrm>
            <a:prstGeom prst="borderCallout3">
              <a:avLst>
                <a:gd name="adj1" fmla="val 65215"/>
                <a:gd name="adj2" fmla="val -2721"/>
                <a:gd name="adj3" fmla="val 66176"/>
                <a:gd name="adj4" fmla="val -13445"/>
                <a:gd name="adj5" fmla="val -33600"/>
                <a:gd name="adj6" fmla="val -13283"/>
                <a:gd name="adj7" fmla="val -217337"/>
                <a:gd name="adj8" fmla="val 70512"/>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46" name="Line Callout 3 45"/>
            <p:cNvSpPr/>
            <p:nvPr/>
          </p:nvSpPr>
          <p:spPr bwMode="auto">
            <a:xfrm flipH="1">
              <a:off x="3541853" y="4081620"/>
              <a:ext cx="154329" cy="131566"/>
            </a:xfrm>
            <a:prstGeom prst="borderCallout3">
              <a:avLst>
                <a:gd name="adj1" fmla="val 65215"/>
                <a:gd name="adj2" fmla="val -2721"/>
                <a:gd name="adj3" fmla="val 66176"/>
                <a:gd name="adj4" fmla="val -13445"/>
                <a:gd name="adj5" fmla="val -33600"/>
                <a:gd name="adj6" fmla="val -13283"/>
                <a:gd name="adj7" fmla="val -217337"/>
                <a:gd name="adj8" fmla="val 70512"/>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47" name="Line Callout 3 46"/>
            <p:cNvSpPr/>
            <p:nvPr/>
          </p:nvSpPr>
          <p:spPr bwMode="auto">
            <a:xfrm flipH="1">
              <a:off x="4618299" y="4058470"/>
              <a:ext cx="154329" cy="131566"/>
            </a:xfrm>
            <a:prstGeom prst="borderCallout3">
              <a:avLst>
                <a:gd name="adj1" fmla="val 65215"/>
                <a:gd name="adj2" fmla="val -2721"/>
                <a:gd name="adj3" fmla="val 66176"/>
                <a:gd name="adj4" fmla="val -13445"/>
                <a:gd name="adj5" fmla="val -33600"/>
                <a:gd name="adj6" fmla="val -13283"/>
                <a:gd name="adj7" fmla="val -217337"/>
                <a:gd name="adj8" fmla="val 70512"/>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48" name="Line Callout 3 47"/>
            <p:cNvSpPr/>
            <p:nvPr/>
          </p:nvSpPr>
          <p:spPr bwMode="auto">
            <a:xfrm flipH="1">
              <a:off x="5185459" y="4035321"/>
              <a:ext cx="154329" cy="131566"/>
            </a:xfrm>
            <a:prstGeom prst="borderCallout3">
              <a:avLst>
                <a:gd name="adj1" fmla="val 65215"/>
                <a:gd name="adj2" fmla="val -2721"/>
                <a:gd name="adj3" fmla="val 66176"/>
                <a:gd name="adj4" fmla="val -13445"/>
                <a:gd name="adj5" fmla="val -33600"/>
                <a:gd name="adj6" fmla="val -13283"/>
                <a:gd name="adj7" fmla="val -217337"/>
                <a:gd name="adj8" fmla="val 70512"/>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49" name="Line Callout 3 48"/>
            <p:cNvSpPr/>
            <p:nvPr/>
          </p:nvSpPr>
          <p:spPr bwMode="auto">
            <a:xfrm flipH="1">
              <a:off x="5810492" y="4093195"/>
              <a:ext cx="154329" cy="131566"/>
            </a:xfrm>
            <a:prstGeom prst="borderCallout3">
              <a:avLst>
                <a:gd name="adj1" fmla="val 65215"/>
                <a:gd name="adj2" fmla="val -2721"/>
                <a:gd name="adj3" fmla="val 66176"/>
                <a:gd name="adj4" fmla="val -13445"/>
                <a:gd name="adj5" fmla="val -33600"/>
                <a:gd name="adj6" fmla="val -13283"/>
                <a:gd name="adj7" fmla="val -217337"/>
                <a:gd name="adj8" fmla="val 70512"/>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50" name="Line Callout 3 49"/>
            <p:cNvSpPr/>
            <p:nvPr/>
          </p:nvSpPr>
          <p:spPr bwMode="auto">
            <a:xfrm flipH="1">
              <a:off x="6331352" y="4012173"/>
              <a:ext cx="154329" cy="131566"/>
            </a:xfrm>
            <a:prstGeom prst="borderCallout3">
              <a:avLst>
                <a:gd name="adj1" fmla="val 65215"/>
                <a:gd name="adj2" fmla="val -2721"/>
                <a:gd name="adj3" fmla="val 66176"/>
                <a:gd name="adj4" fmla="val -13445"/>
                <a:gd name="adj5" fmla="val -33600"/>
                <a:gd name="adj6" fmla="val -13283"/>
                <a:gd name="adj7" fmla="val -164551"/>
                <a:gd name="adj8" fmla="val 70512"/>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grpSp>
    </p:spTree>
  </p:cSld>
  <p:clrMapOvr>
    <a:masterClrMapping/>
  </p:clrMapOvr>
  <p:transition spd="slow" advTm="1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Footer Placeholder 3"/>
          <p:cNvSpPr>
            <a:spLocks noGrp="1"/>
          </p:cNvSpPr>
          <p:nvPr>
            <p:ph type="ftr" sz="quarter" idx="10"/>
          </p:nvPr>
        </p:nvSpPr>
        <p:spPr/>
        <p:txBody>
          <a:bodyPr/>
          <a:lstStyle/>
          <a:p>
            <a:pPr>
              <a:defRPr/>
            </a:pPr>
            <a:r>
              <a:rPr lang="en-US" smtClean="0"/>
              <a:t>RAID 2010 - The New Generation of Targeted Attacks</a:t>
            </a:r>
            <a:endParaRPr lang="en-US"/>
          </a:p>
        </p:txBody>
      </p:sp>
      <p:sp>
        <p:nvSpPr>
          <p:cNvPr id="5" name="Slide Number Placeholder 4"/>
          <p:cNvSpPr>
            <a:spLocks noGrp="1"/>
          </p:cNvSpPr>
          <p:nvPr>
            <p:ph type="sldNum" sz="quarter" idx="11"/>
          </p:nvPr>
        </p:nvSpPr>
        <p:spPr/>
        <p:txBody>
          <a:bodyPr/>
          <a:lstStyle/>
          <a:p>
            <a:pPr>
              <a:defRPr/>
            </a:pPr>
            <a:fld id="{5C42E5D9-EDEE-4D2E-874D-22DD17C5C628}" type="slidenum">
              <a:rPr lang="en-US" smtClean="0"/>
              <a:pPr>
                <a:defRPr/>
              </a:pPr>
              <a:t>15</a:t>
            </a:fld>
            <a:endParaRPr lang="en-US" dirty="0"/>
          </a:p>
        </p:txBody>
      </p:sp>
      <p:sp>
        <p:nvSpPr>
          <p:cNvPr id="6" name="Chevron 5"/>
          <p:cNvSpPr/>
          <p:nvPr/>
        </p:nvSpPr>
        <p:spPr bwMode="auto">
          <a:xfrm>
            <a:off x="-890336" y="3036518"/>
            <a:ext cx="8119040" cy="834390"/>
          </a:xfrm>
          <a:prstGeom prst="chevron">
            <a:avLst/>
          </a:prstGeom>
          <a:gradFill>
            <a:gsLst>
              <a:gs pos="0">
                <a:srgbClr val="03D4A8"/>
              </a:gs>
              <a:gs pos="25000">
                <a:srgbClr val="21D6E0"/>
              </a:gs>
              <a:gs pos="75000">
                <a:srgbClr val="0087E6"/>
              </a:gs>
              <a:gs pos="100000">
                <a:srgbClr val="005CBF"/>
              </a:gs>
            </a:gsLst>
            <a:lin ang="5400000" scaled="0"/>
          </a:gradFill>
          <a:ln w="19050" cap="flat" cmpd="sng" algn="ctr">
            <a:noFill/>
            <a:prstDash val="solid"/>
            <a:round/>
            <a:headEnd type="none" w="med" len="med"/>
            <a:tailEnd type="none" w="med" len="med"/>
          </a:ln>
          <a:effectLst>
            <a:outerShdw blurRad="50800" dist="63500" dir="2700000" algn="tl" rotWithShape="0">
              <a:prstClr val="black">
                <a:alpha val="40000"/>
              </a:prstClr>
            </a:outerShdw>
          </a:effectLst>
          <a:scene3d>
            <a:camera prst="orthographicFront"/>
            <a:lightRig rig="threePt" dir="t"/>
          </a:scene3d>
          <a:sp3d>
            <a:bevelT/>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i="0" u="none" strike="noStrike" cap="none" normalizeH="0" baseline="0" dirty="0" err="1" smtClean="0">
              <a:ln>
                <a:noFill/>
              </a:ln>
              <a:effectLst/>
              <a:latin typeface="+mn-lt"/>
            </a:endParaRPr>
          </a:p>
        </p:txBody>
      </p:sp>
      <p:sp>
        <p:nvSpPr>
          <p:cNvPr id="7" name="TextBox 6"/>
          <p:cNvSpPr txBox="1"/>
          <p:nvPr/>
        </p:nvSpPr>
        <p:spPr bwMode="ltGray">
          <a:xfrm>
            <a:off x="926758" y="3045940"/>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sz="3600" dirty="0" smtClean="0">
                <a:solidFill>
                  <a:schemeClr val="bg1"/>
                </a:solidFill>
                <a:latin typeface="Calibri" pitchFamily="34" charset="0"/>
              </a:rPr>
              <a:t>2008</a:t>
            </a:r>
          </a:p>
        </p:txBody>
      </p:sp>
      <p:sp>
        <p:nvSpPr>
          <p:cNvPr id="9" name="TextBox 8"/>
          <p:cNvSpPr txBox="1"/>
          <p:nvPr/>
        </p:nvSpPr>
        <p:spPr bwMode="ltGray">
          <a:xfrm>
            <a:off x="2327190" y="3045940"/>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sz="3600" dirty="0" smtClean="0">
                <a:solidFill>
                  <a:schemeClr val="bg1"/>
                </a:solidFill>
                <a:latin typeface="Calibri" pitchFamily="34" charset="0"/>
              </a:rPr>
              <a:t>2009</a:t>
            </a:r>
          </a:p>
        </p:txBody>
      </p:sp>
      <p:sp>
        <p:nvSpPr>
          <p:cNvPr id="11" name="TextBox 10"/>
          <p:cNvSpPr txBox="1"/>
          <p:nvPr/>
        </p:nvSpPr>
        <p:spPr bwMode="ltGray">
          <a:xfrm>
            <a:off x="3727622" y="3045940"/>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sz="3600" dirty="0" smtClean="0">
                <a:solidFill>
                  <a:schemeClr val="bg1"/>
                </a:solidFill>
                <a:latin typeface="Calibri" pitchFamily="34" charset="0"/>
              </a:rPr>
              <a:t>2010</a:t>
            </a:r>
          </a:p>
        </p:txBody>
      </p:sp>
      <p:sp>
        <p:nvSpPr>
          <p:cNvPr id="12" name="TextBox 11"/>
          <p:cNvSpPr txBox="1"/>
          <p:nvPr/>
        </p:nvSpPr>
        <p:spPr bwMode="ltGray">
          <a:xfrm>
            <a:off x="5128054" y="3045940"/>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r>
              <a:rPr lang="en-US" sz="3600" dirty="0" smtClean="0">
                <a:solidFill>
                  <a:schemeClr val="bg1"/>
                </a:solidFill>
                <a:latin typeface="Calibri" pitchFamily="34" charset="0"/>
              </a:rPr>
              <a:t>2011</a:t>
            </a:r>
          </a:p>
        </p:txBody>
      </p:sp>
      <p:sp>
        <p:nvSpPr>
          <p:cNvPr id="13" name="TextBox 12"/>
          <p:cNvSpPr txBox="1"/>
          <p:nvPr/>
        </p:nvSpPr>
        <p:spPr bwMode="ltGray">
          <a:xfrm>
            <a:off x="6528487" y="3045940"/>
            <a:ext cx="1618734" cy="815546"/>
          </a:xfrm>
          <a:prstGeom prst="rect">
            <a:avLst/>
          </a:prstGeom>
          <a:noFill/>
          <a:ln w="9525">
            <a:noFill/>
            <a:miter lim="800000"/>
            <a:headEnd/>
            <a:tailEnd/>
          </a:ln>
        </p:spPr>
        <p:txBody>
          <a:bodyPr wrap="square" lIns="91419" tIns="45710" rIns="91419" bIns="45710" rtlCol="0" anchor="ctr" anchorCtr="0">
            <a:noAutofit/>
          </a:bodyPr>
          <a:lstStyle/>
          <a:p>
            <a:pPr algn="ctr">
              <a:lnSpc>
                <a:spcPct val="90000"/>
              </a:lnSpc>
              <a:spcBef>
                <a:spcPts val="0"/>
              </a:spcBef>
              <a:spcAft>
                <a:spcPts val="800"/>
              </a:spcAft>
            </a:pPr>
            <a:endParaRPr lang="en-US" dirty="0" smtClean="0">
              <a:solidFill>
                <a:schemeClr val="bg1"/>
              </a:solidFill>
              <a:latin typeface="Calibri" pitchFamily="34" charset="0"/>
            </a:endParaRPr>
          </a:p>
        </p:txBody>
      </p:sp>
      <p:sp>
        <p:nvSpPr>
          <p:cNvPr id="14" name="Line Callout 3 (Accent Bar) 13"/>
          <p:cNvSpPr/>
          <p:nvPr/>
        </p:nvSpPr>
        <p:spPr bwMode="auto">
          <a:xfrm rot="10800000" flipH="1" flipV="1">
            <a:off x="414265" y="4264966"/>
            <a:ext cx="1847125" cy="1348353"/>
          </a:xfrm>
          <a:prstGeom prst="accentCallout3">
            <a:avLst>
              <a:gd name="adj1" fmla="val 79146"/>
              <a:gd name="adj2" fmla="val 102132"/>
              <a:gd name="adj3" fmla="val 79156"/>
              <a:gd name="adj4" fmla="val 108226"/>
              <a:gd name="adj5" fmla="val -1951"/>
              <a:gd name="adj6" fmla="val 108092"/>
              <a:gd name="adj7" fmla="val -37739"/>
              <a:gd name="adj8" fmla="val 69027"/>
            </a:avLst>
          </a:prstGeom>
          <a:solidFill>
            <a:schemeClr val="accent2">
              <a:lumMod val="20000"/>
              <a:lumOff val="80000"/>
              <a:alpha val="50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nSpc>
                <a:spcPct val="90000"/>
              </a:lnSpc>
              <a:defRPr/>
            </a:pPr>
            <a:r>
              <a:rPr lang="en-US" sz="1400" b="1" dirty="0">
                <a:latin typeface="+mn-lt"/>
                <a:cs typeface="+mn-cs"/>
              </a:rPr>
              <a:t>Ghostnet:</a:t>
            </a:r>
          </a:p>
          <a:p>
            <a:pPr>
              <a:lnSpc>
                <a:spcPct val="90000"/>
              </a:lnSpc>
              <a:defRPr/>
            </a:pPr>
            <a:r>
              <a:rPr lang="en-US" sz="1400" dirty="0">
                <a:latin typeface="+mn-lt"/>
                <a:cs typeface="+mn-cs"/>
              </a:rPr>
              <a:t>Attacks on Tibetan organizations and embassies of many EMEA countries, and NATO systems.</a:t>
            </a:r>
          </a:p>
        </p:txBody>
      </p:sp>
      <p:sp>
        <p:nvSpPr>
          <p:cNvPr id="15" name="Line Callout 3 (Accent Bar) 14"/>
          <p:cNvSpPr/>
          <p:nvPr/>
        </p:nvSpPr>
        <p:spPr bwMode="auto">
          <a:xfrm flipH="1">
            <a:off x="2471141" y="1554037"/>
            <a:ext cx="1983546" cy="965199"/>
          </a:xfrm>
          <a:prstGeom prst="accentCallout3">
            <a:avLst>
              <a:gd name="adj1" fmla="val 19760"/>
              <a:gd name="adj2" fmla="val 467"/>
              <a:gd name="adj3" fmla="val 19760"/>
              <a:gd name="adj4" fmla="val -5823"/>
              <a:gd name="adj5" fmla="val 100000"/>
              <a:gd name="adj6" fmla="val -5897"/>
              <a:gd name="adj7" fmla="val 168397"/>
              <a:gd name="adj8" fmla="val 11147"/>
            </a:avLst>
          </a:prstGeom>
          <a:solidFill>
            <a:schemeClr val="accent2">
              <a:lumMod val="20000"/>
              <a:lumOff val="80000"/>
              <a:alpha val="50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nSpc>
                <a:spcPct val="90000"/>
              </a:lnSpc>
              <a:defRPr/>
            </a:pPr>
            <a:r>
              <a:rPr lang="en-US" sz="1400" b="1" dirty="0" smtClean="0">
                <a:latin typeface="+mn-lt"/>
                <a:cs typeface="+mn-cs"/>
              </a:rPr>
              <a:t>Aurora (Hydraq):</a:t>
            </a:r>
            <a:endParaRPr lang="en-US" sz="1400" b="1" dirty="0">
              <a:latin typeface="+mn-lt"/>
              <a:cs typeface="+mn-cs"/>
            </a:endParaRPr>
          </a:p>
          <a:p>
            <a:pPr>
              <a:lnSpc>
                <a:spcPct val="90000"/>
              </a:lnSpc>
              <a:defRPr/>
            </a:pPr>
            <a:r>
              <a:rPr lang="en-US" sz="1400" dirty="0">
                <a:latin typeface="+mn-lt"/>
                <a:cs typeface="+mn-cs"/>
              </a:rPr>
              <a:t>Google </a:t>
            </a:r>
            <a:r>
              <a:rPr lang="en-US" sz="1400" dirty="0" err="1" smtClean="0">
                <a:latin typeface="+mn-lt"/>
                <a:cs typeface="+mn-cs"/>
              </a:rPr>
              <a:t>announcesthey</a:t>
            </a:r>
            <a:r>
              <a:rPr lang="en-US" sz="1400" dirty="0" smtClean="0">
                <a:latin typeface="+mn-lt"/>
                <a:cs typeface="+mn-cs"/>
              </a:rPr>
              <a:t> </a:t>
            </a:r>
            <a:r>
              <a:rPr lang="en-US" sz="1400" dirty="0">
                <a:latin typeface="+mn-lt"/>
                <a:cs typeface="+mn-cs"/>
              </a:rPr>
              <a:t>have been a victim of </a:t>
            </a:r>
            <a:r>
              <a:rPr lang="en-US" sz="1400" dirty="0" smtClean="0">
                <a:latin typeface="+mn-lt"/>
                <a:cs typeface="+mn-cs"/>
              </a:rPr>
              <a:t>the Hydraq attacks</a:t>
            </a:r>
            <a:endParaRPr lang="en-US" sz="1400" dirty="0">
              <a:latin typeface="+mn-lt"/>
              <a:cs typeface="+mn-cs"/>
            </a:endParaRPr>
          </a:p>
        </p:txBody>
      </p:sp>
      <p:sp>
        <p:nvSpPr>
          <p:cNvPr id="16" name="Line Callout 3 (Accent Bar) 15"/>
          <p:cNvSpPr/>
          <p:nvPr/>
        </p:nvSpPr>
        <p:spPr bwMode="auto">
          <a:xfrm rot="10800000" flipH="1" flipV="1">
            <a:off x="3676449" y="4215539"/>
            <a:ext cx="1847125" cy="1348353"/>
          </a:xfrm>
          <a:prstGeom prst="accentCallout3">
            <a:avLst>
              <a:gd name="adj1" fmla="val 79146"/>
              <a:gd name="adj2" fmla="val 102132"/>
              <a:gd name="adj3" fmla="val 79156"/>
              <a:gd name="adj4" fmla="val 108226"/>
              <a:gd name="adj5" fmla="val -1951"/>
              <a:gd name="adj6" fmla="val 108092"/>
              <a:gd name="adj7" fmla="val -37739"/>
              <a:gd name="adj8" fmla="val 69027"/>
            </a:avLst>
          </a:prstGeom>
          <a:solidFill>
            <a:schemeClr val="accent2">
              <a:lumMod val="20000"/>
              <a:lumOff val="80000"/>
              <a:alpha val="50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nSpc>
                <a:spcPct val="90000"/>
              </a:lnSpc>
              <a:defRPr/>
            </a:pPr>
            <a:r>
              <a:rPr lang="en-US" sz="1400" b="1" dirty="0" err="1" smtClean="0">
                <a:latin typeface="+mn-lt"/>
                <a:cs typeface="+mn-cs"/>
              </a:rPr>
              <a:t>Stuxnet</a:t>
            </a:r>
            <a:r>
              <a:rPr lang="en-US" sz="1400" b="1" dirty="0" smtClean="0">
                <a:latin typeface="+mn-lt"/>
                <a:cs typeface="+mn-cs"/>
              </a:rPr>
              <a:t>:</a:t>
            </a:r>
            <a:endParaRPr lang="en-US" sz="1400" b="1" dirty="0">
              <a:latin typeface="+mn-lt"/>
              <a:cs typeface="+mn-cs"/>
            </a:endParaRPr>
          </a:p>
          <a:p>
            <a:pPr>
              <a:lnSpc>
                <a:spcPct val="90000"/>
              </a:lnSpc>
              <a:defRPr/>
            </a:pPr>
            <a:r>
              <a:rPr lang="en-US" sz="1400" dirty="0" smtClean="0">
                <a:latin typeface="+mn-lt"/>
                <a:cs typeface="+mn-cs"/>
              </a:rPr>
              <a:t>Malware discovered targeting Iran industrial control systems</a:t>
            </a:r>
            <a:endParaRPr lang="en-US" sz="1400" dirty="0">
              <a:latin typeface="+mn-lt"/>
              <a:cs typeface="+mn-cs"/>
            </a:endParaRPr>
          </a:p>
        </p:txBody>
      </p:sp>
      <p:grpSp>
        <p:nvGrpSpPr>
          <p:cNvPr id="17" name="Group 79"/>
          <p:cNvGrpSpPr>
            <a:grpSpLocks/>
          </p:cNvGrpSpPr>
          <p:nvPr/>
        </p:nvGrpSpPr>
        <p:grpSpPr bwMode="auto">
          <a:xfrm>
            <a:off x="-1124466" y="2520778"/>
            <a:ext cx="5993027" cy="1769333"/>
            <a:chOff x="1524000" y="2743200"/>
            <a:chExt cx="6065520" cy="1571842"/>
          </a:xfrm>
        </p:grpSpPr>
        <p:sp>
          <p:nvSpPr>
            <p:cNvPr id="18" name="Line Callout 3 17"/>
            <p:cNvSpPr/>
            <p:nvPr/>
          </p:nvSpPr>
          <p:spPr bwMode="auto">
            <a:xfrm>
              <a:off x="1524000" y="2941320"/>
              <a:ext cx="182880" cy="167640"/>
            </a:xfrm>
            <a:prstGeom prst="borderCallout3">
              <a:avLst>
                <a:gd name="adj1" fmla="val 18750"/>
                <a:gd name="adj2" fmla="val -8333"/>
                <a:gd name="adj3" fmla="val 18750"/>
                <a:gd name="adj4" fmla="val -16667"/>
                <a:gd name="adj5" fmla="val 100000"/>
                <a:gd name="adj6" fmla="val -16667"/>
                <a:gd name="adj7" fmla="val 236417"/>
                <a:gd name="adj8" fmla="val 42799"/>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19" name="Line Callout 3 18"/>
            <p:cNvSpPr/>
            <p:nvPr/>
          </p:nvSpPr>
          <p:spPr bwMode="auto">
            <a:xfrm>
              <a:off x="1859280" y="2804160"/>
              <a:ext cx="182880" cy="167640"/>
            </a:xfrm>
            <a:prstGeom prst="borderCallout3">
              <a:avLst>
                <a:gd name="adj1" fmla="val 18750"/>
                <a:gd name="adj2" fmla="val -8333"/>
                <a:gd name="adj3" fmla="val 18750"/>
                <a:gd name="adj4" fmla="val -16667"/>
                <a:gd name="adj5" fmla="val 100000"/>
                <a:gd name="adj6" fmla="val -16667"/>
                <a:gd name="adj7" fmla="val 300053"/>
                <a:gd name="adj8" fmla="val 42799"/>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20" name="Line Callout 3 19"/>
            <p:cNvSpPr/>
            <p:nvPr/>
          </p:nvSpPr>
          <p:spPr bwMode="auto">
            <a:xfrm>
              <a:off x="2118360" y="2987040"/>
              <a:ext cx="182880" cy="167640"/>
            </a:xfrm>
            <a:prstGeom prst="borderCallout3">
              <a:avLst>
                <a:gd name="adj1" fmla="val 18750"/>
                <a:gd name="adj2" fmla="val -8333"/>
                <a:gd name="adj3" fmla="val 18750"/>
                <a:gd name="adj4" fmla="val -16667"/>
                <a:gd name="adj5" fmla="val 100000"/>
                <a:gd name="adj6" fmla="val -16667"/>
                <a:gd name="adj7" fmla="val 236417"/>
                <a:gd name="adj8" fmla="val 42799"/>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21" name="Line Callout 3 20"/>
            <p:cNvSpPr/>
            <p:nvPr/>
          </p:nvSpPr>
          <p:spPr bwMode="auto">
            <a:xfrm flipH="1">
              <a:off x="2301240" y="2743200"/>
              <a:ext cx="213360" cy="152400"/>
            </a:xfrm>
            <a:prstGeom prst="borderCallout3">
              <a:avLst>
                <a:gd name="adj1" fmla="val 18750"/>
                <a:gd name="adj2" fmla="val -8333"/>
                <a:gd name="adj3" fmla="val 18750"/>
                <a:gd name="adj4" fmla="val -16667"/>
                <a:gd name="adj5" fmla="val 100000"/>
                <a:gd name="adj6" fmla="val -16667"/>
                <a:gd name="adj7" fmla="val 346417"/>
                <a:gd name="adj8" fmla="val 42799"/>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22" name="Line Callout 3 21"/>
            <p:cNvSpPr/>
            <p:nvPr/>
          </p:nvSpPr>
          <p:spPr bwMode="auto">
            <a:xfrm flipH="1">
              <a:off x="3048000" y="2758440"/>
              <a:ext cx="213360" cy="152400"/>
            </a:xfrm>
            <a:prstGeom prst="borderCallout3">
              <a:avLst>
                <a:gd name="adj1" fmla="val 18750"/>
                <a:gd name="adj2" fmla="val -15476"/>
                <a:gd name="adj3" fmla="val 18750"/>
                <a:gd name="adj4" fmla="val -16667"/>
                <a:gd name="adj5" fmla="val 100000"/>
                <a:gd name="adj6" fmla="val -16667"/>
                <a:gd name="adj7" fmla="val 346417"/>
                <a:gd name="adj8" fmla="val 42799"/>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23" name="Line Callout 3 22"/>
            <p:cNvSpPr/>
            <p:nvPr/>
          </p:nvSpPr>
          <p:spPr bwMode="auto">
            <a:xfrm flipH="1">
              <a:off x="4282440" y="2941320"/>
              <a:ext cx="213360" cy="152400"/>
            </a:xfrm>
            <a:prstGeom prst="borderCallout3">
              <a:avLst>
                <a:gd name="adj1" fmla="val 18750"/>
                <a:gd name="adj2" fmla="val -15476"/>
                <a:gd name="adj3" fmla="val 18750"/>
                <a:gd name="adj4" fmla="val -16667"/>
                <a:gd name="adj5" fmla="val 100000"/>
                <a:gd name="adj6" fmla="val -16667"/>
                <a:gd name="adj7" fmla="val 346417"/>
                <a:gd name="adj8" fmla="val 42799"/>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24" name="Line Callout 3 23"/>
            <p:cNvSpPr/>
            <p:nvPr/>
          </p:nvSpPr>
          <p:spPr bwMode="auto">
            <a:xfrm flipH="1">
              <a:off x="5486400" y="2834640"/>
              <a:ext cx="213360" cy="152400"/>
            </a:xfrm>
            <a:prstGeom prst="borderCallout3">
              <a:avLst>
                <a:gd name="adj1" fmla="val 18750"/>
                <a:gd name="adj2" fmla="val -15476"/>
                <a:gd name="adj3" fmla="val 18750"/>
                <a:gd name="adj4" fmla="val -16667"/>
                <a:gd name="adj5" fmla="val 100000"/>
                <a:gd name="adj6" fmla="val -16667"/>
                <a:gd name="adj7" fmla="val 346417"/>
                <a:gd name="adj8" fmla="val 42799"/>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25" name="Line Callout 3 24"/>
            <p:cNvSpPr/>
            <p:nvPr/>
          </p:nvSpPr>
          <p:spPr bwMode="auto">
            <a:xfrm flipH="1">
              <a:off x="6629400" y="2804160"/>
              <a:ext cx="213360" cy="152400"/>
            </a:xfrm>
            <a:prstGeom prst="borderCallout3">
              <a:avLst>
                <a:gd name="adj1" fmla="val 18750"/>
                <a:gd name="adj2" fmla="val -15476"/>
                <a:gd name="adj3" fmla="val 18750"/>
                <a:gd name="adj4" fmla="val -16667"/>
                <a:gd name="adj5" fmla="val 100000"/>
                <a:gd name="adj6" fmla="val -16667"/>
                <a:gd name="adj7" fmla="val 346417"/>
                <a:gd name="adj8" fmla="val 42799"/>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26" name="Line Callout 3 25"/>
            <p:cNvSpPr/>
            <p:nvPr/>
          </p:nvSpPr>
          <p:spPr bwMode="auto">
            <a:xfrm flipH="1">
              <a:off x="7376160" y="2788920"/>
              <a:ext cx="213360" cy="152400"/>
            </a:xfrm>
            <a:prstGeom prst="borderCallout3">
              <a:avLst>
                <a:gd name="adj1" fmla="val 18750"/>
                <a:gd name="adj2" fmla="val -15476"/>
                <a:gd name="adj3" fmla="val 18750"/>
                <a:gd name="adj4" fmla="val -16667"/>
                <a:gd name="adj5" fmla="val 100000"/>
                <a:gd name="adj6" fmla="val -16667"/>
                <a:gd name="adj7" fmla="val 346417"/>
                <a:gd name="adj8" fmla="val 42799"/>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27" name="Line Callout 3 26"/>
            <p:cNvSpPr/>
            <p:nvPr/>
          </p:nvSpPr>
          <p:spPr bwMode="auto">
            <a:xfrm>
              <a:off x="6370320" y="2956560"/>
              <a:ext cx="182880" cy="167640"/>
            </a:xfrm>
            <a:prstGeom prst="borderCallout3">
              <a:avLst>
                <a:gd name="adj1" fmla="val 18750"/>
                <a:gd name="adj2" fmla="val -8333"/>
                <a:gd name="adj3" fmla="val 18750"/>
                <a:gd name="adj4" fmla="val -16667"/>
                <a:gd name="adj5" fmla="val 100000"/>
                <a:gd name="adj6" fmla="val -16667"/>
                <a:gd name="adj7" fmla="val 236417"/>
                <a:gd name="adj8" fmla="val 42799"/>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28" name="Line Callout 3 27"/>
            <p:cNvSpPr/>
            <p:nvPr/>
          </p:nvSpPr>
          <p:spPr bwMode="auto">
            <a:xfrm>
              <a:off x="2606040" y="2956560"/>
              <a:ext cx="182880" cy="167640"/>
            </a:xfrm>
            <a:prstGeom prst="borderCallout3">
              <a:avLst>
                <a:gd name="adj1" fmla="val 18750"/>
                <a:gd name="adj2" fmla="val -8333"/>
                <a:gd name="adj3" fmla="val 18750"/>
                <a:gd name="adj4" fmla="val -16667"/>
                <a:gd name="adj5" fmla="val 100000"/>
                <a:gd name="adj6" fmla="val -16667"/>
                <a:gd name="adj7" fmla="val 236417"/>
                <a:gd name="adj8" fmla="val 42799"/>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29" name="Line Callout 3 28"/>
            <p:cNvSpPr/>
            <p:nvPr/>
          </p:nvSpPr>
          <p:spPr bwMode="auto">
            <a:xfrm>
              <a:off x="3627120" y="2971800"/>
              <a:ext cx="182880" cy="167640"/>
            </a:xfrm>
            <a:prstGeom prst="borderCallout3">
              <a:avLst>
                <a:gd name="adj1" fmla="val 18750"/>
                <a:gd name="adj2" fmla="val -8333"/>
                <a:gd name="adj3" fmla="val 18750"/>
                <a:gd name="adj4" fmla="val -16667"/>
                <a:gd name="adj5" fmla="val 100000"/>
                <a:gd name="adj6" fmla="val -16667"/>
                <a:gd name="adj7" fmla="val 236417"/>
                <a:gd name="adj8" fmla="val 42799"/>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30" name="Line Callout 3 29"/>
            <p:cNvSpPr/>
            <p:nvPr/>
          </p:nvSpPr>
          <p:spPr bwMode="auto">
            <a:xfrm>
              <a:off x="5013960" y="2971800"/>
              <a:ext cx="182880" cy="167640"/>
            </a:xfrm>
            <a:prstGeom prst="borderCallout3">
              <a:avLst>
                <a:gd name="adj1" fmla="val 18750"/>
                <a:gd name="adj2" fmla="val -8333"/>
                <a:gd name="adj3" fmla="val 18750"/>
                <a:gd name="adj4" fmla="val -16667"/>
                <a:gd name="adj5" fmla="val 100000"/>
                <a:gd name="adj6" fmla="val -16667"/>
                <a:gd name="adj7" fmla="val 236417"/>
                <a:gd name="adj8" fmla="val 42799"/>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31" name="Line Callout 3 30"/>
            <p:cNvSpPr/>
            <p:nvPr/>
          </p:nvSpPr>
          <p:spPr bwMode="auto">
            <a:xfrm>
              <a:off x="7223760" y="3017520"/>
              <a:ext cx="182880" cy="167640"/>
            </a:xfrm>
            <a:prstGeom prst="borderCallout3">
              <a:avLst>
                <a:gd name="adj1" fmla="val 18750"/>
                <a:gd name="adj2" fmla="val -8333"/>
                <a:gd name="adj3" fmla="val 18750"/>
                <a:gd name="adj4" fmla="val -16667"/>
                <a:gd name="adj5" fmla="val 100000"/>
                <a:gd name="adj6" fmla="val -16667"/>
                <a:gd name="adj7" fmla="val 172780"/>
                <a:gd name="adj8" fmla="val 34466"/>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32" name="Line Callout 3 31"/>
            <p:cNvSpPr/>
            <p:nvPr/>
          </p:nvSpPr>
          <p:spPr bwMode="auto">
            <a:xfrm>
              <a:off x="4663440" y="3032760"/>
              <a:ext cx="182880" cy="167640"/>
            </a:xfrm>
            <a:prstGeom prst="borderCallout3">
              <a:avLst>
                <a:gd name="adj1" fmla="val 18750"/>
                <a:gd name="adj2" fmla="val -8333"/>
                <a:gd name="adj3" fmla="val 18750"/>
                <a:gd name="adj4" fmla="val -16667"/>
                <a:gd name="adj5" fmla="val 100000"/>
                <a:gd name="adj6" fmla="val -16667"/>
                <a:gd name="adj7" fmla="val 172780"/>
                <a:gd name="adj8" fmla="val 34466"/>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33" name="Line Callout 3 32"/>
            <p:cNvSpPr/>
            <p:nvPr/>
          </p:nvSpPr>
          <p:spPr bwMode="auto">
            <a:xfrm>
              <a:off x="3992880" y="3032760"/>
              <a:ext cx="182880" cy="167640"/>
            </a:xfrm>
            <a:prstGeom prst="borderCallout3">
              <a:avLst>
                <a:gd name="adj1" fmla="val 18750"/>
                <a:gd name="adj2" fmla="val -8333"/>
                <a:gd name="adj3" fmla="val 18750"/>
                <a:gd name="adj4" fmla="val -16667"/>
                <a:gd name="adj5" fmla="val 100000"/>
                <a:gd name="adj6" fmla="val -16667"/>
                <a:gd name="adj7" fmla="val 172780"/>
                <a:gd name="adj8" fmla="val 34466"/>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34" name="Line Callout 3 33"/>
            <p:cNvSpPr/>
            <p:nvPr/>
          </p:nvSpPr>
          <p:spPr bwMode="auto">
            <a:xfrm>
              <a:off x="3322320" y="3032760"/>
              <a:ext cx="182880" cy="167640"/>
            </a:xfrm>
            <a:prstGeom prst="borderCallout3">
              <a:avLst>
                <a:gd name="adj1" fmla="val 18750"/>
                <a:gd name="adj2" fmla="val -8333"/>
                <a:gd name="adj3" fmla="val 18750"/>
                <a:gd name="adj4" fmla="val -16667"/>
                <a:gd name="adj5" fmla="val 100000"/>
                <a:gd name="adj6" fmla="val -16667"/>
                <a:gd name="adj7" fmla="val 172780"/>
                <a:gd name="adj8" fmla="val 34466"/>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35" name="Line Callout 3 34"/>
            <p:cNvSpPr/>
            <p:nvPr/>
          </p:nvSpPr>
          <p:spPr bwMode="auto">
            <a:xfrm>
              <a:off x="1630680" y="3931920"/>
              <a:ext cx="182880" cy="152400"/>
            </a:xfrm>
            <a:prstGeom prst="borderCallout3">
              <a:avLst>
                <a:gd name="adj1" fmla="val 65215"/>
                <a:gd name="adj2" fmla="val -2721"/>
                <a:gd name="adj3" fmla="val 66176"/>
                <a:gd name="adj4" fmla="val -13445"/>
                <a:gd name="adj5" fmla="val -33600"/>
                <a:gd name="adj6" fmla="val -13283"/>
                <a:gd name="adj7" fmla="val -117337"/>
                <a:gd name="adj8" fmla="val 53845"/>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36" name="Line Callout 3 35"/>
            <p:cNvSpPr/>
            <p:nvPr/>
          </p:nvSpPr>
          <p:spPr bwMode="auto">
            <a:xfrm>
              <a:off x="2407920" y="3962400"/>
              <a:ext cx="182880" cy="152400"/>
            </a:xfrm>
            <a:prstGeom prst="borderCallout3">
              <a:avLst>
                <a:gd name="adj1" fmla="val 65215"/>
                <a:gd name="adj2" fmla="val -2721"/>
                <a:gd name="adj3" fmla="val 66176"/>
                <a:gd name="adj4" fmla="val -13445"/>
                <a:gd name="adj5" fmla="val -33600"/>
                <a:gd name="adj6" fmla="val -13283"/>
                <a:gd name="adj7" fmla="val -117337"/>
                <a:gd name="adj8" fmla="val 53845"/>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37" name="Line Callout 3 36"/>
            <p:cNvSpPr/>
            <p:nvPr/>
          </p:nvSpPr>
          <p:spPr bwMode="auto">
            <a:xfrm>
              <a:off x="3291840" y="3962400"/>
              <a:ext cx="182880" cy="152400"/>
            </a:xfrm>
            <a:prstGeom prst="borderCallout3">
              <a:avLst>
                <a:gd name="adj1" fmla="val 65215"/>
                <a:gd name="adj2" fmla="val -2721"/>
                <a:gd name="adj3" fmla="val 66176"/>
                <a:gd name="adj4" fmla="val -13445"/>
                <a:gd name="adj5" fmla="val -33600"/>
                <a:gd name="adj6" fmla="val -13283"/>
                <a:gd name="adj7" fmla="val -117337"/>
                <a:gd name="adj8" fmla="val 53845"/>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38" name="Line Callout 3 37"/>
            <p:cNvSpPr/>
            <p:nvPr/>
          </p:nvSpPr>
          <p:spPr bwMode="auto">
            <a:xfrm>
              <a:off x="4389120" y="3916680"/>
              <a:ext cx="182880" cy="152400"/>
            </a:xfrm>
            <a:prstGeom prst="borderCallout3">
              <a:avLst>
                <a:gd name="adj1" fmla="val 65215"/>
                <a:gd name="adj2" fmla="val -2721"/>
                <a:gd name="adj3" fmla="val 66176"/>
                <a:gd name="adj4" fmla="val -13445"/>
                <a:gd name="adj5" fmla="val -33600"/>
                <a:gd name="adj6" fmla="val -13283"/>
                <a:gd name="adj7" fmla="val -117337"/>
                <a:gd name="adj8" fmla="val 53845"/>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39" name="Line Callout 3 38"/>
            <p:cNvSpPr/>
            <p:nvPr/>
          </p:nvSpPr>
          <p:spPr bwMode="auto">
            <a:xfrm>
              <a:off x="5440680" y="3992880"/>
              <a:ext cx="182880" cy="152400"/>
            </a:xfrm>
            <a:prstGeom prst="borderCallout3">
              <a:avLst>
                <a:gd name="adj1" fmla="val 65215"/>
                <a:gd name="adj2" fmla="val -2721"/>
                <a:gd name="adj3" fmla="val 66176"/>
                <a:gd name="adj4" fmla="val -13445"/>
                <a:gd name="adj5" fmla="val -33600"/>
                <a:gd name="adj6" fmla="val -13283"/>
                <a:gd name="adj7" fmla="val -117337"/>
                <a:gd name="adj8" fmla="val 53845"/>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40" name="Line Callout 3 39"/>
            <p:cNvSpPr/>
            <p:nvPr/>
          </p:nvSpPr>
          <p:spPr bwMode="auto">
            <a:xfrm>
              <a:off x="6629400" y="3992880"/>
              <a:ext cx="182880" cy="152400"/>
            </a:xfrm>
            <a:prstGeom prst="borderCallout3">
              <a:avLst>
                <a:gd name="adj1" fmla="val 65215"/>
                <a:gd name="adj2" fmla="val -2721"/>
                <a:gd name="adj3" fmla="val 66176"/>
                <a:gd name="adj4" fmla="val -13445"/>
                <a:gd name="adj5" fmla="val -33600"/>
                <a:gd name="adj6" fmla="val -13283"/>
                <a:gd name="adj7" fmla="val -117337"/>
                <a:gd name="adj8" fmla="val 53845"/>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41" name="Line Callout 3 40"/>
            <p:cNvSpPr/>
            <p:nvPr/>
          </p:nvSpPr>
          <p:spPr bwMode="auto">
            <a:xfrm>
              <a:off x="1950720" y="4160520"/>
              <a:ext cx="182880" cy="152400"/>
            </a:xfrm>
            <a:prstGeom prst="borderCallout3">
              <a:avLst>
                <a:gd name="adj1" fmla="val 65215"/>
                <a:gd name="adj2" fmla="val -2721"/>
                <a:gd name="adj3" fmla="val 66176"/>
                <a:gd name="adj4" fmla="val -13445"/>
                <a:gd name="adj5" fmla="val -33600"/>
                <a:gd name="adj6" fmla="val -13283"/>
                <a:gd name="adj7" fmla="val -217337"/>
                <a:gd name="adj8" fmla="val 70512"/>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42" name="Line Callout 3 41"/>
            <p:cNvSpPr/>
            <p:nvPr/>
          </p:nvSpPr>
          <p:spPr bwMode="auto">
            <a:xfrm>
              <a:off x="2865120" y="4114800"/>
              <a:ext cx="182880" cy="152400"/>
            </a:xfrm>
            <a:prstGeom prst="borderCallout3">
              <a:avLst>
                <a:gd name="adj1" fmla="val 65215"/>
                <a:gd name="adj2" fmla="val -2721"/>
                <a:gd name="adj3" fmla="val 66176"/>
                <a:gd name="adj4" fmla="val -13445"/>
                <a:gd name="adj5" fmla="val -33600"/>
                <a:gd name="adj6" fmla="val -13283"/>
                <a:gd name="adj7" fmla="val -217337"/>
                <a:gd name="adj8" fmla="val 70512"/>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43" name="Line Callout 3 42"/>
            <p:cNvSpPr/>
            <p:nvPr/>
          </p:nvSpPr>
          <p:spPr bwMode="auto">
            <a:xfrm>
              <a:off x="3997124" y="4151067"/>
              <a:ext cx="182880" cy="152400"/>
            </a:xfrm>
            <a:prstGeom prst="borderCallout3">
              <a:avLst>
                <a:gd name="adj1" fmla="val 65215"/>
                <a:gd name="adj2" fmla="val -2721"/>
                <a:gd name="adj3" fmla="val 66176"/>
                <a:gd name="adj4" fmla="val -13445"/>
                <a:gd name="adj5" fmla="val -33600"/>
                <a:gd name="adj6" fmla="val -13283"/>
                <a:gd name="adj7" fmla="val -217337"/>
                <a:gd name="adj8" fmla="val 70512"/>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44" name="Line Callout 3 43"/>
            <p:cNvSpPr/>
            <p:nvPr/>
          </p:nvSpPr>
          <p:spPr bwMode="auto">
            <a:xfrm>
              <a:off x="4934674" y="4116343"/>
              <a:ext cx="182880" cy="152400"/>
            </a:xfrm>
            <a:prstGeom prst="borderCallout3">
              <a:avLst>
                <a:gd name="adj1" fmla="val 65215"/>
                <a:gd name="adj2" fmla="val -2721"/>
                <a:gd name="adj3" fmla="val 66176"/>
                <a:gd name="adj4" fmla="val -13445"/>
                <a:gd name="adj5" fmla="val -33600"/>
                <a:gd name="adj6" fmla="val -13283"/>
                <a:gd name="adj7" fmla="val -217337"/>
                <a:gd name="adj8" fmla="val 70512"/>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45" name="Line Callout 3 44"/>
            <p:cNvSpPr/>
            <p:nvPr/>
          </p:nvSpPr>
          <p:spPr bwMode="auto">
            <a:xfrm>
              <a:off x="6150015" y="4162642"/>
              <a:ext cx="182880" cy="152400"/>
            </a:xfrm>
            <a:prstGeom prst="borderCallout3">
              <a:avLst>
                <a:gd name="adj1" fmla="val 65215"/>
                <a:gd name="adj2" fmla="val -2721"/>
                <a:gd name="adj3" fmla="val 66176"/>
                <a:gd name="adj4" fmla="val -13445"/>
                <a:gd name="adj5" fmla="val -33600"/>
                <a:gd name="adj6" fmla="val -13283"/>
                <a:gd name="adj7" fmla="val -217337"/>
                <a:gd name="adj8" fmla="val 70512"/>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46" name="Line Callout 3 45"/>
            <p:cNvSpPr/>
            <p:nvPr/>
          </p:nvSpPr>
          <p:spPr bwMode="auto">
            <a:xfrm>
              <a:off x="6983392" y="4116344"/>
              <a:ext cx="182880" cy="152400"/>
            </a:xfrm>
            <a:prstGeom prst="borderCallout3">
              <a:avLst>
                <a:gd name="adj1" fmla="val 65215"/>
                <a:gd name="adj2" fmla="val -2721"/>
                <a:gd name="adj3" fmla="val 66176"/>
                <a:gd name="adj4" fmla="val -13445"/>
                <a:gd name="adj5" fmla="val -33600"/>
                <a:gd name="adj6" fmla="val -13283"/>
                <a:gd name="adj7" fmla="val -217337"/>
                <a:gd name="adj8" fmla="val 70512"/>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47" name="Line Callout 3 46"/>
            <p:cNvSpPr/>
            <p:nvPr/>
          </p:nvSpPr>
          <p:spPr bwMode="auto">
            <a:xfrm flipH="1">
              <a:off x="3541853" y="4081620"/>
              <a:ext cx="154329" cy="131566"/>
            </a:xfrm>
            <a:prstGeom prst="borderCallout3">
              <a:avLst>
                <a:gd name="adj1" fmla="val 65215"/>
                <a:gd name="adj2" fmla="val -2721"/>
                <a:gd name="adj3" fmla="val 66176"/>
                <a:gd name="adj4" fmla="val -13445"/>
                <a:gd name="adj5" fmla="val -33600"/>
                <a:gd name="adj6" fmla="val -13283"/>
                <a:gd name="adj7" fmla="val -217337"/>
                <a:gd name="adj8" fmla="val 70512"/>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48" name="Line Callout 3 47"/>
            <p:cNvSpPr/>
            <p:nvPr/>
          </p:nvSpPr>
          <p:spPr bwMode="auto">
            <a:xfrm flipH="1">
              <a:off x="4618299" y="4058470"/>
              <a:ext cx="154329" cy="131566"/>
            </a:xfrm>
            <a:prstGeom prst="borderCallout3">
              <a:avLst>
                <a:gd name="adj1" fmla="val 65215"/>
                <a:gd name="adj2" fmla="val -2721"/>
                <a:gd name="adj3" fmla="val 66176"/>
                <a:gd name="adj4" fmla="val -13445"/>
                <a:gd name="adj5" fmla="val -33600"/>
                <a:gd name="adj6" fmla="val -13283"/>
                <a:gd name="adj7" fmla="val -217337"/>
                <a:gd name="adj8" fmla="val 70512"/>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49" name="Line Callout 3 48"/>
            <p:cNvSpPr/>
            <p:nvPr/>
          </p:nvSpPr>
          <p:spPr bwMode="auto">
            <a:xfrm flipH="1">
              <a:off x="5185459" y="4035321"/>
              <a:ext cx="154329" cy="131566"/>
            </a:xfrm>
            <a:prstGeom prst="borderCallout3">
              <a:avLst>
                <a:gd name="adj1" fmla="val 65215"/>
                <a:gd name="adj2" fmla="val -2721"/>
                <a:gd name="adj3" fmla="val 66176"/>
                <a:gd name="adj4" fmla="val -13445"/>
                <a:gd name="adj5" fmla="val -33600"/>
                <a:gd name="adj6" fmla="val -13283"/>
                <a:gd name="adj7" fmla="val -217337"/>
                <a:gd name="adj8" fmla="val 70512"/>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50" name="Line Callout 3 49"/>
            <p:cNvSpPr/>
            <p:nvPr/>
          </p:nvSpPr>
          <p:spPr bwMode="auto">
            <a:xfrm flipH="1">
              <a:off x="5810492" y="4093195"/>
              <a:ext cx="154329" cy="131566"/>
            </a:xfrm>
            <a:prstGeom prst="borderCallout3">
              <a:avLst>
                <a:gd name="adj1" fmla="val 65215"/>
                <a:gd name="adj2" fmla="val -2721"/>
                <a:gd name="adj3" fmla="val 66176"/>
                <a:gd name="adj4" fmla="val -13445"/>
                <a:gd name="adj5" fmla="val -33600"/>
                <a:gd name="adj6" fmla="val -13283"/>
                <a:gd name="adj7" fmla="val -217337"/>
                <a:gd name="adj8" fmla="val 70512"/>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sp>
          <p:nvSpPr>
            <p:cNvPr id="51" name="Line Callout 3 50"/>
            <p:cNvSpPr/>
            <p:nvPr/>
          </p:nvSpPr>
          <p:spPr bwMode="auto">
            <a:xfrm flipH="1">
              <a:off x="6331352" y="4012173"/>
              <a:ext cx="154329" cy="131566"/>
            </a:xfrm>
            <a:prstGeom prst="borderCallout3">
              <a:avLst>
                <a:gd name="adj1" fmla="val 65215"/>
                <a:gd name="adj2" fmla="val -2721"/>
                <a:gd name="adj3" fmla="val 66176"/>
                <a:gd name="adj4" fmla="val -13445"/>
                <a:gd name="adj5" fmla="val -33600"/>
                <a:gd name="adj6" fmla="val -13283"/>
                <a:gd name="adj7" fmla="val -164551"/>
                <a:gd name="adj8" fmla="val 70512"/>
              </a:avLst>
            </a:prstGeom>
            <a:solidFill>
              <a:srgbClr val="FFFF00"/>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srcRect/>
          <a:stretch>
            <a:fillRect/>
          </a:stretch>
        </p:blipFill>
        <p:spPr bwMode="auto">
          <a:xfrm>
            <a:off x="0" y="0"/>
            <a:ext cx="7772400" cy="5551714"/>
          </a:xfrm>
          <a:prstGeom prst="rect">
            <a:avLst/>
          </a:prstGeom>
          <a:noFill/>
          <a:ln w="9525">
            <a:noFill/>
            <a:miter lim="800000"/>
            <a:headEnd/>
            <a:tailEnd/>
          </a:ln>
          <a:effectLst/>
        </p:spPr>
      </p:pic>
      <p:sp>
        <p:nvSpPr>
          <p:cNvPr id="28674" name="Slide Number Placeholder 3"/>
          <p:cNvSpPr>
            <a:spLocks noGrp="1"/>
          </p:cNvSpPr>
          <p:nvPr>
            <p:ph type="sldNum" sz="quarter" idx="11"/>
          </p:nvPr>
        </p:nvSpPr>
        <p:spPr>
          <a:noFill/>
        </p:spPr>
        <p:txBody>
          <a:bodyPr/>
          <a:lstStyle/>
          <a:p>
            <a:fld id="{A478ECA7-AA3B-4E2C-8486-1083CD544DE0}" type="slidenum">
              <a:rPr lang="en-US" smtClean="0">
                <a:cs typeface="Arial" charset="0"/>
              </a:rPr>
              <a:pPr/>
              <a:t>16</a:t>
            </a:fld>
            <a:endParaRPr lang="en-US" smtClean="0">
              <a:cs typeface="Arial" charset="0"/>
            </a:endParaRPr>
          </a:p>
        </p:txBody>
      </p:sp>
      <p:sp>
        <p:nvSpPr>
          <p:cNvPr id="5" name="Footer Placeholder 4"/>
          <p:cNvSpPr>
            <a:spLocks noGrp="1"/>
          </p:cNvSpPr>
          <p:nvPr>
            <p:ph type="ftr" sz="quarter" idx="10"/>
          </p:nvPr>
        </p:nvSpPr>
        <p:spPr/>
        <p:txBody>
          <a:bodyPr/>
          <a:lstStyle/>
          <a:p>
            <a:pPr>
              <a:defRPr/>
            </a:pPr>
            <a:r>
              <a:rPr lang="en-US" smtClean="0"/>
              <a:t>RAID 2010 - The New Generation of Targeted Attacks</a:t>
            </a:r>
            <a:endParaRPr lang="en-US"/>
          </a:p>
        </p:txBody>
      </p:sp>
      <p:sp>
        <p:nvSpPr>
          <p:cNvPr id="6" name="Title 2"/>
          <p:cNvSpPr txBox="1">
            <a:spLocks/>
          </p:cNvSpPr>
          <p:nvPr/>
        </p:nvSpPr>
        <p:spPr bwMode="gray">
          <a:xfrm>
            <a:off x="685800" y="4102768"/>
            <a:ext cx="5727032" cy="621632"/>
          </a:xfrm>
          <a:prstGeom prst="rect">
            <a:avLst/>
          </a:prstGeom>
          <a:solidFill>
            <a:schemeClr val="bg2">
              <a:alpha val="50000"/>
            </a:schemeClr>
          </a:solidFill>
          <a:ln w="9525">
            <a:noFill/>
            <a:miter lim="800000"/>
            <a:headEnd/>
            <a:tailEnd/>
          </a:ln>
          <a:effectLst>
            <a:outerShdw blurRad="50800" dist="38100" dir="2700000" algn="tl" rotWithShape="0">
              <a:prstClr val="black">
                <a:alpha val="40000"/>
              </a:prstClr>
            </a:outerShdw>
          </a:effectLst>
        </p:spPr>
        <p:txBody>
          <a:bodyPr vert="horz" wrap="square" lIns="91419" tIns="45710" rIns="91419" bIns="45710" numCol="1" anchor="b" anchorCtr="0" compatLnSpc="1">
            <a:prstTxWarp prst="textNoShape">
              <a:avLst/>
            </a:prstTxWarp>
          </a:body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sz="3400" b="1" i="0" u="none" strike="noStrike" kern="0" cap="none" spc="0" normalizeH="0" baseline="0" noProof="0" dirty="0" smtClean="0">
                <a:ln>
                  <a:noFill/>
                </a:ln>
                <a:solidFill>
                  <a:schemeClr val="bg1"/>
                </a:solidFill>
                <a:effectLst/>
                <a:uLnTx/>
                <a:uFillTx/>
                <a:latin typeface="+mj-lt"/>
                <a:ea typeface="+mj-ea"/>
                <a:cs typeface="+mj-cs"/>
              </a:rPr>
              <a:t>Targeted Attack Methodology</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8"/>
          <p:cNvGrpSpPr>
            <a:grpSpLocks/>
          </p:cNvGrpSpPr>
          <p:nvPr/>
        </p:nvGrpSpPr>
        <p:grpSpPr bwMode="auto">
          <a:xfrm>
            <a:off x="1216025" y="1925638"/>
            <a:ext cx="1063625" cy="722312"/>
            <a:chOff x="1216106" y="1560875"/>
            <a:chExt cx="1064107" cy="721875"/>
          </a:xfrm>
        </p:grpSpPr>
        <p:pic>
          <p:nvPicPr>
            <p:cNvPr id="30747" name="Picture 6" descr="C:\Documents and Settings\Eric_Chien\My Documents\My Pictures\Microsoft Clip Organizer\j0314184.jpg"/>
            <p:cNvPicPr>
              <a:picLocks noChangeAspect="1" noChangeArrowheads="1"/>
            </p:cNvPicPr>
            <p:nvPr/>
          </p:nvPicPr>
          <p:blipFill>
            <a:blip r:embed="rId3" cstate="print"/>
            <a:srcRect/>
            <a:stretch>
              <a:fillRect/>
            </a:stretch>
          </p:blipFill>
          <p:spPr bwMode="auto">
            <a:xfrm>
              <a:off x="1216106" y="1560875"/>
              <a:ext cx="1064107" cy="721875"/>
            </a:xfrm>
            <a:prstGeom prst="rect">
              <a:avLst/>
            </a:prstGeom>
            <a:noFill/>
            <a:ln w="9525">
              <a:noFill/>
              <a:miter lim="800000"/>
              <a:headEnd/>
              <a:tailEnd/>
            </a:ln>
          </p:spPr>
        </p:pic>
        <p:cxnSp>
          <p:nvCxnSpPr>
            <p:cNvPr id="30748" name="Straight Arrow Connector 17"/>
            <p:cNvCxnSpPr>
              <a:cxnSpLocks noChangeShapeType="1"/>
            </p:cNvCxnSpPr>
            <p:nvPr/>
          </p:nvCxnSpPr>
          <p:spPr bwMode="auto">
            <a:xfrm rot="10800000">
              <a:off x="1273216" y="1863525"/>
              <a:ext cx="995423" cy="11575"/>
            </a:xfrm>
            <a:prstGeom prst="straightConnector1">
              <a:avLst/>
            </a:prstGeom>
            <a:noFill/>
            <a:ln w="19050" algn="ctr">
              <a:solidFill>
                <a:schemeClr val="bg2"/>
              </a:solidFill>
              <a:round/>
              <a:headEnd/>
              <a:tailEnd type="arrow" w="med" len="med"/>
            </a:ln>
          </p:spPr>
        </p:cxnSp>
      </p:grpSp>
      <p:pic>
        <p:nvPicPr>
          <p:cNvPr id="30722" name="Picture 5" descr="C:\Documents and Settings\Eric_Chien\My Documents\My Pictures\Microsoft Clip Organizer\j0409270.jpg"/>
          <p:cNvPicPr>
            <a:picLocks noChangeAspect="1" noChangeArrowheads="1"/>
          </p:cNvPicPr>
          <p:nvPr/>
        </p:nvPicPr>
        <p:blipFill>
          <a:blip r:embed="rId4" cstate="print"/>
          <a:srcRect/>
          <a:stretch>
            <a:fillRect/>
          </a:stretch>
        </p:blipFill>
        <p:spPr bwMode="auto">
          <a:xfrm>
            <a:off x="2338388" y="1727200"/>
            <a:ext cx="693737" cy="1044575"/>
          </a:xfrm>
          <a:prstGeom prst="rect">
            <a:avLst/>
          </a:prstGeom>
          <a:noFill/>
          <a:ln w="9525">
            <a:noFill/>
            <a:miter lim="800000"/>
            <a:headEnd/>
            <a:tailEnd/>
          </a:ln>
        </p:spPr>
      </p:pic>
      <p:pic>
        <p:nvPicPr>
          <p:cNvPr id="103429" name="Picture 5" descr="C:\Documents and Settings\Eric_Chien\My Documents\My Pictures\Microsoft Clip Organizer\j0409270.jpg"/>
          <p:cNvPicPr>
            <a:picLocks noChangeAspect="1" noChangeArrowheads="1"/>
          </p:cNvPicPr>
          <p:nvPr/>
        </p:nvPicPr>
        <p:blipFill>
          <a:blip r:embed="rId5" cstate="print"/>
          <a:srcRect/>
          <a:stretch>
            <a:fillRect/>
          </a:stretch>
        </p:blipFill>
        <p:spPr bwMode="auto">
          <a:xfrm>
            <a:off x="2327275" y="1395413"/>
            <a:ext cx="1362075" cy="2047875"/>
          </a:xfrm>
          <a:prstGeom prst="rect">
            <a:avLst/>
          </a:prstGeom>
          <a:noFill/>
          <a:ln w="9525">
            <a:noFill/>
            <a:miter lim="800000"/>
            <a:headEnd/>
            <a:tailEnd/>
          </a:ln>
          <a:effectLst>
            <a:outerShdw blurRad="50800" dist="63500" dir="2700000" algn="tl" rotWithShape="0">
              <a:prstClr val="black">
                <a:alpha val="40000"/>
              </a:prstClr>
            </a:outerShdw>
          </a:effectLst>
        </p:spPr>
      </p:pic>
      <p:sp>
        <p:nvSpPr>
          <p:cNvPr id="30724" name="Title 1"/>
          <p:cNvSpPr>
            <a:spLocks noGrp="1"/>
          </p:cNvSpPr>
          <p:nvPr>
            <p:ph type="title"/>
          </p:nvPr>
        </p:nvSpPr>
        <p:spPr/>
        <p:txBody>
          <a:bodyPr/>
          <a:lstStyle/>
          <a:p>
            <a:pPr eaLnBrk="1" hangingPunct="1"/>
            <a:r>
              <a:rPr lang="en-US" dirty="0" smtClean="0"/>
              <a:t>Targeted Attack Methodology</a:t>
            </a:r>
            <a:br>
              <a:rPr lang="en-US" dirty="0" smtClean="0"/>
            </a:br>
            <a:r>
              <a:rPr lang="en-US" sz="2000" dirty="0" smtClean="0"/>
              <a:t>Social Engineering</a:t>
            </a:r>
            <a:endParaRPr lang="en-US" dirty="0" smtClean="0"/>
          </a:p>
        </p:txBody>
      </p:sp>
      <p:sp>
        <p:nvSpPr>
          <p:cNvPr id="4" name="Footer Placeholder 3"/>
          <p:cNvSpPr>
            <a:spLocks noGrp="1"/>
          </p:cNvSpPr>
          <p:nvPr>
            <p:ph type="ftr" sz="quarter" idx="10"/>
          </p:nvPr>
        </p:nvSpPr>
        <p:spPr/>
        <p:txBody>
          <a:bodyPr/>
          <a:lstStyle/>
          <a:p>
            <a:pPr>
              <a:defRPr/>
            </a:pPr>
            <a:r>
              <a:rPr lang="en-US" smtClean="0"/>
              <a:t>RAID 2010 - The New Generation of Targeted Attacks</a:t>
            </a:r>
            <a:endParaRPr lang="en-US"/>
          </a:p>
        </p:txBody>
      </p:sp>
      <p:sp>
        <p:nvSpPr>
          <p:cNvPr id="30726" name="Slide Number Placeholder 4"/>
          <p:cNvSpPr>
            <a:spLocks noGrp="1"/>
          </p:cNvSpPr>
          <p:nvPr>
            <p:ph type="sldNum" sz="quarter" idx="11"/>
          </p:nvPr>
        </p:nvSpPr>
        <p:spPr>
          <a:noFill/>
        </p:spPr>
        <p:txBody>
          <a:bodyPr/>
          <a:lstStyle/>
          <a:p>
            <a:fld id="{91AE7FD4-8143-4A70-83A5-D2B69C8E70D6}" type="slidenum">
              <a:rPr lang="en-US" smtClean="0">
                <a:cs typeface="Arial" charset="0"/>
              </a:rPr>
              <a:pPr/>
              <a:t>17</a:t>
            </a:fld>
            <a:endParaRPr lang="en-US" smtClean="0">
              <a:cs typeface="Arial" charset="0"/>
            </a:endParaRPr>
          </a:p>
        </p:txBody>
      </p:sp>
      <p:grpSp>
        <p:nvGrpSpPr>
          <p:cNvPr id="30727" name="Group 8"/>
          <p:cNvGrpSpPr>
            <a:grpSpLocks/>
          </p:cNvGrpSpPr>
          <p:nvPr/>
        </p:nvGrpSpPr>
        <p:grpSpPr bwMode="auto">
          <a:xfrm>
            <a:off x="428625" y="1736725"/>
            <a:ext cx="995363" cy="1093788"/>
            <a:chOff x="428262" y="1372252"/>
            <a:chExt cx="995424" cy="1093155"/>
          </a:xfrm>
        </p:grpSpPr>
        <p:pic>
          <p:nvPicPr>
            <p:cNvPr id="30745" name="Picture 4" descr="C:\Documents and Settings\Eric_Chien\My Documents\My Pictures\Microsoft Clip Organizer\j0433931.png"/>
            <p:cNvPicPr>
              <a:picLocks noChangeAspect="1" noChangeArrowheads="1"/>
            </p:cNvPicPr>
            <p:nvPr/>
          </p:nvPicPr>
          <p:blipFill>
            <a:blip r:embed="rId6" cstate="print"/>
            <a:srcRect/>
            <a:stretch>
              <a:fillRect/>
            </a:stretch>
          </p:blipFill>
          <p:spPr bwMode="auto">
            <a:xfrm flipH="1">
              <a:off x="428262" y="1372252"/>
              <a:ext cx="960700" cy="903555"/>
            </a:xfrm>
            <a:prstGeom prst="rect">
              <a:avLst/>
            </a:prstGeom>
            <a:noFill/>
            <a:ln w="9525">
              <a:noFill/>
              <a:miter lim="800000"/>
              <a:headEnd/>
              <a:tailEnd/>
            </a:ln>
          </p:spPr>
        </p:pic>
        <p:sp>
          <p:nvSpPr>
            <p:cNvPr id="8" name="TextBox 7"/>
            <p:cNvSpPr txBox="1"/>
            <p:nvPr/>
          </p:nvSpPr>
          <p:spPr bwMode="ltGray">
            <a:xfrm>
              <a:off x="509230" y="2106840"/>
              <a:ext cx="914456" cy="358567"/>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r>
                <a:rPr lang="en-US" sz="2000" dirty="0">
                  <a:solidFill>
                    <a:schemeClr val="bg2">
                      <a:lumMod val="50000"/>
                    </a:schemeClr>
                  </a:solidFill>
                  <a:latin typeface="Calibri" pitchFamily="34" charset="0"/>
                  <a:cs typeface="+mn-cs"/>
                </a:rPr>
                <a:t>Attacker</a:t>
              </a:r>
            </a:p>
          </p:txBody>
        </p:sp>
      </p:grpSp>
      <p:grpSp>
        <p:nvGrpSpPr>
          <p:cNvPr id="5" name="Group 42"/>
          <p:cNvGrpSpPr>
            <a:grpSpLocks/>
          </p:cNvGrpSpPr>
          <p:nvPr/>
        </p:nvGrpSpPr>
        <p:grpSpPr bwMode="auto">
          <a:xfrm>
            <a:off x="844550" y="3154363"/>
            <a:ext cx="3473450" cy="2317750"/>
            <a:chOff x="844952" y="2789498"/>
            <a:chExt cx="3472404" cy="2316865"/>
          </a:xfrm>
        </p:grpSpPr>
        <p:cxnSp>
          <p:nvCxnSpPr>
            <p:cNvPr id="30738" name="Straight Connector 22"/>
            <p:cNvCxnSpPr>
              <a:cxnSpLocks noChangeShapeType="1"/>
            </p:cNvCxnSpPr>
            <p:nvPr/>
          </p:nvCxnSpPr>
          <p:spPr bwMode="auto">
            <a:xfrm rot="5400000">
              <a:off x="92599" y="3553427"/>
              <a:ext cx="1562585" cy="34728"/>
            </a:xfrm>
            <a:prstGeom prst="line">
              <a:avLst/>
            </a:prstGeom>
            <a:noFill/>
            <a:ln w="19050" algn="ctr">
              <a:solidFill>
                <a:schemeClr val="bg2"/>
              </a:solidFill>
              <a:round/>
              <a:headEnd/>
              <a:tailEnd/>
            </a:ln>
          </p:spPr>
        </p:cxnSp>
        <p:cxnSp>
          <p:nvCxnSpPr>
            <p:cNvPr id="30739" name="Straight Arrow Connector 25"/>
            <p:cNvCxnSpPr>
              <a:cxnSpLocks noChangeShapeType="1"/>
            </p:cNvCxnSpPr>
            <p:nvPr/>
          </p:nvCxnSpPr>
          <p:spPr bwMode="auto">
            <a:xfrm>
              <a:off x="844952" y="4340506"/>
              <a:ext cx="2534856" cy="1590"/>
            </a:xfrm>
            <a:prstGeom prst="straightConnector1">
              <a:avLst/>
            </a:prstGeom>
            <a:noFill/>
            <a:ln w="19050" algn="ctr">
              <a:solidFill>
                <a:schemeClr val="bg2"/>
              </a:solidFill>
              <a:round/>
              <a:headEnd/>
              <a:tailEnd type="arrow" w="med" len="med"/>
            </a:ln>
          </p:spPr>
        </p:cxnSp>
        <p:pic>
          <p:nvPicPr>
            <p:cNvPr id="30740" name="Picture 8" descr="http://www.deanlee.cn/wp-content/uploads/2007/08/windowslivewriterihavecreatedamsnchatbotalice35.cn-1466aalice-thumb2.jpg">
              <a:hlinkClick r:id="rId7"/>
            </p:cNvPr>
            <p:cNvPicPr>
              <a:picLocks noChangeAspect="1" noChangeArrowheads="1"/>
            </p:cNvPicPr>
            <p:nvPr/>
          </p:nvPicPr>
          <p:blipFill>
            <a:blip r:embed="rId8" cstate="print"/>
            <a:srcRect/>
            <a:stretch>
              <a:fillRect/>
            </a:stretch>
          </p:blipFill>
          <p:spPr bwMode="auto">
            <a:xfrm>
              <a:off x="2395958" y="4088889"/>
              <a:ext cx="601885" cy="547270"/>
            </a:xfrm>
            <a:prstGeom prst="rect">
              <a:avLst/>
            </a:prstGeom>
            <a:noFill/>
            <a:ln w="9525">
              <a:noFill/>
              <a:miter lim="800000"/>
              <a:headEnd/>
              <a:tailEnd/>
            </a:ln>
          </p:spPr>
        </p:pic>
        <p:pic>
          <p:nvPicPr>
            <p:cNvPr id="30741" name="Picture 9" descr="C:\Documents and Settings\Eric_Chien\My Documents\My Pictures\Microsoft Clip Organizer\j0431587.png"/>
            <p:cNvPicPr>
              <a:picLocks noChangeAspect="1" noChangeArrowheads="1"/>
            </p:cNvPicPr>
            <p:nvPr/>
          </p:nvPicPr>
          <p:blipFill>
            <a:blip r:embed="rId9" cstate="print"/>
            <a:srcRect/>
            <a:stretch>
              <a:fillRect/>
            </a:stretch>
          </p:blipFill>
          <p:spPr bwMode="auto">
            <a:xfrm>
              <a:off x="1237788" y="4039565"/>
              <a:ext cx="648886" cy="648886"/>
            </a:xfrm>
            <a:prstGeom prst="rect">
              <a:avLst/>
            </a:prstGeom>
            <a:noFill/>
            <a:ln w="9525">
              <a:noFill/>
              <a:miter lim="800000"/>
              <a:headEnd/>
              <a:tailEnd/>
            </a:ln>
          </p:spPr>
        </p:pic>
        <p:grpSp>
          <p:nvGrpSpPr>
            <p:cNvPr id="30742" name="Group 35"/>
            <p:cNvGrpSpPr>
              <a:grpSpLocks/>
            </p:cNvGrpSpPr>
            <p:nvPr/>
          </p:nvGrpSpPr>
          <p:grpSpPr bwMode="auto">
            <a:xfrm>
              <a:off x="3381738" y="3927493"/>
              <a:ext cx="935618" cy="1178870"/>
              <a:chOff x="3555358" y="3915919"/>
              <a:chExt cx="935618" cy="1178870"/>
            </a:xfrm>
          </p:grpSpPr>
          <p:pic>
            <p:nvPicPr>
              <p:cNvPr id="30743" name="Picture 10" descr="C:\Documents and Settings\Eric_Chien\Local Settings\Temporary Internet Files\Content.IE5\7TKUMKH0\MCj04326250000[1].png"/>
              <p:cNvPicPr>
                <a:picLocks noChangeAspect="1" noChangeArrowheads="1"/>
              </p:cNvPicPr>
              <p:nvPr/>
            </p:nvPicPr>
            <p:blipFill>
              <a:blip r:embed="rId10" cstate="print"/>
              <a:srcRect/>
              <a:stretch>
                <a:fillRect/>
              </a:stretch>
            </p:blipFill>
            <p:spPr bwMode="auto">
              <a:xfrm>
                <a:off x="3613853" y="3915919"/>
                <a:ext cx="877123" cy="877123"/>
              </a:xfrm>
              <a:prstGeom prst="rect">
                <a:avLst/>
              </a:prstGeom>
              <a:noFill/>
              <a:ln w="9525">
                <a:noFill/>
                <a:miter lim="800000"/>
                <a:headEnd/>
                <a:tailEnd/>
              </a:ln>
            </p:spPr>
          </p:pic>
          <p:sp>
            <p:nvSpPr>
              <p:cNvPr id="35" name="TextBox 34"/>
              <p:cNvSpPr txBox="1"/>
              <p:nvPr/>
            </p:nvSpPr>
            <p:spPr bwMode="ltGray">
              <a:xfrm>
                <a:off x="3554633" y="4736151"/>
                <a:ext cx="915712" cy="358638"/>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r>
                  <a:rPr lang="en-US" sz="2000" dirty="0">
                    <a:solidFill>
                      <a:schemeClr val="bg2">
                        <a:lumMod val="50000"/>
                      </a:schemeClr>
                    </a:solidFill>
                    <a:latin typeface="Calibri" pitchFamily="34" charset="0"/>
                    <a:cs typeface="+mn-cs"/>
                  </a:rPr>
                  <a:t>Victim</a:t>
                </a:r>
              </a:p>
            </p:txBody>
          </p:sp>
        </p:grpSp>
      </p:grpSp>
      <p:pic>
        <p:nvPicPr>
          <p:cNvPr id="103436" name="Picture 12" descr="http://www.the-glass-co.com/myglassplate/i/pdf.jpg"/>
          <p:cNvPicPr>
            <a:picLocks noChangeAspect="1" noChangeArrowheads="1"/>
          </p:cNvPicPr>
          <p:nvPr/>
        </p:nvPicPr>
        <p:blipFill>
          <a:blip r:embed="rId11" cstate="print"/>
          <a:srcRect/>
          <a:stretch>
            <a:fillRect/>
          </a:stretch>
        </p:blipFill>
        <p:spPr bwMode="auto">
          <a:xfrm>
            <a:off x="4910138" y="4740275"/>
            <a:ext cx="1046162" cy="1046163"/>
          </a:xfrm>
          <a:prstGeom prst="rect">
            <a:avLst/>
          </a:prstGeom>
          <a:noFill/>
          <a:ln w="9525">
            <a:noFill/>
            <a:miter lim="800000"/>
            <a:headEnd/>
            <a:tailEnd/>
          </a:ln>
        </p:spPr>
      </p:pic>
      <p:pic>
        <p:nvPicPr>
          <p:cNvPr id="103438" name="Picture 14" descr="http://www.lancs.ac.uk/fass/projects/movingmanchester/glocal_imaginaries/abstracts/WordIcon.jpg"/>
          <p:cNvPicPr>
            <a:picLocks noChangeAspect="1" noChangeArrowheads="1"/>
          </p:cNvPicPr>
          <p:nvPr/>
        </p:nvPicPr>
        <p:blipFill>
          <a:blip r:embed="rId12" cstate="print"/>
          <a:srcRect/>
          <a:stretch>
            <a:fillRect/>
          </a:stretch>
        </p:blipFill>
        <p:spPr bwMode="auto">
          <a:xfrm>
            <a:off x="5908675" y="4811713"/>
            <a:ext cx="1039813" cy="1028700"/>
          </a:xfrm>
          <a:prstGeom prst="rect">
            <a:avLst/>
          </a:prstGeom>
          <a:noFill/>
          <a:ln w="9525">
            <a:noFill/>
            <a:miter lim="800000"/>
            <a:headEnd/>
            <a:tailEnd/>
          </a:ln>
        </p:spPr>
      </p:pic>
      <p:pic>
        <p:nvPicPr>
          <p:cNvPr id="103440" name="Picture 16" descr="http://www.javierleung.com/sub/_img/Microsoft%20Office%20-%20PowerPoint.png"/>
          <p:cNvPicPr>
            <a:picLocks noChangeAspect="1" noChangeArrowheads="1"/>
          </p:cNvPicPr>
          <p:nvPr/>
        </p:nvPicPr>
        <p:blipFill>
          <a:blip r:embed="rId13" cstate="print"/>
          <a:srcRect/>
          <a:stretch>
            <a:fillRect/>
          </a:stretch>
        </p:blipFill>
        <p:spPr bwMode="auto">
          <a:xfrm>
            <a:off x="6950075" y="4765675"/>
            <a:ext cx="1109663" cy="1109663"/>
          </a:xfrm>
          <a:prstGeom prst="rect">
            <a:avLst/>
          </a:prstGeom>
          <a:noFill/>
          <a:ln w="9525">
            <a:noFill/>
            <a:miter lim="800000"/>
            <a:headEnd/>
            <a:tailEnd/>
          </a:ln>
        </p:spPr>
      </p:pic>
      <p:grpSp>
        <p:nvGrpSpPr>
          <p:cNvPr id="7" name="Group 51"/>
          <p:cNvGrpSpPr>
            <a:grpSpLocks/>
          </p:cNvGrpSpPr>
          <p:nvPr/>
        </p:nvGrpSpPr>
        <p:grpSpPr bwMode="auto">
          <a:xfrm>
            <a:off x="5024438" y="2003425"/>
            <a:ext cx="3297237" cy="2493963"/>
            <a:chOff x="5023836" y="1638763"/>
            <a:chExt cx="3298362" cy="2493399"/>
          </a:xfrm>
        </p:grpSpPr>
        <p:pic>
          <p:nvPicPr>
            <p:cNvPr id="30736" name="Picture 17"/>
            <p:cNvPicPr>
              <a:picLocks noChangeAspect="1" noChangeArrowheads="1"/>
            </p:cNvPicPr>
            <p:nvPr/>
          </p:nvPicPr>
          <p:blipFill>
            <a:blip r:embed="rId14" cstate="print"/>
            <a:srcRect/>
            <a:stretch>
              <a:fillRect/>
            </a:stretch>
          </p:blipFill>
          <p:spPr bwMode="auto">
            <a:xfrm>
              <a:off x="5023836" y="1638763"/>
              <a:ext cx="3205765" cy="2415477"/>
            </a:xfrm>
            <a:prstGeom prst="rect">
              <a:avLst/>
            </a:prstGeom>
            <a:noFill/>
            <a:ln w="9525">
              <a:noFill/>
              <a:miter lim="800000"/>
              <a:headEnd/>
              <a:tailEnd/>
            </a:ln>
          </p:spPr>
        </p:pic>
        <p:sp>
          <p:nvSpPr>
            <p:cNvPr id="42" name="TextBox 41"/>
            <p:cNvSpPr txBox="1"/>
            <p:nvPr/>
          </p:nvSpPr>
          <p:spPr bwMode="ltGray">
            <a:xfrm>
              <a:off x="5196932" y="3749661"/>
              <a:ext cx="3125266" cy="382501"/>
            </a:xfrm>
            <a:prstGeom prst="rect">
              <a:avLst/>
            </a:prstGeom>
            <a:solidFill>
              <a:schemeClr val="bg1"/>
            </a:solidFill>
            <a:ln w="9525">
              <a:noFill/>
              <a:miter lim="800000"/>
              <a:headEnd/>
              <a:tailEnd/>
            </a:ln>
            <a:effectLst>
              <a:outerShdw blurRad="50800" dist="38100" dir="2700000" algn="tl" rotWithShape="0">
                <a:prstClr val="black">
                  <a:alpha val="40000"/>
                </a:prstClr>
              </a:outerShdw>
            </a:effectLst>
          </p:spPr>
          <p:txBody>
            <a:bodyPr wrap="none" lIns="91419" tIns="45710" rIns="91419" bIns="45710"/>
            <a:lstStyle/>
            <a:p>
              <a:pPr algn="ctr">
                <a:lnSpc>
                  <a:spcPct val="90000"/>
                </a:lnSpc>
                <a:spcBef>
                  <a:spcPts val="0"/>
                </a:spcBef>
                <a:spcAft>
                  <a:spcPts val="800"/>
                </a:spcAft>
                <a:defRPr/>
              </a:pPr>
              <a:r>
                <a:rPr lang="en-US" sz="2000" u="sng" dirty="0">
                  <a:solidFill>
                    <a:srgbClr val="00B0F0"/>
                  </a:solidFill>
                  <a:latin typeface="Calibri" pitchFamily="34" charset="0"/>
                  <a:cs typeface="+mn-cs"/>
                </a:rPr>
                <a:t>http://example.com/abc.html</a:t>
              </a:r>
            </a:p>
          </p:txBody>
        </p:sp>
      </p:grpSp>
      <p:pic>
        <p:nvPicPr>
          <p:cNvPr id="103444" name="Picture 20" descr="C:\Documents and Settings\Eric_Chien\My Documents\My Pictures\Microsoft Clip Organizer\j0434816.png"/>
          <p:cNvPicPr>
            <a:picLocks noChangeAspect="1" noChangeArrowheads="1"/>
          </p:cNvPicPr>
          <p:nvPr/>
        </p:nvPicPr>
        <p:blipFill>
          <a:blip r:embed="rId15" cstate="print"/>
          <a:srcRect/>
          <a:stretch>
            <a:fillRect/>
          </a:stretch>
        </p:blipFill>
        <p:spPr bwMode="auto">
          <a:xfrm>
            <a:off x="6365875" y="5238750"/>
            <a:ext cx="752475" cy="750888"/>
          </a:xfrm>
          <a:prstGeom prst="rect">
            <a:avLst/>
          </a:prstGeom>
          <a:noFill/>
          <a:ln w="9525">
            <a:noFill/>
            <a:miter lim="800000"/>
            <a:headEnd/>
            <a:tailEnd/>
          </a:ln>
        </p:spPr>
      </p:pic>
      <p:pic>
        <p:nvPicPr>
          <p:cNvPr id="49" name="Picture 20" descr="C:\Documents and Settings\Eric_Chien\My Documents\My Pictures\Microsoft Clip Organizer\j0434816.png"/>
          <p:cNvPicPr>
            <a:picLocks noChangeAspect="1" noChangeArrowheads="1"/>
          </p:cNvPicPr>
          <p:nvPr/>
        </p:nvPicPr>
        <p:blipFill>
          <a:blip r:embed="rId15" cstate="print"/>
          <a:srcRect/>
          <a:stretch>
            <a:fillRect/>
          </a:stretch>
        </p:blipFill>
        <p:spPr bwMode="auto">
          <a:xfrm>
            <a:off x="5346700" y="5214938"/>
            <a:ext cx="752475" cy="752475"/>
          </a:xfrm>
          <a:prstGeom prst="rect">
            <a:avLst/>
          </a:prstGeom>
          <a:noFill/>
          <a:ln w="9525">
            <a:noFill/>
            <a:miter lim="800000"/>
            <a:headEnd/>
            <a:tailEnd/>
          </a:ln>
        </p:spPr>
      </p:pic>
      <p:pic>
        <p:nvPicPr>
          <p:cNvPr id="50" name="Picture 20" descr="C:\Documents and Settings\Eric_Chien\My Documents\My Pictures\Microsoft Clip Organizer\j0434816.png"/>
          <p:cNvPicPr>
            <a:picLocks noChangeAspect="1" noChangeArrowheads="1"/>
          </p:cNvPicPr>
          <p:nvPr/>
        </p:nvPicPr>
        <p:blipFill>
          <a:blip r:embed="rId15" cstate="print"/>
          <a:srcRect/>
          <a:stretch>
            <a:fillRect/>
          </a:stretch>
        </p:blipFill>
        <p:spPr bwMode="auto">
          <a:xfrm>
            <a:off x="7383463" y="5226050"/>
            <a:ext cx="752475" cy="7524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03429"/>
                                        </p:tgtEl>
                                        <p:attrNameLst>
                                          <p:attrName>style.visibility</p:attrName>
                                        </p:attrNameLst>
                                      </p:cBhvr>
                                      <p:to>
                                        <p:strVal val="visible"/>
                                      </p:to>
                                    </p:set>
                                    <p:anim calcmode="lin" valueType="num">
                                      <p:cBhvr>
                                        <p:cTn id="7" dur="500" fill="hold"/>
                                        <p:tgtEl>
                                          <p:spTgt spid="103429"/>
                                        </p:tgtEl>
                                        <p:attrNameLst>
                                          <p:attrName>ppt_w</p:attrName>
                                        </p:attrNameLst>
                                      </p:cBhvr>
                                      <p:tavLst>
                                        <p:tav tm="0">
                                          <p:val>
                                            <p:fltVal val="0"/>
                                          </p:val>
                                        </p:tav>
                                        <p:tav tm="100000">
                                          <p:val>
                                            <p:strVal val="#ppt_w"/>
                                          </p:val>
                                        </p:tav>
                                      </p:tavLst>
                                    </p:anim>
                                    <p:anim calcmode="lin" valueType="num">
                                      <p:cBhvr>
                                        <p:cTn id="8" dur="500" fill="hold"/>
                                        <p:tgtEl>
                                          <p:spTgt spid="103429"/>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53" presetClass="exit" presetSubtype="0" fill="hold" nodeType="clickEffect">
                                  <p:stCondLst>
                                    <p:cond delay="0"/>
                                  </p:stCondLst>
                                  <p:childTnLst>
                                    <p:anim calcmode="lin" valueType="num">
                                      <p:cBhvr>
                                        <p:cTn id="12" dur="500"/>
                                        <p:tgtEl>
                                          <p:spTgt spid="103429"/>
                                        </p:tgtEl>
                                        <p:attrNameLst>
                                          <p:attrName>ppt_w</p:attrName>
                                        </p:attrNameLst>
                                      </p:cBhvr>
                                      <p:tavLst>
                                        <p:tav tm="0">
                                          <p:val>
                                            <p:strVal val="ppt_w"/>
                                          </p:val>
                                        </p:tav>
                                        <p:tav tm="100000">
                                          <p:val>
                                            <p:fltVal val="0"/>
                                          </p:val>
                                        </p:tav>
                                      </p:tavLst>
                                    </p:anim>
                                    <p:anim calcmode="lin" valueType="num">
                                      <p:cBhvr>
                                        <p:cTn id="13" dur="500"/>
                                        <p:tgtEl>
                                          <p:spTgt spid="103429"/>
                                        </p:tgtEl>
                                        <p:attrNameLst>
                                          <p:attrName>ppt_h</p:attrName>
                                        </p:attrNameLst>
                                      </p:cBhvr>
                                      <p:tavLst>
                                        <p:tav tm="0">
                                          <p:val>
                                            <p:strVal val="ppt_h"/>
                                          </p:val>
                                        </p:tav>
                                        <p:tav tm="100000">
                                          <p:val>
                                            <p:fltVal val="0"/>
                                          </p:val>
                                        </p:tav>
                                      </p:tavLst>
                                    </p:anim>
                                    <p:animEffect transition="out" filter="fade">
                                      <p:cBhvr>
                                        <p:cTn id="14" dur="500"/>
                                        <p:tgtEl>
                                          <p:spTgt spid="103429"/>
                                        </p:tgtEl>
                                      </p:cBhvr>
                                    </p:animEffect>
                                    <p:set>
                                      <p:cBhvr>
                                        <p:cTn id="15" dur="1" fill="hold">
                                          <p:stCondLst>
                                            <p:cond delay="499"/>
                                          </p:stCondLst>
                                        </p:cTn>
                                        <p:tgtEl>
                                          <p:spTgt spid="103429"/>
                                        </p:tgtEl>
                                        <p:attrNameLst>
                                          <p:attrName>style.visibility</p:attrName>
                                        </p:attrNameLst>
                                      </p:cBhvr>
                                      <p:to>
                                        <p:strVal val="hidden"/>
                                      </p:to>
                                    </p:set>
                                  </p:childTnLst>
                                </p:cTn>
                              </p:par>
                            </p:childTnLst>
                          </p:cTn>
                        </p:par>
                        <p:par>
                          <p:cTn id="16" fill="hold">
                            <p:stCondLst>
                              <p:cond delay="500"/>
                            </p:stCondLst>
                            <p:childTnLst>
                              <p:par>
                                <p:cTn id="17" presetID="22" presetClass="entr" presetSubtype="2"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right)">
                                      <p:cBhvr>
                                        <p:cTn id="19" dur="500"/>
                                        <p:tgtEl>
                                          <p:spTgt spid="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10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20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03436"/>
                                        </p:tgtEl>
                                        <p:attrNameLst>
                                          <p:attrName>style.visibility</p:attrName>
                                        </p:attrNameLst>
                                      </p:cBhvr>
                                      <p:to>
                                        <p:strVal val="visible"/>
                                      </p:to>
                                    </p:set>
                                    <p:animEffect transition="in" filter="fade">
                                      <p:cBhvr>
                                        <p:cTn id="34" dur="2000"/>
                                        <p:tgtEl>
                                          <p:spTgt spid="103436"/>
                                        </p:tgtEl>
                                      </p:cBhvr>
                                    </p:animEffect>
                                  </p:childTnLst>
                                </p:cTn>
                              </p:par>
                              <p:par>
                                <p:cTn id="35" presetID="10" presetClass="entr" presetSubtype="0" fill="hold" nodeType="withEffect">
                                  <p:stCondLst>
                                    <p:cond delay="0"/>
                                  </p:stCondLst>
                                  <p:childTnLst>
                                    <p:set>
                                      <p:cBhvr>
                                        <p:cTn id="36" dur="1" fill="hold">
                                          <p:stCondLst>
                                            <p:cond delay="0"/>
                                          </p:stCondLst>
                                        </p:cTn>
                                        <p:tgtEl>
                                          <p:spTgt spid="103438"/>
                                        </p:tgtEl>
                                        <p:attrNameLst>
                                          <p:attrName>style.visibility</p:attrName>
                                        </p:attrNameLst>
                                      </p:cBhvr>
                                      <p:to>
                                        <p:strVal val="visible"/>
                                      </p:to>
                                    </p:set>
                                    <p:animEffect transition="in" filter="fade">
                                      <p:cBhvr>
                                        <p:cTn id="37" dur="2000"/>
                                        <p:tgtEl>
                                          <p:spTgt spid="103438"/>
                                        </p:tgtEl>
                                      </p:cBhvr>
                                    </p:animEffect>
                                  </p:childTnLst>
                                </p:cTn>
                              </p:par>
                              <p:par>
                                <p:cTn id="38" presetID="10" presetClass="entr" presetSubtype="0" fill="hold" nodeType="withEffect">
                                  <p:stCondLst>
                                    <p:cond delay="0"/>
                                  </p:stCondLst>
                                  <p:childTnLst>
                                    <p:set>
                                      <p:cBhvr>
                                        <p:cTn id="39" dur="1" fill="hold">
                                          <p:stCondLst>
                                            <p:cond delay="0"/>
                                          </p:stCondLst>
                                        </p:cTn>
                                        <p:tgtEl>
                                          <p:spTgt spid="103440"/>
                                        </p:tgtEl>
                                        <p:attrNameLst>
                                          <p:attrName>style.visibility</p:attrName>
                                        </p:attrNameLst>
                                      </p:cBhvr>
                                      <p:to>
                                        <p:strVal val="visible"/>
                                      </p:to>
                                    </p:set>
                                    <p:animEffect transition="in" filter="fade">
                                      <p:cBhvr>
                                        <p:cTn id="40" dur="2000"/>
                                        <p:tgtEl>
                                          <p:spTgt spid="103440"/>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49"/>
                                        </p:tgtEl>
                                        <p:attrNameLst>
                                          <p:attrName>style.visibility</p:attrName>
                                        </p:attrNameLst>
                                      </p:cBhvr>
                                      <p:to>
                                        <p:strVal val="visible"/>
                                      </p:to>
                                    </p:set>
                                    <p:animEffect transition="in" filter="fade">
                                      <p:cBhvr>
                                        <p:cTn id="45" dur="2000"/>
                                        <p:tgtEl>
                                          <p:spTgt spid="49"/>
                                        </p:tgtEl>
                                      </p:cBhvr>
                                    </p:animEffect>
                                  </p:childTnLst>
                                </p:cTn>
                              </p:par>
                              <p:par>
                                <p:cTn id="46" presetID="10" presetClass="entr" presetSubtype="0" fill="hold" nodeType="withEffect">
                                  <p:stCondLst>
                                    <p:cond delay="0"/>
                                  </p:stCondLst>
                                  <p:childTnLst>
                                    <p:set>
                                      <p:cBhvr>
                                        <p:cTn id="47" dur="1" fill="hold">
                                          <p:stCondLst>
                                            <p:cond delay="0"/>
                                          </p:stCondLst>
                                        </p:cTn>
                                        <p:tgtEl>
                                          <p:spTgt spid="103444"/>
                                        </p:tgtEl>
                                        <p:attrNameLst>
                                          <p:attrName>style.visibility</p:attrName>
                                        </p:attrNameLst>
                                      </p:cBhvr>
                                      <p:to>
                                        <p:strVal val="visible"/>
                                      </p:to>
                                    </p:set>
                                    <p:animEffect transition="in" filter="fade">
                                      <p:cBhvr>
                                        <p:cTn id="48" dur="2000"/>
                                        <p:tgtEl>
                                          <p:spTgt spid="103444"/>
                                        </p:tgtEl>
                                      </p:cBhvr>
                                    </p:animEffect>
                                  </p:childTnLst>
                                </p:cTn>
                              </p:par>
                              <p:par>
                                <p:cTn id="49" presetID="10" presetClass="entr" presetSubtype="0" fill="hold" nodeType="withEffect">
                                  <p:stCondLst>
                                    <p:cond delay="0"/>
                                  </p:stCondLst>
                                  <p:childTnLst>
                                    <p:set>
                                      <p:cBhvr>
                                        <p:cTn id="50" dur="1" fill="hold">
                                          <p:stCondLst>
                                            <p:cond delay="0"/>
                                          </p:stCondLst>
                                        </p:cTn>
                                        <p:tgtEl>
                                          <p:spTgt spid="50"/>
                                        </p:tgtEl>
                                        <p:attrNameLst>
                                          <p:attrName>style.visibility</p:attrName>
                                        </p:attrNameLst>
                                      </p:cBhvr>
                                      <p:to>
                                        <p:strVal val="visible"/>
                                      </p:to>
                                    </p:set>
                                    <p:animEffect transition="in" filter="fade">
                                      <p:cBhvr>
                                        <p:cTn id="51" dur="20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9" name="Picture 2" descr="C:\Documents and Settings\Eric_Chien\My Documents\My Pictures\Microsoft Clip Organizer\j0441337.png"/>
          <p:cNvPicPr>
            <a:picLocks noChangeAspect="1" noChangeArrowheads="1"/>
          </p:cNvPicPr>
          <p:nvPr/>
        </p:nvPicPr>
        <p:blipFill>
          <a:blip r:embed="rId3" cstate="print"/>
          <a:srcRect/>
          <a:stretch>
            <a:fillRect/>
          </a:stretch>
        </p:blipFill>
        <p:spPr bwMode="auto">
          <a:xfrm>
            <a:off x="2003425" y="1738313"/>
            <a:ext cx="863600" cy="862012"/>
          </a:xfrm>
          <a:prstGeom prst="rect">
            <a:avLst/>
          </a:prstGeom>
          <a:noFill/>
          <a:ln w="9525">
            <a:noFill/>
            <a:miter lim="800000"/>
            <a:headEnd/>
            <a:tailEnd/>
          </a:ln>
        </p:spPr>
      </p:pic>
      <p:sp>
        <p:nvSpPr>
          <p:cNvPr id="32770" name="Title 1"/>
          <p:cNvSpPr>
            <a:spLocks noGrp="1"/>
          </p:cNvSpPr>
          <p:nvPr>
            <p:ph type="title"/>
          </p:nvPr>
        </p:nvSpPr>
        <p:spPr/>
        <p:txBody>
          <a:bodyPr/>
          <a:lstStyle/>
          <a:p>
            <a:pPr eaLnBrk="1" hangingPunct="1"/>
            <a:r>
              <a:rPr lang="en-US" dirty="0" smtClean="0"/>
              <a:t>Targeted Attack Methodology</a:t>
            </a:r>
            <a:br>
              <a:rPr lang="en-US" dirty="0" smtClean="0"/>
            </a:br>
            <a:r>
              <a:rPr lang="en-US" sz="2000" dirty="0" smtClean="0"/>
              <a:t>Payload Install and Execution</a:t>
            </a:r>
            <a:endParaRPr lang="en-US" dirty="0" smtClean="0"/>
          </a:p>
        </p:txBody>
      </p:sp>
      <p:sp>
        <p:nvSpPr>
          <p:cNvPr id="4" name="Footer Placeholder 3"/>
          <p:cNvSpPr>
            <a:spLocks noGrp="1"/>
          </p:cNvSpPr>
          <p:nvPr>
            <p:ph type="ftr" sz="quarter" idx="10"/>
          </p:nvPr>
        </p:nvSpPr>
        <p:spPr/>
        <p:txBody>
          <a:bodyPr/>
          <a:lstStyle/>
          <a:p>
            <a:pPr>
              <a:defRPr/>
            </a:pPr>
            <a:r>
              <a:rPr lang="en-US" smtClean="0"/>
              <a:t>RAID 2010 - The New Generation of Targeted Attacks</a:t>
            </a:r>
            <a:endParaRPr lang="en-US"/>
          </a:p>
        </p:txBody>
      </p:sp>
      <p:sp>
        <p:nvSpPr>
          <p:cNvPr id="32772" name="Slide Number Placeholder 4"/>
          <p:cNvSpPr>
            <a:spLocks noGrp="1"/>
          </p:cNvSpPr>
          <p:nvPr>
            <p:ph type="sldNum" sz="quarter" idx="11"/>
          </p:nvPr>
        </p:nvSpPr>
        <p:spPr>
          <a:noFill/>
        </p:spPr>
        <p:txBody>
          <a:bodyPr/>
          <a:lstStyle/>
          <a:p>
            <a:fld id="{A5304F5E-DDCC-4C28-A252-1F368129D613}" type="slidenum">
              <a:rPr lang="en-US" smtClean="0">
                <a:cs typeface="Arial" charset="0"/>
              </a:rPr>
              <a:pPr/>
              <a:t>18</a:t>
            </a:fld>
            <a:endParaRPr lang="en-US" smtClean="0">
              <a:cs typeface="Arial" charset="0"/>
            </a:endParaRPr>
          </a:p>
        </p:txBody>
      </p:sp>
      <p:grpSp>
        <p:nvGrpSpPr>
          <p:cNvPr id="32773" name="Group 35"/>
          <p:cNvGrpSpPr>
            <a:grpSpLocks/>
          </p:cNvGrpSpPr>
          <p:nvPr/>
        </p:nvGrpSpPr>
        <p:grpSpPr bwMode="auto">
          <a:xfrm flipH="1">
            <a:off x="1042988" y="1689100"/>
            <a:ext cx="1030287" cy="1179513"/>
            <a:chOff x="7687520" y="3360334"/>
            <a:chExt cx="935618" cy="1178870"/>
          </a:xfrm>
        </p:grpSpPr>
        <p:pic>
          <p:nvPicPr>
            <p:cNvPr id="32822" name="Picture 10" descr="C:\Documents and Settings\Eric_Chien\Local Settings\Temporary Internet Files\Content.IE5\7TKUMKH0\MCj04326250000[1].png"/>
            <p:cNvPicPr>
              <a:picLocks noChangeAspect="1" noChangeArrowheads="1"/>
            </p:cNvPicPr>
            <p:nvPr/>
          </p:nvPicPr>
          <p:blipFill>
            <a:blip r:embed="rId4" cstate="print"/>
            <a:srcRect/>
            <a:stretch>
              <a:fillRect/>
            </a:stretch>
          </p:blipFill>
          <p:spPr bwMode="auto">
            <a:xfrm>
              <a:off x="7746015" y="3360334"/>
              <a:ext cx="877123" cy="877123"/>
            </a:xfrm>
            <a:prstGeom prst="rect">
              <a:avLst/>
            </a:prstGeom>
            <a:noFill/>
            <a:ln w="9525">
              <a:noFill/>
              <a:miter lim="800000"/>
              <a:headEnd/>
              <a:tailEnd/>
            </a:ln>
          </p:spPr>
        </p:pic>
        <p:sp>
          <p:nvSpPr>
            <p:cNvPr id="35" name="TextBox 34"/>
            <p:cNvSpPr txBox="1"/>
            <p:nvPr/>
          </p:nvSpPr>
          <p:spPr bwMode="ltGray">
            <a:xfrm>
              <a:off x="7687520" y="4180625"/>
              <a:ext cx="913994" cy="358579"/>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r>
                <a:rPr lang="en-US" sz="2000" dirty="0">
                  <a:solidFill>
                    <a:schemeClr val="bg2">
                      <a:lumMod val="50000"/>
                    </a:schemeClr>
                  </a:solidFill>
                  <a:latin typeface="Calibri" pitchFamily="34" charset="0"/>
                  <a:cs typeface="+mn-cs"/>
                </a:rPr>
                <a:t>Victim</a:t>
              </a:r>
            </a:p>
          </p:txBody>
        </p:sp>
      </p:grpSp>
      <p:grpSp>
        <p:nvGrpSpPr>
          <p:cNvPr id="32774" name="Group 28"/>
          <p:cNvGrpSpPr>
            <a:grpSpLocks/>
          </p:cNvGrpSpPr>
          <p:nvPr/>
        </p:nvGrpSpPr>
        <p:grpSpPr bwMode="auto">
          <a:xfrm>
            <a:off x="2919413" y="1449388"/>
            <a:ext cx="1317625" cy="954087"/>
            <a:chOff x="1435685" y="1256799"/>
            <a:chExt cx="1319089" cy="953965"/>
          </a:xfrm>
        </p:grpSpPr>
        <p:pic>
          <p:nvPicPr>
            <p:cNvPr id="32820" name="Picture 17"/>
            <p:cNvPicPr>
              <a:picLocks noChangeAspect="1" noChangeArrowheads="1"/>
            </p:cNvPicPr>
            <p:nvPr/>
          </p:nvPicPr>
          <p:blipFill>
            <a:blip r:embed="rId5" cstate="print"/>
            <a:srcRect/>
            <a:stretch>
              <a:fillRect/>
            </a:stretch>
          </p:blipFill>
          <p:spPr bwMode="auto">
            <a:xfrm>
              <a:off x="1435685" y="1256799"/>
              <a:ext cx="1180194" cy="889252"/>
            </a:xfrm>
            <a:prstGeom prst="rect">
              <a:avLst/>
            </a:prstGeom>
            <a:noFill/>
            <a:ln w="9525">
              <a:noFill/>
              <a:miter lim="800000"/>
              <a:headEnd/>
              <a:tailEnd/>
            </a:ln>
          </p:spPr>
        </p:pic>
        <p:sp>
          <p:nvSpPr>
            <p:cNvPr id="42" name="TextBox 41"/>
            <p:cNvSpPr txBox="1"/>
            <p:nvPr/>
          </p:nvSpPr>
          <p:spPr bwMode="ltGray">
            <a:xfrm>
              <a:off x="1457935" y="2059971"/>
              <a:ext cx="1296839" cy="150793"/>
            </a:xfrm>
            <a:prstGeom prst="rect">
              <a:avLst/>
            </a:prstGeom>
            <a:solidFill>
              <a:schemeClr val="bg1"/>
            </a:solidFill>
            <a:ln w="9525">
              <a:noFill/>
              <a:miter lim="800000"/>
              <a:headEnd/>
              <a:tailEnd/>
            </a:ln>
            <a:effectLst>
              <a:outerShdw blurRad="50800" dist="38100" dir="2700000" algn="tl" rotWithShape="0">
                <a:prstClr val="black">
                  <a:alpha val="40000"/>
                </a:prstClr>
              </a:outerShdw>
            </a:effectLst>
          </p:spPr>
          <p:txBody>
            <a:bodyPr wrap="none" lIns="91419" tIns="45710" rIns="91419" bIns="45710"/>
            <a:lstStyle/>
            <a:p>
              <a:pPr algn="ctr">
                <a:lnSpc>
                  <a:spcPct val="90000"/>
                </a:lnSpc>
                <a:spcBef>
                  <a:spcPts val="0"/>
                </a:spcBef>
                <a:spcAft>
                  <a:spcPts val="800"/>
                </a:spcAft>
                <a:defRPr/>
              </a:pPr>
              <a:r>
                <a:rPr lang="en-US" sz="700" u="sng" dirty="0">
                  <a:solidFill>
                    <a:srgbClr val="00B0F0"/>
                  </a:solidFill>
                  <a:latin typeface="Calibri" pitchFamily="34" charset="0"/>
                  <a:cs typeface="+mn-cs"/>
                </a:rPr>
                <a:t>http://example.com/abc.html</a:t>
              </a:r>
            </a:p>
          </p:txBody>
        </p:sp>
      </p:grpSp>
      <p:grpSp>
        <p:nvGrpSpPr>
          <p:cNvPr id="32775" name="Group 29"/>
          <p:cNvGrpSpPr>
            <a:grpSpLocks/>
          </p:cNvGrpSpPr>
          <p:nvPr/>
        </p:nvGrpSpPr>
        <p:grpSpPr bwMode="auto">
          <a:xfrm>
            <a:off x="2863850" y="2565400"/>
            <a:ext cx="1200150" cy="404813"/>
            <a:chOff x="1322769" y="3993266"/>
            <a:chExt cx="3225359" cy="1250065"/>
          </a:xfrm>
        </p:grpSpPr>
        <p:pic>
          <p:nvPicPr>
            <p:cNvPr id="32814" name="Picture 16" descr="http://www.javierleung.com/sub/_img/Microsoft%20Office%20-%20PowerPoint.png"/>
            <p:cNvPicPr>
              <a:picLocks noChangeAspect="1" noChangeArrowheads="1"/>
            </p:cNvPicPr>
            <p:nvPr/>
          </p:nvPicPr>
          <p:blipFill>
            <a:blip r:embed="rId6" cstate="print"/>
            <a:srcRect/>
            <a:stretch>
              <a:fillRect/>
            </a:stretch>
          </p:blipFill>
          <p:spPr bwMode="auto">
            <a:xfrm>
              <a:off x="3350709" y="4018787"/>
              <a:ext cx="1108797" cy="1108797"/>
            </a:xfrm>
            <a:prstGeom prst="rect">
              <a:avLst/>
            </a:prstGeom>
            <a:noFill/>
            <a:ln w="9525">
              <a:noFill/>
              <a:miter lim="800000"/>
              <a:headEnd/>
              <a:tailEnd/>
            </a:ln>
          </p:spPr>
        </p:pic>
        <p:pic>
          <p:nvPicPr>
            <p:cNvPr id="32815" name="Picture 12" descr="http://www.the-glass-co.com/myglassplate/i/pdf.jpg"/>
            <p:cNvPicPr>
              <a:picLocks noChangeAspect="1" noChangeArrowheads="1"/>
            </p:cNvPicPr>
            <p:nvPr/>
          </p:nvPicPr>
          <p:blipFill>
            <a:blip r:embed="rId7" cstate="print"/>
            <a:srcRect/>
            <a:stretch>
              <a:fillRect/>
            </a:stretch>
          </p:blipFill>
          <p:spPr bwMode="auto">
            <a:xfrm>
              <a:off x="1322769" y="3993266"/>
              <a:ext cx="1046022" cy="1046022"/>
            </a:xfrm>
            <a:prstGeom prst="rect">
              <a:avLst/>
            </a:prstGeom>
            <a:noFill/>
            <a:ln w="9525">
              <a:noFill/>
              <a:miter lim="800000"/>
              <a:headEnd/>
              <a:tailEnd/>
            </a:ln>
          </p:spPr>
        </p:pic>
        <p:pic>
          <p:nvPicPr>
            <p:cNvPr id="32816" name="Picture 14" descr="http://www.lancs.ac.uk/fass/projects/movingmanchester/glocal_imaginaries/abstracts/WordIcon.jpg"/>
            <p:cNvPicPr>
              <a:picLocks noChangeAspect="1" noChangeArrowheads="1"/>
            </p:cNvPicPr>
            <p:nvPr/>
          </p:nvPicPr>
          <p:blipFill>
            <a:blip r:embed="rId8" cstate="print"/>
            <a:srcRect/>
            <a:stretch>
              <a:fillRect/>
            </a:stretch>
          </p:blipFill>
          <p:spPr bwMode="auto">
            <a:xfrm>
              <a:off x="2320562" y="4065086"/>
              <a:ext cx="1040360" cy="1027775"/>
            </a:xfrm>
            <a:prstGeom prst="rect">
              <a:avLst/>
            </a:prstGeom>
            <a:noFill/>
            <a:ln w="9525">
              <a:noFill/>
              <a:miter lim="800000"/>
              <a:headEnd/>
              <a:tailEnd/>
            </a:ln>
          </p:spPr>
        </p:pic>
        <p:pic>
          <p:nvPicPr>
            <p:cNvPr id="32817" name="Picture 20" descr="C:\Documents and Settings\Eric_Chien\My Documents\My Pictures\Microsoft Clip Organizer\j0434816.png"/>
            <p:cNvPicPr>
              <a:picLocks noChangeAspect="1" noChangeArrowheads="1"/>
            </p:cNvPicPr>
            <p:nvPr/>
          </p:nvPicPr>
          <p:blipFill>
            <a:blip r:embed="rId9" cstate="print"/>
            <a:srcRect/>
            <a:stretch>
              <a:fillRect/>
            </a:stretch>
          </p:blipFill>
          <p:spPr bwMode="auto">
            <a:xfrm>
              <a:off x="2777463" y="4491238"/>
              <a:ext cx="752093" cy="752093"/>
            </a:xfrm>
            <a:prstGeom prst="rect">
              <a:avLst/>
            </a:prstGeom>
            <a:noFill/>
            <a:ln w="9525">
              <a:noFill/>
              <a:miter lim="800000"/>
              <a:headEnd/>
              <a:tailEnd/>
            </a:ln>
          </p:spPr>
        </p:pic>
        <p:pic>
          <p:nvPicPr>
            <p:cNvPr id="32818" name="Picture 20" descr="C:\Documents and Settings\Eric_Chien\My Documents\My Pictures\Microsoft Clip Organizer\j0434816.png"/>
            <p:cNvPicPr>
              <a:picLocks noChangeAspect="1" noChangeArrowheads="1"/>
            </p:cNvPicPr>
            <p:nvPr/>
          </p:nvPicPr>
          <p:blipFill>
            <a:blip r:embed="rId9" cstate="print"/>
            <a:srcRect/>
            <a:stretch>
              <a:fillRect/>
            </a:stretch>
          </p:blipFill>
          <p:spPr bwMode="auto">
            <a:xfrm>
              <a:off x="1758890" y="4468089"/>
              <a:ext cx="752093" cy="752093"/>
            </a:xfrm>
            <a:prstGeom prst="rect">
              <a:avLst/>
            </a:prstGeom>
            <a:noFill/>
            <a:ln w="9525">
              <a:noFill/>
              <a:miter lim="800000"/>
              <a:headEnd/>
              <a:tailEnd/>
            </a:ln>
          </p:spPr>
        </p:pic>
        <p:pic>
          <p:nvPicPr>
            <p:cNvPr id="32819" name="Picture 20" descr="C:\Documents and Settings\Eric_Chien\My Documents\My Pictures\Microsoft Clip Organizer\j0434816.png"/>
            <p:cNvPicPr>
              <a:picLocks noChangeAspect="1" noChangeArrowheads="1"/>
            </p:cNvPicPr>
            <p:nvPr/>
          </p:nvPicPr>
          <p:blipFill>
            <a:blip r:embed="rId9" cstate="print"/>
            <a:srcRect/>
            <a:stretch>
              <a:fillRect/>
            </a:stretch>
          </p:blipFill>
          <p:spPr bwMode="auto">
            <a:xfrm>
              <a:off x="3796035" y="4479664"/>
              <a:ext cx="752093" cy="752093"/>
            </a:xfrm>
            <a:prstGeom prst="rect">
              <a:avLst/>
            </a:prstGeom>
            <a:noFill/>
            <a:ln w="9525">
              <a:noFill/>
              <a:miter lim="800000"/>
              <a:headEnd/>
              <a:tailEnd/>
            </a:ln>
          </p:spPr>
        </p:pic>
      </p:grpSp>
      <p:grpSp>
        <p:nvGrpSpPr>
          <p:cNvPr id="6" name="Group 59"/>
          <p:cNvGrpSpPr>
            <a:grpSpLocks/>
          </p:cNvGrpSpPr>
          <p:nvPr/>
        </p:nvGrpSpPr>
        <p:grpSpPr bwMode="auto">
          <a:xfrm>
            <a:off x="1997075" y="4751388"/>
            <a:ext cx="1082675" cy="936625"/>
            <a:chOff x="1620838" y="4735513"/>
            <a:chExt cx="1082675" cy="936625"/>
          </a:xfrm>
        </p:grpSpPr>
        <p:pic>
          <p:nvPicPr>
            <p:cNvPr id="32812" name="Picture 2" descr="C:\Documents and Settings\Eric_Chien\My Documents\My Pictures\Microsoft Clip Organizer\j0441337.png"/>
            <p:cNvPicPr>
              <a:picLocks noChangeAspect="1" noChangeArrowheads="1"/>
            </p:cNvPicPr>
            <p:nvPr/>
          </p:nvPicPr>
          <p:blipFill>
            <a:blip r:embed="rId3" cstate="print"/>
            <a:srcRect/>
            <a:stretch>
              <a:fillRect/>
            </a:stretch>
          </p:blipFill>
          <p:spPr bwMode="auto">
            <a:xfrm>
              <a:off x="1620838" y="4810125"/>
              <a:ext cx="862012" cy="862013"/>
            </a:xfrm>
            <a:prstGeom prst="rect">
              <a:avLst/>
            </a:prstGeom>
            <a:noFill/>
            <a:ln w="9525">
              <a:noFill/>
              <a:miter lim="800000"/>
              <a:headEnd/>
              <a:tailEnd/>
            </a:ln>
          </p:spPr>
        </p:pic>
        <p:pic>
          <p:nvPicPr>
            <p:cNvPr id="32813" name="Picture 4" descr="C:\Documents and Settings\Eric_Chien\My Documents\My Pictures\Microsoft Clip Organizer\j0088730.wmf"/>
            <p:cNvPicPr>
              <a:picLocks noChangeAspect="1" noChangeArrowheads="1"/>
            </p:cNvPicPr>
            <p:nvPr/>
          </p:nvPicPr>
          <p:blipFill>
            <a:blip r:embed="rId10" cstate="print"/>
            <a:srcRect/>
            <a:stretch>
              <a:fillRect/>
            </a:stretch>
          </p:blipFill>
          <p:spPr bwMode="auto">
            <a:xfrm>
              <a:off x="2028825" y="4735513"/>
              <a:ext cx="674688" cy="774700"/>
            </a:xfrm>
            <a:prstGeom prst="rect">
              <a:avLst/>
            </a:prstGeom>
            <a:noFill/>
            <a:ln w="9525">
              <a:noFill/>
              <a:miter lim="800000"/>
              <a:headEnd/>
              <a:tailEnd/>
            </a:ln>
          </p:spPr>
        </p:pic>
      </p:grpSp>
      <p:grpSp>
        <p:nvGrpSpPr>
          <p:cNvPr id="7" name="Group 49"/>
          <p:cNvGrpSpPr>
            <a:grpSpLocks/>
          </p:cNvGrpSpPr>
          <p:nvPr/>
        </p:nvGrpSpPr>
        <p:grpSpPr bwMode="auto">
          <a:xfrm>
            <a:off x="4441825" y="1422400"/>
            <a:ext cx="3278188" cy="1598613"/>
            <a:chOff x="4441371" y="1422400"/>
            <a:chExt cx="3278642" cy="1598613"/>
          </a:xfrm>
        </p:grpSpPr>
        <p:cxnSp>
          <p:nvCxnSpPr>
            <p:cNvPr id="32808" name="Straight Arrow Connector 35"/>
            <p:cNvCxnSpPr>
              <a:cxnSpLocks noChangeShapeType="1"/>
            </p:cNvCxnSpPr>
            <p:nvPr/>
          </p:nvCxnSpPr>
          <p:spPr bwMode="auto">
            <a:xfrm>
              <a:off x="4441371" y="2253343"/>
              <a:ext cx="1773692" cy="26307"/>
            </a:xfrm>
            <a:prstGeom prst="straightConnector1">
              <a:avLst/>
            </a:prstGeom>
            <a:noFill/>
            <a:ln w="19050" algn="ctr">
              <a:solidFill>
                <a:schemeClr val="bg2"/>
              </a:solidFill>
              <a:round/>
              <a:headEnd/>
              <a:tailEnd type="arrow" w="med" len="med"/>
            </a:ln>
          </p:spPr>
        </p:cxnSp>
        <p:pic>
          <p:nvPicPr>
            <p:cNvPr id="32809" name="Picture 3" descr="C:\Documents and Settings\Eric_Chien\My Documents\My Pictures\Microsoft Clip Organizer\j0434845.png"/>
            <p:cNvPicPr>
              <a:picLocks noChangeAspect="1" noChangeArrowheads="1"/>
            </p:cNvPicPr>
            <p:nvPr/>
          </p:nvPicPr>
          <p:blipFill>
            <a:blip r:embed="rId11" cstate="print"/>
            <a:srcRect/>
            <a:stretch>
              <a:fillRect/>
            </a:stretch>
          </p:blipFill>
          <p:spPr bwMode="auto">
            <a:xfrm>
              <a:off x="6249988" y="1422400"/>
              <a:ext cx="1262062" cy="1262063"/>
            </a:xfrm>
            <a:prstGeom prst="rect">
              <a:avLst/>
            </a:prstGeom>
            <a:noFill/>
            <a:ln w="9525">
              <a:noFill/>
              <a:miter lim="800000"/>
              <a:headEnd/>
              <a:tailEnd/>
            </a:ln>
          </p:spPr>
        </p:pic>
        <p:pic>
          <p:nvPicPr>
            <p:cNvPr id="32810" name="Picture 20" descr="C:\Documents and Settings\Eric_Chien\My Documents\My Pictures\Microsoft Clip Organizer\j0434816.png"/>
            <p:cNvPicPr>
              <a:picLocks noChangeAspect="1" noChangeArrowheads="1"/>
            </p:cNvPicPr>
            <p:nvPr/>
          </p:nvPicPr>
          <p:blipFill>
            <a:blip r:embed="rId12" cstate="print"/>
            <a:srcRect/>
            <a:stretch>
              <a:fillRect/>
            </a:stretch>
          </p:blipFill>
          <p:spPr bwMode="auto">
            <a:xfrm>
              <a:off x="6584950" y="2211388"/>
              <a:ext cx="554038" cy="552450"/>
            </a:xfrm>
            <a:prstGeom prst="rect">
              <a:avLst/>
            </a:prstGeom>
            <a:noFill/>
            <a:ln w="9525">
              <a:noFill/>
              <a:miter lim="800000"/>
              <a:headEnd/>
              <a:tailEnd/>
            </a:ln>
          </p:spPr>
        </p:pic>
        <p:sp>
          <p:nvSpPr>
            <p:cNvPr id="52" name="TextBox 51"/>
            <p:cNvSpPr txBox="1"/>
            <p:nvPr/>
          </p:nvSpPr>
          <p:spPr bwMode="ltGray">
            <a:xfrm>
              <a:off x="5914775" y="2638425"/>
              <a:ext cx="1805238" cy="382588"/>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r>
                <a:rPr lang="en-US" sz="2000" dirty="0">
                  <a:solidFill>
                    <a:schemeClr val="bg2">
                      <a:lumMod val="50000"/>
                    </a:schemeClr>
                  </a:solidFill>
                  <a:latin typeface="Calibri" pitchFamily="34" charset="0"/>
                  <a:cs typeface="+mn-cs"/>
                </a:rPr>
                <a:t>Malicious Server</a:t>
              </a:r>
            </a:p>
          </p:txBody>
        </p:sp>
      </p:grpSp>
      <p:grpSp>
        <p:nvGrpSpPr>
          <p:cNvPr id="9" name="Group 56"/>
          <p:cNvGrpSpPr>
            <a:grpSpLocks/>
          </p:cNvGrpSpPr>
          <p:nvPr/>
        </p:nvGrpSpPr>
        <p:grpSpPr bwMode="auto">
          <a:xfrm>
            <a:off x="2065338" y="3146425"/>
            <a:ext cx="5700712" cy="1552575"/>
            <a:chOff x="2065338" y="3146425"/>
            <a:chExt cx="5700712" cy="1552575"/>
          </a:xfrm>
        </p:grpSpPr>
        <p:pic>
          <p:nvPicPr>
            <p:cNvPr id="32801" name="Picture 3" descr="C:\Documents and Settings\Eric_Chien\My Documents\My Pictures\Microsoft Clip Organizer\j0434845.png"/>
            <p:cNvPicPr>
              <a:picLocks noChangeAspect="1" noChangeArrowheads="1"/>
            </p:cNvPicPr>
            <p:nvPr/>
          </p:nvPicPr>
          <p:blipFill>
            <a:blip r:embed="rId11" cstate="print"/>
            <a:srcRect/>
            <a:stretch>
              <a:fillRect/>
            </a:stretch>
          </p:blipFill>
          <p:spPr bwMode="auto">
            <a:xfrm>
              <a:off x="6343650" y="3146425"/>
              <a:ext cx="1260475" cy="1262063"/>
            </a:xfrm>
            <a:prstGeom prst="rect">
              <a:avLst/>
            </a:prstGeom>
            <a:noFill/>
            <a:ln w="9525">
              <a:noFill/>
              <a:miter lim="800000"/>
              <a:headEnd/>
              <a:tailEnd/>
            </a:ln>
          </p:spPr>
        </p:pic>
        <p:pic>
          <p:nvPicPr>
            <p:cNvPr id="32802" name="Picture 20" descr="C:\Documents and Settings\Eric_Chien\My Documents\My Pictures\Microsoft Clip Organizer\j0434816.png"/>
            <p:cNvPicPr>
              <a:picLocks noChangeAspect="1" noChangeArrowheads="1"/>
            </p:cNvPicPr>
            <p:nvPr/>
          </p:nvPicPr>
          <p:blipFill>
            <a:blip r:embed="rId12" cstate="print"/>
            <a:srcRect/>
            <a:stretch>
              <a:fillRect/>
            </a:stretch>
          </p:blipFill>
          <p:spPr bwMode="auto">
            <a:xfrm>
              <a:off x="6665913" y="3900488"/>
              <a:ext cx="554037" cy="554037"/>
            </a:xfrm>
            <a:prstGeom prst="rect">
              <a:avLst/>
            </a:prstGeom>
            <a:noFill/>
            <a:ln w="9525">
              <a:noFill/>
              <a:miter lim="800000"/>
              <a:headEnd/>
              <a:tailEnd/>
            </a:ln>
          </p:spPr>
        </p:pic>
        <p:pic>
          <p:nvPicPr>
            <p:cNvPr id="32803" name="Picture 2" descr="C:\Documents and Settings\Eric_Chien\My Documents\My Pictures\Microsoft Clip Organizer\j0441337.png"/>
            <p:cNvPicPr>
              <a:picLocks noChangeAspect="1" noChangeArrowheads="1"/>
            </p:cNvPicPr>
            <p:nvPr/>
          </p:nvPicPr>
          <p:blipFill>
            <a:blip r:embed="rId3" cstate="print"/>
            <a:srcRect/>
            <a:stretch>
              <a:fillRect/>
            </a:stretch>
          </p:blipFill>
          <p:spPr bwMode="auto">
            <a:xfrm>
              <a:off x="2065338" y="3326721"/>
              <a:ext cx="863600" cy="862012"/>
            </a:xfrm>
            <a:prstGeom prst="rect">
              <a:avLst/>
            </a:prstGeom>
            <a:noFill/>
            <a:ln w="9525">
              <a:noFill/>
              <a:miter lim="800000"/>
              <a:headEnd/>
              <a:tailEnd/>
            </a:ln>
          </p:spPr>
        </p:pic>
        <p:cxnSp>
          <p:nvCxnSpPr>
            <p:cNvPr id="32804" name="Straight Arrow Connector 46"/>
            <p:cNvCxnSpPr>
              <a:cxnSpLocks noChangeShapeType="1"/>
            </p:cNvCxnSpPr>
            <p:nvPr/>
          </p:nvCxnSpPr>
          <p:spPr bwMode="auto">
            <a:xfrm rot="10800000" flipV="1">
              <a:off x="3069772" y="3714749"/>
              <a:ext cx="3134179" cy="40821"/>
            </a:xfrm>
            <a:prstGeom prst="straightConnector1">
              <a:avLst/>
            </a:prstGeom>
            <a:noFill/>
            <a:ln w="19050" algn="ctr">
              <a:solidFill>
                <a:schemeClr val="bg2"/>
              </a:solidFill>
              <a:round/>
              <a:headEnd/>
              <a:tailEnd type="arrow" w="med" len="med"/>
            </a:ln>
          </p:spPr>
        </p:cxnSp>
        <p:pic>
          <p:nvPicPr>
            <p:cNvPr id="32805" name="Picture 4" descr="C:\Documents and Settings\Eric_Chien\My Documents\My Pictures\Microsoft Clip Organizer\j0088730.wmf"/>
            <p:cNvPicPr>
              <a:picLocks noChangeAspect="1" noChangeArrowheads="1"/>
            </p:cNvPicPr>
            <p:nvPr/>
          </p:nvPicPr>
          <p:blipFill>
            <a:blip r:embed="rId10" cstate="print"/>
            <a:srcRect/>
            <a:stretch>
              <a:fillRect/>
            </a:stretch>
          </p:blipFill>
          <p:spPr bwMode="auto">
            <a:xfrm>
              <a:off x="4375831" y="3300413"/>
              <a:ext cx="674687" cy="773112"/>
            </a:xfrm>
            <a:prstGeom prst="rect">
              <a:avLst/>
            </a:prstGeom>
            <a:noFill/>
            <a:ln w="9525">
              <a:noFill/>
              <a:miter lim="800000"/>
              <a:headEnd/>
              <a:tailEnd/>
            </a:ln>
          </p:spPr>
        </p:pic>
        <p:sp>
          <p:nvSpPr>
            <p:cNvPr id="51" name="TextBox 50"/>
            <p:cNvSpPr txBox="1"/>
            <p:nvPr/>
          </p:nvSpPr>
          <p:spPr bwMode="ltGray">
            <a:xfrm>
              <a:off x="3600450" y="4027488"/>
              <a:ext cx="1992313" cy="358775"/>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r>
                <a:rPr lang="en-US" sz="2000" dirty="0">
                  <a:solidFill>
                    <a:schemeClr val="bg2">
                      <a:lumMod val="50000"/>
                    </a:schemeClr>
                  </a:solidFill>
                  <a:latin typeface="Calibri" pitchFamily="34" charset="0"/>
                  <a:cs typeface="+mn-cs"/>
                </a:rPr>
                <a:t>Backdoor Program</a:t>
              </a:r>
            </a:p>
          </p:txBody>
        </p:sp>
        <p:sp>
          <p:nvSpPr>
            <p:cNvPr id="53" name="TextBox 52"/>
            <p:cNvSpPr txBox="1"/>
            <p:nvPr/>
          </p:nvSpPr>
          <p:spPr bwMode="ltGray">
            <a:xfrm>
              <a:off x="5961063" y="4318000"/>
              <a:ext cx="1804987" cy="381000"/>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r>
                <a:rPr lang="en-US" sz="2000" dirty="0">
                  <a:solidFill>
                    <a:schemeClr val="bg2">
                      <a:lumMod val="50000"/>
                    </a:schemeClr>
                  </a:solidFill>
                  <a:latin typeface="Calibri" pitchFamily="34" charset="0"/>
                  <a:cs typeface="+mn-cs"/>
                </a:rPr>
                <a:t>Malicious Server</a:t>
              </a:r>
            </a:p>
          </p:txBody>
        </p:sp>
      </p:grpSp>
      <p:grpSp>
        <p:nvGrpSpPr>
          <p:cNvPr id="10" name="Group 61"/>
          <p:cNvGrpSpPr>
            <a:grpSpLocks/>
          </p:cNvGrpSpPr>
          <p:nvPr/>
        </p:nvGrpSpPr>
        <p:grpSpPr bwMode="auto">
          <a:xfrm>
            <a:off x="3135313" y="4786313"/>
            <a:ext cx="4427537" cy="1109662"/>
            <a:chOff x="3135086" y="4786313"/>
            <a:chExt cx="4427764" cy="1110116"/>
          </a:xfrm>
        </p:grpSpPr>
        <p:grpSp>
          <p:nvGrpSpPr>
            <p:cNvPr id="32793" name="Group 8"/>
            <p:cNvGrpSpPr>
              <a:grpSpLocks/>
            </p:cNvGrpSpPr>
            <p:nvPr/>
          </p:nvGrpSpPr>
          <p:grpSpPr bwMode="auto">
            <a:xfrm flipH="1">
              <a:off x="6389688" y="4786313"/>
              <a:ext cx="1173162" cy="1077912"/>
              <a:chOff x="428262" y="1372252"/>
              <a:chExt cx="995424" cy="1093155"/>
            </a:xfrm>
          </p:grpSpPr>
          <p:pic>
            <p:nvPicPr>
              <p:cNvPr id="32799" name="Picture 4" descr="C:\Documents and Settings\Eric_Chien\My Documents\My Pictures\Microsoft Clip Organizer\j0433931.png"/>
              <p:cNvPicPr>
                <a:picLocks noChangeAspect="1" noChangeArrowheads="1"/>
              </p:cNvPicPr>
              <p:nvPr/>
            </p:nvPicPr>
            <p:blipFill>
              <a:blip r:embed="rId13" cstate="print"/>
              <a:srcRect/>
              <a:stretch>
                <a:fillRect/>
              </a:stretch>
            </p:blipFill>
            <p:spPr bwMode="auto">
              <a:xfrm flipH="1">
                <a:off x="428262" y="1372252"/>
                <a:ext cx="960700" cy="903555"/>
              </a:xfrm>
              <a:prstGeom prst="rect">
                <a:avLst/>
              </a:prstGeom>
              <a:noFill/>
              <a:ln w="9525">
                <a:noFill/>
                <a:miter lim="800000"/>
                <a:headEnd/>
                <a:tailEnd/>
              </a:ln>
            </p:spPr>
          </p:pic>
          <p:sp>
            <p:nvSpPr>
              <p:cNvPr id="8" name="TextBox 7"/>
              <p:cNvSpPr txBox="1"/>
              <p:nvPr/>
            </p:nvSpPr>
            <p:spPr bwMode="ltGray">
              <a:xfrm>
                <a:off x="509085" y="2106689"/>
                <a:ext cx="914651" cy="359165"/>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r>
                  <a:rPr lang="en-US" sz="2000" dirty="0">
                    <a:solidFill>
                      <a:schemeClr val="bg2">
                        <a:lumMod val="50000"/>
                      </a:schemeClr>
                    </a:solidFill>
                    <a:latin typeface="Calibri" pitchFamily="34" charset="0"/>
                    <a:cs typeface="+mn-cs"/>
                  </a:rPr>
                  <a:t>Attacker</a:t>
                </a:r>
              </a:p>
            </p:txBody>
          </p:sp>
        </p:grpSp>
        <p:cxnSp>
          <p:nvCxnSpPr>
            <p:cNvPr id="32794" name="Straight Arrow Connector 37"/>
            <p:cNvCxnSpPr>
              <a:cxnSpLocks noChangeShapeType="1"/>
            </p:cNvCxnSpPr>
            <p:nvPr/>
          </p:nvCxnSpPr>
          <p:spPr bwMode="auto">
            <a:xfrm rot="10800000" flipV="1">
              <a:off x="3135086" y="5232400"/>
              <a:ext cx="3079978" cy="25400"/>
            </a:xfrm>
            <a:prstGeom prst="straightConnector1">
              <a:avLst/>
            </a:prstGeom>
            <a:noFill/>
            <a:ln w="19050" algn="ctr">
              <a:solidFill>
                <a:schemeClr val="bg2"/>
              </a:solidFill>
              <a:round/>
              <a:headEnd type="arrow" w="med" len="med"/>
              <a:tailEnd type="arrow" w="med" len="med"/>
            </a:ln>
          </p:spPr>
        </p:cxnSp>
        <p:pic>
          <p:nvPicPr>
            <p:cNvPr id="32795" name="Picture 5" descr="C:\Documents and Settings\Eric_Chien\Local Settings\Temporary Internet Files\Content.IE5\7U7NJ5TB\MCj04325990000[1].png"/>
            <p:cNvPicPr>
              <a:picLocks noChangeAspect="1" noChangeArrowheads="1"/>
            </p:cNvPicPr>
            <p:nvPr/>
          </p:nvPicPr>
          <p:blipFill>
            <a:blip r:embed="rId14" cstate="print"/>
            <a:srcRect/>
            <a:stretch>
              <a:fillRect/>
            </a:stretch>
          </p:blipFill>
          <p:spPr bwMode="auto">
            <a:xfrm>
              <a:off x="4746172" y="4890635"/>
              <a:ext cx="647700" cy="649287"/>
            </a:xfrm>
            <a:prstGeom prst="rect">
              <a:avLst/>
            </a:prstGeom>
            <a:noFill/>
            <a:ln w="9525">
              <a:noFill/>
              <a:miter lim="800000"/>
              <a:headEnd/>
              <a:tailEnd/>
            </a:ln>
          </p:spPr>
        </p:pic>
        <p:sp>
          <p:nvSpPr>
            <p:cNvPr id="56" name="TextBox 55"/>
            <p:cNvSpPr txBox="1"/>
            <p:nvPr/>
          </p:nvSpPr>
          <p:spPr bwMode="ltGray">
            <a:xfrm>
              <a:off x="3524043" y="5491451"/>
              <a:ext cx="2500441" cy="404978"/>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r>
                <a:rPr lang="en-US" sz="2000" dirty="0">
                  <a:solidFill>
                    <a:schemeClr val="bg2">
                      <a:lumMod val="50000"/>
                    </a:schemeClr>
                  </a:solidFill>
                  <a:latin typeface="Calibri" pitchFamily="34" charset="0"/>
                  <a:cs typeface="+mn-cs"/>
                </a:rPr>
                <a:t>Confidential Information</a:t>
              </a:r>
            </a:p>
          </p:txBody>
        </p:sp>
        <p:pic>
          <p:nvPicPr>
            <p:cNvPr id="32797" name="Picture 5" descr="C:\Documents and Settings\Eric_Chien\Local Settings\Temporary Internet Files\Content.IE5\7U7NJ5TB\MCj04325990000[1].png"/>
            <p:cNvPicPr>
              <a:picLocks noChangeAspect="1" noChangeArrowheads="1"/>
            </p:cNvPicPr>
            <p:nvPr/>
          </p:nvPicPr>
          <p:blipFill>
            <a:blip r:embed="rId14" cstate="print"/>
            <a:srcRect/>
            <a:stretch>
              <a:fillRect/>
            </a:stretch>
          </p:blipFill>
          <p:spPr bwMode="auto">
            <a:xfrm>
              <a:off x="4538210" y="4890635"/>
              <a:ext cx="647700" cy="649287"/>
            </a:xfrm>
            <a:prstGeom prst="rect">
              <a:avLst/>
            </a:prstGeom>
            <a:noFill/>
            <a:ln w="9525">
              <a:noFill/>
              <a:miter lim="800000"/>
              <a:headEnd/>
              <a:tailEnd/>
            </a:ln>
          </p:spPr>
        </p:pic>
        <p:pic>
          <p:nvPicPr>
            <p:cNvPr id="32798" name="Picture 5" descr="C:\Documents and Settings\Eric_Chien\Local Settings\Temporary Internet Files\Content.IE5\7U7NJ5TB\MCj04325990000[1].png"/>
            <p:cNvPicPr>
              <a:picLocks noChangeAspect="1" noChangeArrowheads="1"/>
            </p:cNvPicPr>
            <p:nvPr/>
          </p:nvPicPr>
          <p:blipFill>
            <a:blip r:embed="rId14" cstate="print"/>
            <a:srcRect/>
            <a:stretch>
              <a:fillRect/>
            </a:stretch>
          </p:blipFill>
          <p:spPr bwMode="auto">
            <a:xfrm>
              <a:off x="4328660" y="4890635"/>
              <a:ext cx="649287" cy="649287"/>
            </a:xfrm>
            <a:prstGeom prst="rect">
              <a:avLst/>
            </a:prstGeom>
            <a:noFill/>
            <a:ln w="9525">
              <a:noFill/>
              <a:miter lim="800000"/>
              <a:headEnd/>
              <a:tailEnd/>
            </a:ln>
          </p:spPr>
        </p:pic>
      </p:grpSp>
      <p:grpSp>
        <p:nvGrpSpPr>
          <p:cNvPr id="57" name="Group 56"/>
          <p:cNvGrpSpPr/>
          <p:nvPr/>
        </p:nvGrpSpPr>
        <p:grpSpPr>
          <a:xfrm>
            <a:off x="445170" y="4256843"/>
            <a:ext cx="1586830" cy="1991557"/>
            <a:chOff x="445170" y="4256843"/>
            <a:chExt cx="1586830" cy="1991557"/>
          </a:xfrm>
        </p:grpSpPr>
        <p:grpSp>
          <p:nvGrpSpPr>
            <p:cNvPr id="32781" name="Group 65"/>
            <p:cNvGrpSpPr>
              <a:grpSpLocks/>
            </p:cNvGrpSpPr>
            <p:nvPr/>
          </p:nvGrpSpPr>
          <p:grpSpPr bwMode="auto">
            <a:xfrm>
              <a:off x="1208263" y="4451941"/>
              <a:ext cx="823737" cy="1428662"/>
              <a:chOff x="832757" y="4435249"/>
              <a:chExt cx="823008" cy="1429203"/>
            </a:xfrm>
          </p:grpSpPr>
          <p:cxnSp>
            <p:nvCxnSpPr>
              <p:cNvPr id="32787" name="Straight Arrow Connector 57"/>
              <p:cNvCxnSpPr>
                <a:cxnSpLocks noChangeShapeType="1"/>
              </p:cNvCxnSpPr>
              <p:nvPr/>
            </p:nvCxnSpPr>
            <p:spPr bwMode="auto">
              <a:xfrm rot="10800000">
                <a:off x="832757" y="4490358"/>
                <a:ext cx="799194" cy="313419"/>
              </a:xfrm>
              <a:prstGeom prst="straightConnector1">
                <a:avLst/>
              </a:prstGeom>
              <a:noFill/>
              <a:ln w="19050" algn="ctr">
                <a:solidFill>
                  <a:schemeClr val="bg2"/>
                </a:solidFill>
                <a:round/>
                <a:headEnd/>
                <a:tailEnd type="arrow" w="med" len="med"/>
              </a:ln>
            </p:spPr>
          </p:cxnSp>
          <p:cxnSp>
            <p:nvCxnSpPr>
              <p:cNvPr id="32788" name="Straight Arrow Connector 58"/>
              <p:cNvCxnSpPr>
                <a:cxnSpLocks noChangeShapeType="1"/>
              </p:cNvCxnSpPr>
              <p:nvPr/>
            </p:nvCxnSpPr>
            <p:spPr bwMode="auto">
              <a:xfrm rot="10800000" flipV="1">
                <a:off x="865415" y="5197474"/>
                <a:ext cx="696687" cy="11339"/>
              </a:xfrm>
              <a:prstGeom prst="straightConnector1">
                <a:avLst/>
              </a:prstGeom>
              <a:noFill/>
              <a:ln w="19050" algn="ctr">
                <a:solidFill>
                  <a:schemeClr val="bg2"/>
                </a:solidFill>
                <a:round/>
                <a:headEnd/>
                <a:tailEnd type="arrow" w="med" len="med"/>
              </a:ln>
            </p:spPr>
          </p:cxnSp>
          <p:cxnSp>
            <p:nvCxnSpPr>
              <p:cNvPr id="32789" name="Straight Arrow Connector 60"/>
              <p:cNvCxnSpPr>
                <a:cxnSpLocks noChangeShapeType="1"/>
              </p:cNvCxnSpPr>
              <p:nvPr/>
            </p:nvCxnSpPr>
            <p:spPr bwMode="auto">
              <a:xfrm rot="10800000" flipV="1">
                <a:off x="930729" y="5521323"/>
                <a:ext cx="725036" cy="340633"/>
              </a:xfrm>
              <a:prstGeom prst="straightConnector1">
                <a:avLst/>
              </a:prstGeom>
              <a:noFill/>
              <a:ln w="19050" algn="ctr">
                <a:solidFill>
                  <a:schemeClr val="bg2"/>
                </a:solidFill>
                <a:round/>
                <a:headEnd/>
                <a:tailEnd type="arrow" w="med" len="med"/>
              </a:ln>
            </p:spPr>
          </p:cxnSp>
          <p:pic>
            <p:nvPicPr>
              <p:cNvPr id="32790" name="Picture 20" descr="C:\Documents and Settings\Eric_Chien\My Documents\My Pictures\Microsoft Clip Organizer\j0434816.png"/>
              <p:cNvPicPr>
                <a:picLocks noChangeAspect="1" noChangeArrowheads="1"/>
              </p:cNvPicPr>
              <p:nvPr/>
            </p:nvPicPr>
            <p:blipFill>
              <a:blip r:embed="rId15" cstate="print"/>
              <a:srcRect/>
              <a:stretch>
                <a:fillRect/>
              </a:stretch>
            </p:blipFill>
            <p:spPr bwMode="auto">
              <a:xfrm>
                <a:off x="1091747" y="4435249"/>
                <a:ext cx="438150" cy="436562"/>
              </a:xfrm>
              <a:prstGeom prst="rect">
                <a:avLst/>
              </a:prstGeom>
              <a:noFill/>
              <a:ln w="9525">
                <a:noFill/>
                <a:miter lim="800000"/>
                <a:headEnd/>
                <a:tailEnd/>
              </a:ln>
            </p:spPr>
          </p:pic>
          <p:pic>
            <p:nvPicPr>
              <p:cNvPr id="32791" name="Picture 20" descr="C:\Documents and Settings\Eric_Chien\My Documents\My Pictures\Microsoft Clip Organizer\j0434816.png"/>
              <p:cNvPicPr>
                <a:picLocks noChangeAspect="1" noChangeArrowheads="1"/>
              </p:cNvPicPr>
              <p:nvPr/>
            </p:nvPicPr>
            <p:blipFill>
              <a:blip r:embed="rId15" cstate="print"/>
              <a:srcRect/>
              <a:stretch>
                <a:fillRect/>
              </a:stretch>
            </p:blipFill>
            <p:spPr bwMode="auto">
              <a:xfrm>
                <a:off x="1050925" y="4970917"/>
                <a:ext cx="436563" cy="436562"/>
              </a:xfrm>
              <a:prstGeom prst="rect">
                <a:avLst/>
              </a:prstGeom>
              <a:noFill/>
              <a:ln w="9525">
                <a:noFill/>
                <a:miter lim="800000"/>
                <a:headEnd/>
                <a:tailEnd/>
              </a:ln>
            </p:spPr>
          </p:pic>
          <p:pic>
            <p:nvPicPr>
              <p:cNvPr id="32792" name="Picture 20" descr="C:\Documents and Settings\Eric_Chien\My Documents\My Pictures\Microsoft Clip Organizer\j0434816.png"/>
              <p:cNvPicPr>
                <a:picLocks noChangeAspect="1" noChangeArrowheads="1"/>
              </p:cNvPicPr>
              <p:nvPr/>
            </p:nvPicPr>
            <p:blipFill>
              <a:blip r:embed="rId15" cstate="print"/>
              <a:srcRect/>
              <a:stretch>
                <a:fillRect/>
              </a:stretch>
            </p:blipFill>
            <p:spPr bwMode="auto">
              <a:xfrm>
                <a:off x="1177246" y="5426302"/>
                <a:ext cx="436562" cy="438150"/>
              </a:xfrm>
              <a:prstGeom prst="rect">
                <a:avLst/>
              </a:prstGeom>
              <a:noFill/>
              <a:ln w="9525">
                <a:noFill/>
                <a:miter lim="800000"/>
                <a:headEnd/>
                <a:tailEnd/>
              </a:ln>
            </p:spPr>
          </p:pic>
        </p:grpSp>
        <p:pic>
          <p:nvPicPr>
            <p:cNvPr id="32785" name="Picture 51" descr="C:\Documents and Settings\Eric_Chien\Local Settings\Temporary Internet Files\Content.IE5\9A7RA43J\MCj04247920000[1].wmf"/>
            <p:cNvPicPr>
              <a:picLocks noChangeAspect="1" noChangeArrowheads="1"/>
            </p:cNvPicPr>
            <p:nvPr/>
          </p:nvPicPr>
          <p:blipFill>
            <a:blip r:embed="rId16" cstate="print"/>
            <a:srcRect/>
            <a:stretch>
              <a:fillRect/>
            </a:stretch>
          </p:blipFill>
          <p:spPr bwMode="auto">
            <a:xfrm>
              <a:off x="604708" y="4875415"/>
              <a:ext cx="576479" cy="627278"/>
            </a:xfrm>
            <a:prstGeom prst="rect">
              <a:avLst/>
            </a:prstGeom>
            <a:noFill/>
            <a:ln w="9525">
              <a:noFill/>
              <a:miter lim="800000"/>
              <a:headEnd/>
              <a:tailEnd/>
            </a:ln>
          </p:spPr>
        </p:pic>
        <p:pic>
          <p:nvPicPr>
            <p:cNvPr id="32786" name="Picture 52" descr="C:\Documents and Settings\Eric_Chien\Local Settings\Temporary Internet Files\Content.IE5\MCGI16SC\MCj04326060000[1].png"/>
            <p:cNvPicPr>
              <a:picLocks noChangeAspect="1" noChangeArrowheads="1"/>
            </p:cNvPicPr>
            <p:nvPr/>
          </p:nvPicPr>
          <p:blipFill>
            <a:blip r:embed="rId17" cstate="print"/>
            <a:srcRect/>
            <a:stretch>
              <a:fillRect/>
            </a:stretch>
          </p:blipFill>
          <p:spPr bwMode="auto">
            <a:xfrm>
              <a:off x="547688" y="5562542"/>
              <a:ext cx="686724" cy="685858"/>
            </a:xfrm>
            <a:prstGeom prst="rect">
              <a:avLst/>
            </a:prstGeom>
            <a:noFill/>
            <a:ln w="9525">
              <a:noFill/>
              <a:miter lim="800000"/>
              <a:headEnd/>
              <a:tailEnd/>
            </a:ln>
          </p:spPr>
        </p:pic>
        <p:pic>
          <p:nvPicPr>
            <p:cNvPr id="4098" name="Picture 2"/>
            <p:cNvPicPr>
              <a:picLocks noChangeAspect="1" noChangeArrowheads="1"/>
            </p:cNvPicPr>
            <p:nvPr/>
          </p:nvPicPr>
          <p:blipFill>
            <a:blip r:embed="rId18" cstate="print"/>
            <a:srcRect/>
            <a:stretch>
              <a:fillRect/>
            </a:stretch>
          </p:blipFill>
          <p:spPr bwMode="auto">
            <a:xfrm>
              <a:off x="445170" y="4256843"/>
              <a:ext cx="739208" cy="459536"/>
            </a:xfrm>
            <a:prstGeom prst="rect">
              <a:avLst/>
            </a:prstGeom>
            <a:noFill/>
            <a:ln w="9525">
              <a:noFill/>
              <a:miter lim="800000"/>
              <a:headEnd/>
              <a:tailEnd/>
            </a:ln>
            <a:effec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right)">
                                      <p:cBhvr>
                                        <p:cTn id="12" dur="1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000"/>
                                        <p:tgtEl>
                                          <p:spTgt spid="6"/>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20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2" fill="hold" nodeType="clickEffect">
                                  <p:stCondLst>
                                    <p:cond delay="0"/>
                                  </p:stCondLst>
                                  <p:childTnLst>
                                    <p:set>
                                      <p:cBhvr>
                                        <p:cTn id="25" dur="1" fill="hold">
                                          <p:stCondLst>
                                            <p:cond delay="0"/>
                                          </p:stCondLst>
                                        </p:cTn>
                                        <p:tgtEl>
                                          <p:spTgt spid="57"/>
                                        </p:tgtEl>
                                        <p:attrNameLst>
                                          <p:attrName>style.visibility</p:attrName>
                                        </p:attrNameLst>
                                      </p:cBhvr>
                                      <p:to>
                                        <p:strVal val="visible"/>
                                      </p:to>
                                    </p:set>
                                    <p:animEffect transition="in" filter="wipe(right)">
                                      <p:cBhvr>
                                        <p:cTn id="26" dur="10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p:txBody>
          <a:bodyPr/>
          <a:lstStyle/>
          <a:p>
            <a:r>
              <a:rPr lang="en-US" dirty="0" smtClean="0"/>
              <a:t>Targeted Attack Methodology</a:t>
            </a:r>
            <a:br>
              <a:rPr lang="en-US" dirty="0" smtClean="0"/>
            </a:br>
            <a:r>
              <a:rPr lang="en-US" sz="2000" dirty="0" smtClean="0"/>
              <a:t>Mass Attacks vs. Targeted Attacks</a:t>
            </a:r>
          </a:p>
        </p:txBody>
      </p:sp>
      <p:graphicFrame>
        <p:nvGraphicFramePr>
          <p:cNvPr id="34849" name="Group 33"/>
          <p:cNvGraphicFramePr>
            <a:graphicFrameLocks noGrp="1"/>
          </p:cNvGraphicFramePr>
          <p:nvPr>
            <p:ph idx="1"/>
          </p:nvPr>
        </p:nvGraphicFramePr>
        <p:xfrm>
          <a:off x="381000" y="1371600"/>
          <a:ext cx="8382000" cy="4303395"/>
        </p:xfrm>
        <a:graphic>
          <a:graphicData uri="http://schemas.openxmlformats.org/drawingml/2006/table">
            <a:tbl>
              <a:tblPr/>
              <a:tblGrid>
                <a:gridCol w="1249363"/>
                <a:gridCol w="3338512"/>
                <a:gridCol w="3794125"/>
              </a:tblGrid>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Calibri" pitchFamily="34" charset="0"/>
                          <a:cs typeface="Arial" charset="0"/>
                        </a:rPr>
                        <a:t>Phase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27F1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Calibri" pitchFamily="34" charset="0"/>
                          <a:cs typeface="Arial" charset="0"/>
                        </a:rPr>
                        <a:t>Mass Attack</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27F1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Calibri" pitchFamily="34" charset="0"/>
                          <a:cs typeface="Arial" charset="0"/>
                        </a:rPr>
                        <a:t>Targeted Attack</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27F1A"/>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Calibri" pitchFamily="34" charset="0"/>
                          <a:cs typeface="Arial" charset="0"/>
                        </a:rPr>
                        <a:t>Incursion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AD8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cs typeface="Arial" charset="0"/>
                        </a:rPr>
                        <a:t>Generic social engineering</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cs typeface="Arial" charset="0"/>
                        </a:rPr>
                        <a:t>By-chance infection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AD8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cs typeface="Arial" charset="0"/>
                        </a:rPr>
                        <a:t>Handcrafted and personalized methods of delivery</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AD8CC"/>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Calibri" pitchFamily="34" charset="0"/>
                          <a:cs typeface="Arial" charset="0"/>
                        </a:rPr>
                        <a:t>Discovery</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EC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cs typeface="Arial" charset="0"/>
                        </a:rPr>
                        <a:t>Typically no discovery, assumes content is in a pre-defined and predictable location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EC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cs typeface="Arial" charset="0"/>
                        </a:rPr>
                        <a:t>Examination of the infected resource, monitoring of the user to determine additional accessible resources, and network enumeration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ECE7"/>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Calibri" pitchFamily="34" charset="0"/>
                          <a:cs typeface="Arial" charset="0"/>
                        </a:rPr>
                        <a:t>Capture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AD8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cs typeface="Arial" charset="0"/>
                        </a:rPr>
                        <a:t>Pre-defined specific data or data that matches a pre-defined pattern such as a credit card number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AD8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cs typeface="Arial" charset="0"/>
                        </a:rPr>
                        <a:t>Manual analysis and inspection of the data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AD8CC"/>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0000"/>
                          </a:solidFill>
                          <a:effectLst/>
                          <a:latin typeface="Calibri" pitchFamily="34" charset="0"/>
                          <a:cs typeface="Arial" charset="0"/>
                        </a:rPr>
                        <a:t>Exfiltration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EC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cs typeface="Arial" charset="0"/>
                        </a:rPr>
                        <a:t>Information sent to a dump site often with little protection; dump site serves as long term storage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EC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cs typeface="Arial" charset="0"/>
                        </a:rPr>
                        <a:t>Information sent back directly to the attacker and not stored in a known location for an extended period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ECE7"/>
                    </a:solidFill>
                  </a:tcPr>
                </a:tc>
              </a:tr>
            </a:tbl>
          </a:graphicData>
        </a:graphic>
      </p:graphicFrame>
      <p:sp>
        <p:nvSpPr>
          <p:cNvPr id="4" name="Footer Placeholder 3"/>
          <p:cNvSpPr>
            <a:spLocks noGrp="1"/>
          </p:cNvSpPr>
          <p:nvPr>
            <p:ph type="ftr" sz="quarter" idx="10"/>
          </p:nvPr>
        </p:nvSpPr>
        <p:spPr/>
        <p:txBody>
          <a:bodyPr/>
          <a:lstStyle/>
          <a:p>
            <a:pPr>
              <a:defRPr/>
            </a:pPr>
            <a:r>
              <a:rPr lang="en-US" smtClean="0"/>
              <a:t>RAID 2010 - The New Generation of Targeted Attacks</a:t>
            </a:r>
            <a:endParaRPr lang="en-US"/>
          </a:p>
        </p:txBody>
      </p:sp>
      <p:sp>
        <p:nvSpPr>
          <p:cNvPr id="34845" name="Slide Number Placeholder 4"/>
          <p:cNvSpPr>
            <a:spLocks noGrp="1"/>
          </p:cNvSpPr>
          <p:nvPr>
            <p:ph type="sldNum" sz="quarter" idx="11"/>
          </p:nvPr>
        </p:nvSpPr>
        <p:spPr>
          <a:noFill/>
        </p:spPr>
        <p:txBody>
          <a:bodyPr/>
          <a:lstStyle/>
          <a:p>
            <a:fld id="{45CB9B1E-1C3F-42EE-A73D-E239213D894C}" type="slidenum">
              <a:rPr lang="en-US" smtClean="0">
                <a:cs typeface="Arial" charset="0"/>
              </a:rPr>
              <a:pPr/>
              <a:t>19</a:t>
            </a:fld>
            <a:endParaRPr lang="en-US" smtClean="0">
              <a:cs typeface="Arial"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Picture 1"/>
          <p:cNvPicPr>
            <a:picLocks noChangeAspect="1" noChangeArrowheads="1"/>
          </p:cNvPicPr>
          <p:nvPr/>
        </p:nvPicPr>
        <p:blipFill>
          <a:blip r:embed="rId3" cstate="print"/>
          <a:srcRect/>
          <a:stretch>
            <a:fillRect/>
          </a:stretch>
        </p:blipFill>
        <p:spPr bwMode="auto">
          <a:xfrm>
            <a:off x="0" y="0"/>
            <a:ext cx="9144000" cy="6100762"/>
          </a:xfrm>
          <a:prstGeom prst="rect">
            <a:avLst/>
          </a:prstGeom>
          <a:noFill/>
          <a:ln w="9525">
            <a:noFill/>
            <a:miter lim="800000"/>
            <a:headEnd/>
            <a:tailEnd/>
          </a:ln>
          <a:effectLst/>
        </p:spPr>
      </p:pic>
      <p:sp>
        <p:nvSpPr>
          <p:cNvPr id="35841" name="Title 2"/>
          <p:cNvSpPr>
            <a:spLocks noGrp="1"/>
          </p:cNvSpPr>
          <p:nvPr>
            <p:ph type="ctrTitle"/>
          </p:nvPr>
        </p:nvSpPr>
        <p:spPr>
          <a:xfrm>
            <a:off x="685800" y="4131128"/>
            <a:ext cx="4800600" cy="593271"/>
          </a:xfrm>
          <a:solidFill>
            <a:schemeClr val="accent1">
              <a:alpha val="80000"/>
            </a:schemeClr>
          </a:solidFill>
          <a:effectLst>
            <a:outerShdw blurRad="50800" dist="63500" dir="2700000" algn="tl" rotWithShape="0">
              <a:prstClr val="black">
                <a:alpha val="40000"/>
              </a:prstClr>
            </a:outerShdw>
          </a:effectLst>
        </p:spPr>
        <p:txBody>
          <a:bodyPr/>
          <a:lstStyle/>
          <a:p>
            <a:pPr eaLnBrk="1" hangingPunct="1"/>
            <a:r>
              <a:rPr lang="en-US" dirty="0" smtClean="0">
                <a:solidFill>
                  <a:schemeClr val="bg1"/>
                </a:solidFill>
              </a:rPr>
              <a:t>A Closer Look at Hydraq</a:t>
            </a:r>
          </a:p>
        </p:txBody>
      </p:sp>
      <p:sp>
        <p:nvSpPr>
          <p:cNvPr id="35842" name="Slide Number Placeholder 3"/>
          <p:cNvSpPr>
            <a:spLocks noGrp="1"/>
          </p:cNvSpPr>
          <p:nvPr>
            <p:ph type="sldNum" sz="quarter" idx="11"/>
          </p:nvPr>
        </p:nvSpPr>
        <p:spPr>
          <a:noFill/>
        </p:spPr>
        <p:txBody>
          <a:bodyPr/>
          <a:lstStyle/>
          <a:p>
            <a:fld id="{FF593408-C496-49FC-9BE2-32196FC546B7}" type="slidenum">
              <a:rPr lang="en-US" smtClean="0">
                <a:cs typeface="Arial" charset="0"/>
              </a:rPr>
              <a:pPr/>
              <a:t>20</a:t>
            </a:fld>
            <a:endParaRPr lang="en-US" smtClean="0">
              <a:cs typeface="Arial" charset="0"/>
            </a:endParaRPr>
          </a:p>
        </p:txBody>
      </p:sp>
      <p:sp>
        <p:nvSpPr>
          <p:cNvPr id="5" name="Footer Placeholder 4"/>
          <p:cNvSpPr>
            <a:spLocks noGrp="1"/>
          </p:cNvSpPr>
          <p:nvPr>
            <p:ph type="ftr" sz="quarter" idx="10"/>
          </p:nvPr>
        </p:nvSpPr>
        <p:spPr/>
        <p:txBody>
          <a:bodyPr/>
          <a:lstStyle/>
          <a:p>
            <a:pPr>
              <a:defRPr/>
            </a:pPr>
            <a:r>
              <a:rPr lang="en-US" smtClean="0"/>
              <a:t>RAID 2010 - The New Generation of Targeted Attacks</a:t>
            </a:r>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pPr eaLnBrk="1" hangingPunct="1"/>
            <a:r>
              <a:rPr lang="en-US" dirty="0" smtClean="0"/>
              <a:t>Timeline</a:t>
            </a:r>
            <a:r>
              <a:rPr lang="en-US" sz="1800" dirty="0" smtClean="0">
                <a:solidFill>
                  <a:srgbClr val="FF33CC"/>
                </a:solidFill>
              </a:rPr>
              <a:t/>
            </a:r>
            <a:br>
              <a:rPr lang="en-US" sz="1800" dirty="0" smtClean="0">
                <a:solidFill>
                  <a:srgbClr val="FF33CC"/>
                </a:solidFill>
              </a:rPr>
            </a:br>
            <a:r>
              <a:rPr lang="en-US" sz="2000" dirty="0" smtClean="0"/>
              <a:t>Hydraq Attacks</a:t>
            </a:r>
          </a:p>
        </p:txBody>
      </p:sp>
      <p:sp>
        <p:nvSpPr>
          <p:cNvPr id="4" name="Footer Placeholder 3"/>
          <p:cNvSpPr>
            <a:spLocks noGrp="1"/>
          </p:cNvSpPr>
          <p:nvPr>
            <p:ph type="ftr" sz="quarter" idx="10"/>
          </p:nvPr>
        </p:nvSpPr>
        <p:spPr/>
        <p:txBody>
          <a:bodyPr/>
          <a:lstStyle/>
          <a:p>
            <a:pPr>
              <a:defRPr/>
            </a:pPr>
            <a:r>
              <a:rPr lang="en-US" smtClean="0"/>
              <a:t>RAID 2010 - The New Generation of Targeted Attacks</a:t>
            </a:r>
            <a:endParaRPr lang="en-US"/>
          </a:p>
        </p:txBody>
      </p:sp>
      <p:sp>
        <p:nvSpPr>
          <p:cNvPr id="26627" name="Slide Number Placeholder 4"/>
          <p:cNvSpPr>
            <a:spLocks noGrp="1"/>
          </p:cNvSpPr>
          <p:nvPr>
            <p:ph type="sldNum" sz="quarter" idx="11"/>
          </p:nvPr>
        </p:nvSpPr>
        <p:spPr>
          <a:noFill/>
        </p:spPr>
        <p:txBody>
          <a:bodyPr/>
          <a:lstStyle/>
          <a:p>
            <a:fld id="{E933B3D6-FB47-4488-9439-66F9D7735D59}" type="slidenum">
              <a:rPr lang="en-US" smtClean="0">
                <a:cs typeface="Arial" charset="0"/>
              </a:rPr>
              <a:pPr/>
              <a:t>21</a:t>
            </a:fld>
            <a:endParaRPr lang="en-US" smtClean="0">
              <a:cs typeface="Arial" charset="0"/>
            </a:endParaRPr>
          </a:p>
        </p:txBody>
      </p:sp>
      <p:sp>
        <p:nvSpPr>
          <p:cNvPr id="13" name="Chevron 12"/>
          <p:cNvSpPr/>
          <p:nvPr/>
        </p:nvSpPr>
        <p:spPr bwMode="auto">
          <a:xfrm>
            <a:off x="362856" y="3229428"/>
            <a:ext cx="8244115" cy="667657"/>
          </a:xfrm>
          <a:prstGeom prst="chevron">
            <a:avLst/>
          </a:prstGeom>
          <a:gradFill>
            <a:gsLst>
              <a:gs pos="0">
                <a:srgbClr val="03D4A8"/>
              </a:gs>
              <a:gs pos="25000">
                <a:srgbClr val="21D6E0"/>
              </a:gs>
              <a:gs pos="75000">
                <a:srgbClr val="0087E6"/>
              </a:gs>
              <a:gs pos="100000">
                <a:srgbClr val="005CBF"/>
              </a:gs>
            </a:gsLst>
            <a:lin ang="5400000" scaled="0"/>
          </a:gradFill>
          <a:ln w="19050" cap="flat" cmpd="sng" algn="ctr">
            <a:no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r>
              <a:rPr lang="en-US" dirty="0">
                <a:solidFill>
                  <a:schemeClr val="bg1"/>
                </a:solidFill>
                <a:latin typeface="+mn-lt"/>
                <a:cs typeface="+mn-cs"/>
              </a:rPr>
              <a:t>   </a:t>
            </a:r>
            <a:r>
              <a:rPr lang="en-US" sz="1400" dirty="0">
                <a:solidFill>
                  <a:schemeClr val="bg1"/>
                </a:solidFill>
                <a:latin typeface="+mn-lt"/>
                <a:cs typeface="+mn-cs"/>
              </a:rPr>
              <a:t>2009</a:t>
            </a:r>
            <a:r>
              <a:rPr lang="en-US" dirty="0">
                <a:solidFill>
                  <a:schemeClr val="bg1"/>
                </a:solidFill>
                <a:latin typeface="+mn-lt"/>
                <a:cs typeface="+mn-cs"/>
              </a:rPr>
              <a:t>  APR  MAY  JUN  JUL  AUG  SEP  OCT  NOV  DEC  JAN </a:t>
            </a:r>
            <a:r>
              <a:rPr lang="en-US" sz="1400" dirty="0">
                <a:solidFill>
                  <a:schemeClr val="bg1"/>
                </a:solidFill>
                <a:latin typeface="+mn-lt"/>
                <a:cs typeface="+mn-cs"/>
              </a:rPr>
              <a:t>2010</a:t>
            </a:r>
            <a:endParaRPr lang="en-US" dirty="0">
              <a:solidFill>
                <a:schemeClr val="bg1"/>
              </a:solidFill>
              <a:latin typeface="+mn-lt"/>
              <a:cs typeface="+mn-cs"/>
            </a:endParaRPr>
          </a:p>
        </p:txBody>
      </p:sp>
      <p:sp>
        <p:nvSpPr>
          <p:cNvPr id="35" name="Line Callout 3 (Accent Bar) 34"/>
          <p:cNvSpPr/>
          <p:nvPr/>
        </p:nvSpPr>
        <p:spPr bwMode="auto">
          <a:xfrm>
            <a:off x="1444171" y="1337732"/>
            <a:ext cx="1313543" cy="941009"/>
          </a:xfrm>
          <a:prstGeom prst="accentCallout3">
            <a:avLst>
              <a:gd name="adj1" fmla="val 18750"/>
              <a:gd name="adj2" fmla="val -1151"/>
              <a:gd name="adj3" fmla="val 18750"/>
              <a:gd name="adj4" fmla="val -11142"/>
              <a:gd name="adj5" fmla="val 100000"/>
              <a:gd name="adj6" fmla="val -11142"/>
              <a:gd name="adj7" fmla="val 210441"/>
              <a:gd name="adj8" fmla="val 17250"/>
            </a:avLst>
          </a:prstGeom>
          <a:solidFill>
            <a:schemeClr val="accent2">
              <a:lumMod val="20000"/>
              <a:lumOff val="80000"/>
              <a:alpha val="50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nSpc>
                <a:spcPct val="90000"/>
              </a:lnSpc>
              <a:defRPr/>
            </a:pPr>
            <a:r>
              <a:rPr lang="en-US" sz="1400" b="1" dirty="0">
                <a:latin typeface="+mn-lt"/>
                <a:cs typeface="+mn-cs"/>
              </a:rPr>
              <a:t>April:</a:t>
            </a:r>
          </a:p>
          <a:p>
            <a:pPr>
              <a:lnSpc>
                <a:spcPct val="90000"/>
              </a:lnSpc>
              <a:defRPr/>
            </a:pPr>
            <a:r>
              <a:rPr lang="en-US" sz="1400" dirty="0">
                <a:latin typeface="+mn-lt"/>
                <a:cs typeface="+mn-cs"/>
              </a:rPr>
              <a:t>First confirmed attack related to December Hydraq attacks</a:t>
            </a:r>
          </a:p>
        </p:txBody>
      </p:sp>
      <p:cxnSp>
        <p:nvCxnSpPr>
          <p:cNvPr id="37" name="Straight Connector 36"/>
          <p:cNvCxnSpPr/>
          <p:nvPr/>
        </p:nvCxnSpPr>
        <p:spPr bwMode="auto">
          <a:xfrm rot="5400000">
            <a:off x="1230313" y="3567113"/>
            <a:ext cx="400050" cy="0"/>
          </a:xfrm>
          <a:prstGeom prst="line">
            <a:avLst/>
          </a:prstGeom>
          <a:solidFill>
            <a:schemeClr val="accent1"/>
          </a:solidFill>
          <a:ln w="25400" cap="flat" cmpd="sng" algn="ctr">
            <a:solidFill>
              <a:schemeClr val="bg1"/>
            </a:solidFill>
            <a:prstDash val="solid"/>
            <a:round/>
            <a:headEnd type="none" w="med" len="med"/>
            <a:tailEnd type="none" w="med" len="med"/>
          </a:ln>
          <a:effectLst>
            <a:outerShdw blurRad="50800" dist="38100" dir="2700000" algn="tl" rotWithShape="0">
              <a:prstClr val="black">
                <a:alpha val="40000"/>
              </a:prstClr>
            </a:outerShdw>
          </a:effectLst>
        </p:spPr>
      </p:cxnSp>
      <p:cxnSp>
        <p:nvCxnSpPr>
          <p:cNvPr id="44" name="Straight Connector 43"/>
          <p:cNvCxnSpPr/>
          <p:nvPr/>
        </p:nvCxnSpPr>
        <p:spPr bwMode="auto">
          <a:xfrm rot="5400000">
            <a:off x="1854993" y="3574257"/>
            <a:ext cx="398463" cy="0"/>
          </a:xfrm>
          <a:prstGeom prst="line">
            <a:avLst/>
          </a:prstGeom>
          <a:solidFill>
            <a:schemeClr val="accent1"/>
          </a:solidFill>
          <a:ln w="25400" cap="flat" cmpd="sng" algn="ctr">
            <a:solidFill>
              <a:schemeClr val="bg1"/>
            </a:solidFill>
            <a:prstDash val="solid"/>
            <a:round/>
            <a:headEnd type="none" w="med" len="med"/>
            <a:tailEnd type="none" w="med" len="med"/>
          </a:ln>
          <a:effectLst>
            <a:outerShdw blurRad="50800" dist="38100" dir="2700000" algn="tl" rotWithShape="0">
              <a:prstClr val="black">
                <a:alpha val="40000"/>
              </a:prstClr>
            </a:outerShdw>
          </a:effectLst>
        </p:spPr>
      </p:cxnSp>
      <p:cxnSp>
        <p:nvCxnSpPr>
          <p:cNvPr id="45" name="Straight Connector 44"/>
          <p:cNvCxnSpPr/>
          <p:nvPr/>
        </p:nvCxnSpPr>
        <p:spPr bwMode="auto">
          <a:xfrm rot="5400000">
            <a:off x="2566193" y="3574257"/>
            <a:ext cx="398463" cy="0"/>
          </a:xfrm>
          <a:prstGeom prst="line">
            <a:avLst/>
          </a:prstGeom>
          <a:solidFill>
            <a:schemeClr val="accent1"/>
          </a:solidFill>
          <a:ln w="25400" cap="flat" cmpd="sng" algn="ctr">
            <a:solidFill>
              <a:schemeClr val="bg1"/>
            </a:solidFill>
            <a:prstDash val="solid"/>
            <a:round/>
            <a:headEnd type="none" w="med" len="med"/>
            <a:tailEnd type="none" w="med" len="med"/>
          </a:ln>
          <a:effectLst>
            <a:outerShdw blurRad="50800" dist="38100" dir="2700000" algn="tl" rotWithShape="0">
              <a:prstClr val="black">
                <a:alpha val="40000"/>
              </a:prstClr>
            </a:outerShdw>
          </a:effectLst>
        </p:spPr>
      </p:cxnSp>
      <p:cxnSp>
        <p:nvCxnSpPr>
          <p:cNvPr id="46" name="Straight Connector 45"/>
          <p:cNvCxnSpPr/>
          <p:nvPr/>
        </p:nvCxnSpPr>
        <p:spPr bwMode="auto">
          <a:xfrm rot="5400000">
            <a:off x="3189288" y="3595688"/>
            <a:ext cx="400050" cy="0"/>
          </a:xfrm>
          <a:prstGeom prst="line">
            <a:avLst/>
          </a:prstGeom>
          <a:solidFill>
            <a:schemeClr val="accent1"/>
          </a:solidFill>
          <a:ln w="25400" cap="flat" cmpd="sng" algn="ctr">
            <a:solidFill>
              <a:schemeClr val="bg1"/>
            </a:solidFill>
            <a:prstDash val="solid"/>
            <a:round/>
            <a:headEnd type="none" w="med" len="med"/>
            <a:tailEnd type="none" w="med" len="med"/>
          </a:ln>
          <a:effectLst>
            <a:outerShdw blurRad="50800" dist="38100" dir="2700000" algn="tl" rotWithShape="0">
              <a:prstClr val="black">
                <a:alpha val="40000"/>
              </a:prstClr>
            </a:outerShdw>
          </a:effectLst>
        </p:spPr>
      </p:cxnSp>
      <p:cxnSp>
        <p:nvCxnSpPr>
          <p:cNvPr id="47" name="Straight Connector 46"/>
          <p:cNvCxnSpPr/>
          <p:nvPr/>
        </p:nvCxnSpPr>
        <p:spPr bwMode="auto">
          <a:xfrm rot="5400000">
            <a:off x="3755232" y="3588544"/>
            <a:ext cx="398462" cy="0"/>
          </a:xfrm>
          <a:prstGeom prst="line">
            <a:avLst/>
          </a:prstGeom>
          <a:solidFill>
            <a:schemeClr val="accent1"/>
          </a:solidFill>
          <a:ln w="25400" cap="flat" cmpd="sng" algn="ctr">
            <a:solidFill>
              <a:schemeClr val="bg1"/>
            </a:solidFill>
            <a:prstDash val="solid"/>
            <a:round/>
            <a:headEnd type="none" w="med" len="med"/>
            <a:tailEnd type="none" w="med" len="med"/>
          </a:ln>
          <a:effectLst>
            <a:outerShdw blurRad="50800" dist="38100" dir="2700000" algn="tl" rotWithShape="0">
              <a:prstClr val="black">
                <a:alpha val="40000"/>
              </a:prstClr>
            </a:outerShdw>
          </a:effectLst>
        </p:spPr>
      </p:cxnSp>
      <p:cxnSp>
        <p:nvCxnSpPr>
          <p:cNvPr id="48" name="Straight Connector 47"/>
          <p:cNvCxnSpPr/>
          <p:nvPr/>
        </p:nvCxnSpPr>
        <p:spPr bwMode="auto">
          <a:xfrm rot="5400000">
            <a:off x="5046663" y="3567113"/>
            <a:ext cx="400050" cy="0"/>
          </a:xfrm>
          <a:prstGeom prst="line">
            <a:avLst/>
          </a:prstGeom>
          <a:solidFill>
            <a:schemeClr val="accent1"/>
          </a:solidFill>
          <a:ln w="25400" cap="flat" cmpd="sng" algn="ctr">
            <a:solidFill>
              <a:schemeClr val="bg1"/>
            </a:solidFill>
            <a:prstDash val="solid"/>
            <a:round/>
            <a:headEnd type="none" w="med" len="med"/>
            <a:tailEnd type="none" w="med" len="med"/>
          </a:ln>
          <a:effectLst>
            <a:outerShdw blurRad="50800" dist="38100" dir="2700000" algn="tl" rotWithShape="0">
              <a:prstClr val="black">
                <a:alpha val="40000"/>
              </a:prstClr>
            </a:outerShdw>
          </a:effectLst>
        </p:spPr>
      </p:cxnSp>
      <p:cxnSp>
        <p:nvCxnSpPr>
          <p:cNvPr id="49" name="Straight Connector 48"/>
          <p:cNvCxnSpPr/>
          <p:nvPr/>
        </p:nvCxnSpPr>
        <p:spPr bwMode="auto">
          <a:xfrm rot="5400000">
            <a:off x="5684838" y="3567113"/>
            <a:ext cx="400050" cy="0"/>
          </a:xfrm>
          <a:prstGeom prst="line">
            <a:avLst/>
          </a:prstGeom>
          <a:solidFill>
            <a:schemeClr val="accent1"/>
          </a:solidFill>
          <a:ln w="25400" cap="flat" cmpd="sng" algn="ctr">
            <a:solidFill>
              <a:schemeClr val="bg1"/>
            </a:solidFill>
            <a:prstDash val="solid"/>
            <a:round/>
            <a:headEnd type="none" w="med" len="med"/>
            <a:tailEnd type="none" w="med" len="med"/>
          </a:ln>
          <a:effectLst>
            <a:outerShdw blurRad="50800" dist="38100" dir="2700000" algn="tl" rotWithShape="0">
              <a:prstClr val="black">
                <a:alpha val="40000"/>
              </a:prstClr>
            </a:outerShdw>
          </a:effectLst>
        </p:spPr>
      </p:cxnSp>
      <p:cxnSp>
        <p:nvCxnSpPr>
          <p:cNvPr id="50" name="Straight Connector 49"/>
          <p:cNvCxnSpPr/>
          <p:nvPr/>
        </p:nvCxnSpPr>
        <p:spPr bwMode="auto">
          <a:xfrm rot="5400000">
            <a:off x="6381750" y="3581400"/>
            <a:ext cx="400050" cy="0"/>
          </a:xfrm>
          <a:prstGeom prst="line">
            <a:avLst/>
          </a:prstGeom>
          <a:solidFill>
            <a:schemeClr val="accent1"/>
          </a:solidFill>
          <a:ln w="25400" cap="flat" cmpd="sng" algn="ctr">
            <a:solidFill>
              <a:schemeClr val="bg1"/>
            </a:solidFill>
            <a:prstDash val="solid"/>
            <a:round/>
            <a:headEnd type="none" w="med" len="med"/>
            <a:tailEnd type="none" w="med" len="med"/>
          </a:ln>
          <a:effectLst>
            <a:outerShdw blurRad="50800" dist="38100" dir="2700000" algn="tl" rotWithShape="0">
              <a:prstClr val="black">
                <a:alpha val="40000"/>
              </a:prstClr>
            </a:outerShdw>
          </a:effectLst>
        </p:spPr>
      </p:cxnSp>
      <p:cxnSp>
        <p:nvCxnSpPr>
          <p:cNvPr id="51" name="Straight Connector 50"/>
          <p:cNvCxnSpPr/>
          <p:nvPr/>
        </p:nvCxnSpPr>
        <p:spPr bwMode="auto">
          <a:xfrm rot="5400000">
            <a:off x="7022306" y="3552032"/>
            <a:ext cx="398463" cy="0"/>
          </a:xfrm>
          <a:prstGeom prst="line">
            <a:avLst/>
          </a:prstGeom>
          <a:solidFill>
            <a:schemeClr val="accent1"/>
          </a:solidFill>
          <a:ln w="25400" cap="flat" cmpd="sng" algn="ctr">
            <a:solidFill>
              <a:schemeClr val="bg1"/>
            </a:solidFill>
            <a:prstDash val="solid"/>
            <a:round/>
            <a:headEnd type="none" w="med" len="med"/>
            <a:tailEnd type="none" w="med" len="med"/>
          </a:ln>
          <a:effectLst>
            <a:outerShdw blurRad="50800" dist="38100" dir="2700000" algn="tl" rotWithShape="0">
              <a:prstClr val="black">
                <a:alpha val="40000"/>
              </a:prstClr>
            </a:outerShdw>
          </a:effectLst>
        </p:spPr>
      </p:cxnSp>
      <p:cxnSp>
        <p:nvCxnSpPr>
          <p:cNvPr id="54" name="Straight Connector 53"/>
          <p:cNvCxnSpPr/>
          <p:nvPr/>
        </p:nvCxnSpPr>
        <p:spPr bwMode="auto">
          <a:xfrm rot="5400000">
            <a:off x="4451350" y="3567113"/>
            <a:ext cx="400050" cy="0"/>
          </a:xfrm>
          <a:prstGeom prst="line">
            <a:avLst/>
          </a:prstGeom>
          <a:solidFill>
            <a:schemeClr val="accent1"/>
          </a:solidFill>
          <a:ln w="25400" cap="flat" cmpd="sng" algn="ctr">
            <a:solidFill>
              <a:schemeClr val="bg1"/>
            </a:solidFill>
            <a:prstDash val="solid"/>
            <a:round/>
            <a:headEnd type="none" w="med" len="med"/>
            <a:tailEnd type="none" w="med" len="med"/>
          </a:ln>
          <a:effectLst>
            <a:outerShdw blurRad="50800" dist="38100" dir="2700000" algn="tl" rotWithShape="0">
              <a:prstClr val="black">
                <a:alpha val="40000"/>
              </a:prstClr>
            </a:outerShdw>
          </a:effectLst>
        </p:spPr>
      </p:cxnSp>
      <p:cxnSp>
        <p:nvCxnSpPr>
          <p:cNvPr id="55" name="Straight Connector 54"/>
          <p:cNvCxnSpPr/>
          <p:nvPr/>
        </p:nvCxnSpPr>
        <p:spPr bwMode="auto">
          <a:xfrm rot="5400000">
            <a:off x="7580313" y="3567113"/>
            <a:ext cx="400050" cy="0"/>
          </a:xfrm>
          <a:prstGeom prst="line">
            <a:avLst/>
          </a:prstGeom>
          <a:solidFill>
            <a:schemeClr val="accent1"/>
          </a:solidFill>
          <a:ln w="25400" cap="flat" cmpd="sng" algn="ctr">
            <a:solidFill>
              <a:schemeClr val="bg1"/>
            </a:solidFill>
            <a:prstDash val="solid"/>
            <a:round/>
            <a:headEnd type="none" w="med" len="med"/>
            <a:tailEnd type="none" w="med" len="med"/>
          </a:ln>
          <a:effectLst>
            <a:outerShdw blurRad="50800" dist="38100" dir="2700000" algn="tl" rotWithShape="0">
              <a:prstClr val="black">
                <a:alpha val="40000"/>
              </a:prstClr>
            </a:outerShdw>
          </a:effectLst>
        </p:spPr>
      </p:cxnSp>
      <p:sp>
        <p:nvSpPr>
          <p:cNvPr id="57" name="Line Callout 3 (Accent Bar) 56"/>
          <p:cNvSpPr/>
          <p:nvPr/>
        </p:nvSpPr>
        <p:spPr bwMode="auto">
          <a:xfrm rot="10800000" flipV="1">
            <a:off x="529772" y="4506685"/>
            <a:ext cx="1473200" cy="740230"/>
          </a:xfrm>
          <a:prstGeom prst="accentCallout3">
            <a:avLst>
              <a:gd name="adj1" fmla="val 79146"/>
              <a:gd name="adj2" fmla="val 102132"/>
              <a:gd name="adj3" fmla="val 79156"/>
              <a:gd name="adj4" fmla="val 108226"/>
              <a:gd name="adj5" fmla="val -1951"/>
              <a:gd name="adj6" fmla="val 108092"/>
              <a:gd name="adj7" fmla="val -102435"/>
              <a:gd name="adj8" fmla="val 87670"/>
            </a:avLst>
          </a:prstGeom>
          <a:solidFill>
            <a:schemeClr val="accent2">
              <a:lumMod val="20000"/>
              <a:lumOff val="80000"/>
              <a:alpha val="50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nSpc>
                <a:spcPct val="90000"/>
              </a:lnSpc>
              <a:defRPr/>
            </a:pPr>
            <a:r>
              <a:rPr lang="en-US" sz="1400" dirty="0">
                <a:latin typeface="+mn-lt"/>
                <a:cs typeface="+mn-cs"/>
              </a:rPr>
              <a:t>Samples contain build times dating back to at least April </a:t>
            </a:r>
            <a:r>
              <a:rPr lang="en-US" sz="1400" b="1" dirty="0">
                <a:latin typeface="+mn-lt"/>
                <a:cs typeface="+mn-cs"/>
              </a:rPr>
              <a:t>2007</a:t>
            </a:r>
          </a:p>
        </p:txBody>
      </p:sp>
      <p:sp>
        <p:nvSpPr>
          <p:cNvPr id="58" name="Line Callout 3 (Accent Bar) 57"/>
          <p:cNvSpPr/>
          <p:nvPr/>
        </p:nvSpPr>
        <p:spPr bwMode="auto">
          <a:xfrm>
            <a:off x="3142340" y="1950720"/>
            <a:ext cx="1814288" cy="1053735"/>
          </a:xfrm>
          <a:prstGeom prst="accentCallout3">
            <a:avLst>
              <a:gd name="adj1" fmla="val 19760"/>
              <a:gd name="adj2" fmla="val 467"/>
              <a:gd name="adj3" fmla="val 19760"/>
              <a:gd name="adj4" fmla="val -5823"/>
              <a:gd name="adj5" fmla="val 100000"/>
              <a:gd name="adj6" fmla="val -5897"/>
              <a:gd name="adj7" fmla="val 140384"/>
              <a:gd name="adj8" fmla="val 1612"/>
            </a:avLst>
          </a:prstGeom>
          <a:solidFill>
            <a:schemeClr val="accent2">
              <a:lumMod val="20000"/>
              <a:lumOff val="80000"/>
              <a:alpha val="50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nSpc>
                <a:spcPct val="90000"/>
              </a:lnSpc>
              <a:defRPr/>
            </a:pPr>
            <a:r>
              <a:rPr lang="en-US" sz="1400" b="1" dirty="0">
                <a:latin typeface="+mn-lt"/>
                <a:cs typeface="+mn-cs"/>
              </a:rPr>
              <a:t>June/July:</a:t>
            </a:r>
          </a:p>
          <a:p>
            <a:pPr>
              <a:lnSpc>
                <a:spcPct val="90000"/>
              </a:lnSpc>
              <a:defRPr/>
            </a:pPr>
            <a:r>
              <a:rPr lang="en-US" sz="1400" dirty="0">
                <a:latin typeface="+mn-lt"/>
                <a:cs typeface="+mn-cs"/>
              </a:rPr>
              <a:t>Attacks primarily using exploit PDFs deliver earlier variants of Hydraq</a:t>
            </a:r>
          </a:p>
        </p:txBody>
      </p:sp>
      <p:sp>
        <p:nvSpPr>
          <p:cNvPr id="59" name="Line Callout 3 (Accent Bar) 58"/>
          <p:cNvSpPr/>
          <p:nvPr/>
        </p:nvSpPr>
        <p:spPr bwMode="auto">
          <a:xfrm rot="10800000" flipV="1">
            <a:off x="4049486" y="4426855"/>
            <a:ext cx="1865085" cy="1182915"/>
          </a:xfrm>
          <a:prstGeom prst="accentCallout3">
            <a:avLst>
              <a:gd name="adj1" fmla="val 79146"/>
              <a:gd name="adj2" fmla="val 102132"/>
              <a:gd name="adj3" fmla="val 79156"/>
              <a:gd name="adj4" fmla="val 108226"/>
              <a:gd name="adj5" fmla="val -1951"/>
              <a:gd name="adj6" fmla="val 108092"/>
              <a:gd name="adj7" fmla="val -54583"/>
              <a:gd name="adj8" fmla="val 80666"/>
            </a:avLst>
          </a:prstGeom>
          <a:solidFill>
            <a:schemeClr val="accent2">
              <a:lumMod val="20000"/>
              <a:lumOff val="80000"/>
              <a:alpha val="50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nSpc>
                <a:spcPct val="90000"/>
              </a:lnSpc>
              <a:defRPr/>
            </a:pPr>
            <a:r>
              <a:rPr lang="en-US" sz="1400" b="1" dirty="0">
                <a:latin typeface="+mn-lt"/>
                <a:cs typeface="+mn-cs"/>
              </a:rPr>
              <a:t>August:</a:t>
            </a:r>
          </a:p>
          <a:p>
            <a:pPr>
              <a:lnSpc>
                <a:spcPct val="90000"/>
              </a:lnSpc>
              <a:defRPr/>
            </a:pPr>
            <a:r>
              <a:rPr lang="en-US" sz="1400" dirty="0">
                <a:latin typeface="+mn-lt"/>
                <a:cs typeface="+mn-cs"/>
              </a:rPr>
              <a:t>BugSec private reports IE vulnerability (CVE-2010-0249) to Microsoft, which is used in Dec attacks</a:t>
            </a:r>
            <a:endParaRPr lang="en-US" sz="1400" b="1" dirty="0">
              <a:latin typeface="+mn-lt"/>
              <a:cs typeface="+mn-cs"/>
            </a:endParaRPr>
          </a:p>
        </p:txBody>
      </p:sp>
      <p:sp>
        <p:nvSpPr>
          <p:cNvPr id="60" name="Line Callout 3 (Accent Bar) 59"/>
          <p:cNvSpPr/>
          <p:nvPr/>
        </p:nvSpPr>
        <p:spPr bwMode="auto">
          <a:xfrm>
            <a:off x="7322454" y="2002971"/>
            <a:ext cx="1683660" cy="965199"/>
          </a:xfrm>
          <a:prstGeom prst="accentCallout3">
            <a:avLst>
              <a:gd name="adj1" fmla="val 19760"/>
              <a:gd name="adj2" fmla="val 467"/>
              <a:gd name="adj3" fmla="val 19760"/>
              <a:gd name="adj4" fmla="val -5823"/>
              <a:gd name="adj5" fmla="val 100000"/>
              <a:gd name="adj6" fmla="val -5897"/>
              <a:gd name="adj7" fmla="val 140384"/>
              <a:gd name="adj8" fmla="val 1612"/>
            </a:avLst>
          </a:prstGeom>
          <a:solidFill>
            <a:schemeClr val="accent2">
              <a:lumMod val="20000"/>
              <a:lumOff val="80000"/>
              <a:alpha val="50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nSpc>
                <a:spcPct val="90000"/>
              </a:lnSpc>
              <a:defRPr/>
            </a:pPr>
            <a:r>
              <a:rPr lang="en-US" sz="1400" b="1" dirty="0">
                <a:latin typeface="+mn-lt"/>
                <a:cs typeface="+mn-cs"/>
              </a:rPr>
              <a:t>January 12:</a:t>
            </a:r>
          </a:p>
          <a:p>
            <a:pPr>
              <a:lnSpc>
                <a:spcPct val="90000"/>
              </a:lnSpc>
              <a:defRPr/>
            </a:pPr>
            <a:r>
              <a:rPr lang="en-US" sz="1400" dirty="0">
                <a:latin typeface="+mn-lt"/>
                <a:cs typeface="+mn-cs"/>
              </a:rPr>
              <a:t>Google announces they have been a victim of a targeted attack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20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fade">
                                      <p:cBhvr>
                                        <p:cTn id="12" dur="2000"/>
                                        <p:tgtEl>
                                          <p:spTgt spid="5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8"/>
                                        </p:tgtEl>
                                        <p:attrNameLst>
                                          <p:attrName>style.visibility</p:attrName>
                                        </p:attrNameLst>
                                      </p:cBhvr>
                                      <p:to>
                                        <p:strVal val="visible"/>
                                      </p:to>
                                    </p:set>
                                    <p:animEffect transition="in" filter="fade">
                                      <p:cBhvr>
                                        <p:cTn id="17" dur="2000"/>
                                        <p:tgtEl>
                                          <p:spTgt spid="5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9"/>
                                        </p:tgtEl>
                                        <p:attrNameLst>
                                          <p:attrName>style.visibility</p:attrName>
                                        </p:attrNameLst>
                                      </p:cBhvr>
                                      <p:to>
                                        <p:strVal val="visible"/>
                                      </p:to>
                                    </p:set>
                                    <p:animEffect transition="in" filter="fade">
                                      <p:cBhvr>
                                        <p:cTn id="22" dur="20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pPr eaLnBrk="1" hangingPunct="1"/>
            <a:r>
              <a:rPr lang="en-US" smtClean="0"/>
              <a:t>Timeline</a:t>
            </a:r>
            <a:br>
              <a:rPr lang="en-US" smtClean="0"/>
            </a:br>
            <a:r>
              <a:rPr lang="en-US" sz="2000" smtClean="0"/>
              <a:t>December Hydraq Incident</a:t>
            </a:r>
          </a:p>
        </p:txBody>
      </p:sp>
      <p:sp>
        <p:nvSpPr>
          <p:cNvPr id="4" name="Footer Placeholder 3"/>
          <p:cNvSpPr>
            <a:spLocks noGrp="1"/>
          </p:cNvSpPr>
          <p:nvPr>
            <p:ph type="ftr" sz="quarter" idx="10"/>
          </p:nvPr>
        </p:nvSpPr>
        <p:spPr/>
        <p:txBody>
          <a:bodyPr/>
          <a:lstStyle/>
          <a:p>
            <a:pPr>
              <a:defRPr/>
            </a:pPr>
            <a:r>
              <a:rPr lang="en-US" smtClean="0"/>
              <a:t>RAID 2010 - The New Generation of Targeted Attacks</a:t>
            </a:r>
            <a:endParaRPr lang="en-US"/>
          </a:p>
        </p:txBody>
      </p:sp>
      <p:sp>
        <p:nvSpPr>
          <p:cNvPr id="27651" name="Slide Number Placeholder 4"/>
          <p:cNvSpPr>
            <a:spLocks noGrp="1"/>
          </p:cNvSpPr>
          <p:nvPr>
            <p:ph type="sldNum" sz="quarter" idx="11"/>
          </p:nvPr>
        </p:nvSpPr>
        <p:spPr>
          <a:noFill/>
        </p:spPr>
        <p:txBody>
          <a:bodyPr/>
          <a:lstStyle/>
          <a:p>
            <a:fld id="{6BAA74BD-A177-4B45-8170-BAEF6DEA5F16}" type="slidenum">
              <a:rPr lang="en-US" smtClean="0">
                <a:cs typeface="Arial" charset="0"/>
              </a:rPr>
              <a:pPr/>
              <a:t>22</a:t>
            </a:fld>
            <a:endParaRPr lang="en-US" smtClean="0">
              <a:cs typeface="Arial" charset="0"/>
            </a:endParaRPr>
          </a:p>
        </p:txBody>
      </p:sp>
      <p:sp>
        <p:nvSpPr>
          <p:cNvPr id="13" name="Chevron 12"/>
          <p:cNvSpPr/>
          <p:nvPr/>
        </p:nvSpPr>
        <p:spPr bwMode="auto">
          <a:xfrm>
            <a:off x="362856" y="3229428"/>
            <a:ext cx="8244115" cy="667657"/>
          </a:xfrm>
          <a:prstGeom prst="chevron">
            <a:avLst/>
          </a:prstGeom>
          <a:gradFill>
            <a:gsLst>
              <a:gs pos="0">
                <a:srgbClr val="03D4A8"/>
              </a:gs>
              <a:gs pos="25000">
                <a:srgbClr val="21D6E0"/>
              </a:gs>
              <a:gs pos="75000">
                <a:srgbClr val="0087E6"/>
              </a:gs>
              <a:gs pos="100000">
                <a:srgbClr val="005CBF"/>
              </a:gs>
            </a:gsLst>
            <a:lin ang="5400000" scaled="0"/>
          </a:gradFill>
          <a:ln w="19050" cap="flat" cmpd="sng" algn="ctr">
            <a:no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r>
              <a:rPr lang="en-US" dirty="0">
                <a:solidFill>
                  <a:schemeClr val="bg1"/>
                </a:solidFill>
                <a:latin typeface="+mn-lt"/>
                <a:cs typeface="+mn-cs"/>
              </a:rPr>
              <a:t>   </a:t>
            </a:r>
            <a:r>
              <a:rPr lang="en-US" sz="1400" dirty="0">
                <a:solidFill>
                  <a:schemeClr val="bg1"/>
                </a:solidFill>
                <a:latin typeface="+mn-lt"/>
                <a:cs typeface="+mn-cs"/>
              </a:rPr>
              <a:t>2009</a:t>
            </a:r>
            <a:r>
              <a:rPr lang="en-US" dirty="0">
                <a:solidFill>
                  <a:schemeClr val="bg1"/>
                </a:solidFill>
                <a:latin typeface="+mn-lt"/>
                <a:cs typeface="+mn-cs"/>
              </a:rPr>
              <a:t>            DECEMBER                               JANUARY              </a:t>
            </a:r>
            <a:r>
              <a:rPr lang="en-US" sz="1400" dirty="0">
                <a:solidFill>
                  <a:schemeClr val="bg1"/>
                </a:solidFill>
                <a:latin typeface="+mn-lt"/>
                <a:cs typeface="+mn-cs"/>
              </a:rPr>
              <a:t>2010</a:t>
            </a:r>
            <a:endParaRPr lang="en-US" dirty="0">
              <a:solidFill>
                <a:schemeClr val="bg1"/>
              </a:solidFill>
              <a:latin typeface="+mn-lt"/>
              <a:cs typeface="+mn-cs"/>
            </a:endParaRPr>
          </a:p>
        </p:txBody>
      </p:sp>
      <p:sp>
        <p:nvSpPr>
          <p:cNvPr id="35" name="Line Callout 3 (Accent Bar) 34"/>
          <p:cNvSpPr/>
          <p:nvPr/>
        </p:nvSpPr>
        <p:spPr bwMode="auto">
          <a:xfrm>
            <a:off x="2046515" y="1551008"/>
            <a:ext cx="1819429" cy="1141391"/>
          </a:xfrm>
          <a:prstGeom prst="accentCallout3">
            <a:avLst>
              <a:gd name="adj1" fmla="val 18750"/>
              <a:gd name="adj2" fmla="val -1570"/>
              <a:gd name="adj3" fmla="val 18750"/>
              <a:gd name="adj4" fmla="val -9904"/>
              <a:gd name="adj5" fmla="val 100299"/>
              <a:gd name="adj6" fmla="val -10191"/>
              <a:gd name="adj7" fmla="val 160249"/>
              <a:gd name="adj8" fmla="val 14894"/>
            </a:avLst>
          </a:prstGeom>
          <a:solidFill>
            <a:schemeClr val="accent2">
              <a:lumMod val="20000"/>
              <a:lumOff val="80000"/>
              <a:alpha val="50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nSpc>
                <a:spcPct val="90000"/>
              </a:lnSpc>
              <a:defRPr/>
            </a:pPr>
            <a:r>
              <a:rPr lang="en-US" sz="1400" b="1" dirty="0">
                <a:latin typeface="+mn-lt"/>
                <a:cs typeface="+mn-cs"/>
              </a:rPr>
              <a:t>December 10:</a:t>
            </a:r>
          </a:p>
          <a:p>
            <a:pPr>
              <a:lnSpc>
                <a:spcPct val="90000"/>
              </a:lnSpc>
              <a:defRPr/>
            </a:pPr>
            <a:r>
              <a:rPr lang="en-US" sz="1400" dirty="0">
                <a:latin typeface="+mn-lt"/>
                <a:cs typeface="+mn-cs"/>
              </a:rPr>
              <a:t>More than 30 companies targeted by Hydraq attackers throughout December</a:t>
            </a:r>
          </a:p>
        </p:txBody>
      </p:sp>
      <p:cxnSp>
        <p:nvCxnSpPr>
          <p:cNvPr id="37" name="Straight Connector 36"/>
          <p:cNvCxnSpPr/>
          <p:nvPr/>
        </p:nvCxnSpPr>
        <p:spPr bwMode="auto">
          <a:xfrm rot="5400000">
            <a:off x="1230313" y="3567113"/>
            <a:ext cx="400050" cy="0"/>
          </a:xfrm>
          <a:prstGeom prst="line">
            <a:avLst/>
          </a:prstGeom>
          <a:solidFill>
            <a:schemeClr val="accent1"/>
          </a:solidFill>
          <a:ln w="25400" cap="flat" cmpd="sng" algn="ctr">
            <a:solidFill>
              <a:schemeClr val="bg1"/>
            </a:solidFill>
            <a:prstDash val="solid"/>
            <a:round/>
            <a:headEnd type="none" w="med" len="med"/>
            <a:tailEnd type="none" w="med" len="med"/>
          </a:ln>
          <a:effectLst>
            <a:outerShdw blurRad="50800" dist="38100" dir="2700000" algn="tl" rotWithShape="0">
              <a:prstClr val="black">
                <a:alpha val="40000"/>
              </a:prstClr>
            </a:outerShdw>
          </a:effectLst>
        </p:spPr>
      </p:cxnSp>
      <p:cxnSp>
        <p:nvCxnSpPr>
          <p:cNvPr id="54" name="Straight Connector 53"/>
          <p:cNvCxnSpPr/>
          <p:nvPr/>
        </p:nvCxnSpPr>
        <p:spPr bwMode="auto">
          <a:xfrm rot="5400000">
            <a:off x="4263232" y="3559969"/>
            <a:ext cx="398462" cy="0"/>
          </a:xfrm>
          <a:prstGeom prst="line">
            <a:avLst/>
          </a:prstGeom>
          <a:solidFill>
            <a:schemeClr val="accent1"/>
          </a:solidFill>
          <a:ln w="25400" cap="flat" cmpd="sng" algn="ctr">
            <a:solidFill>
              <a:schemeClr val="bg1"/>
            </a:solidFill>
            <a:prstDash val="solid"/>
            <a:round/>
            <a:headEnd type="none" w="med" len="med"/>
            <a:tailEnd type="none" w="med" len="med"/>
          </a:ln>
          <a:effectLst>
            <a:outerShdw blurRad="50800" dist="38100" dir="2700000" algn="tl" rotWithShape="0">
              <a:prstClr val="black">
                <a:alpha val="40000"/>
              </a:prstClr>
            </a:outerShdw>
          </a:effectLst>
        </p:spPr>
      </p:cxnSp>
      <p:cxnSp>
        <p:nvCxnSpPr>
          <p:cNvPr id="55" name="Straight Connector 54"/>
          <p:cNvCxnSpPr/>
          <p:nvPr/>
        </p:nvCxnSpPr>
        <p:spPr bwMode="auto">
          <a:xfrm rot="5400000">
            <a:off x="7535863" y="3567113"/>
            <a:ext cx="400050" cy="0"/>
          </a:xfrm>
          <a:prstGeom prst="line">
            <a:avLst/>
          </a:prstGeom>
          <a:solidFill>
            <a:schemeClr val="accent1"/>
          </a:solidFill>
          <a:ln w="25400" cap="flat" cmpd="sng" algn="ctr">
            <a:solidFill>
              <a:schemeClr val="bg1"/>
            </a:solidFill>
            <a:prstDash val="solid"/>
            <a:round/>
            <a:headEnd type="none" w="med" len="med"/>
            <a:tailEnd type="none" w="med" len="med"/>
          </a:ln>
          <a:effectLst>
            <a:outerShdw blurRad="50800" dist="38100" dir="2700000" algn="tl" rotWithShape="0">
              <a:prstClr val="black">
                <a:alpha val="40000"/>
              </a:prstClr>
            </a:outerShdw>
          </a:effectLst>
        </p:spPr>
      </p:cxnSp>
      <p:sp>
        <p:nvSpPr>
          <p:cNvPr id="57" name="Line Callout 3 (Accent Bar) 56"/>
          <p:cNvSpPr/>
          <p:nvPr/>
        </p:nvSpPr>
        <p:spPr bwMode="auto">
          <a:xfrm rot="10800000" flipV="1">
            <a:off x="4441369" y="4804230"/>
            <a:ext cx="1625601" cy="1204684"/>
          </a:xfrm>
          <a:prstGeom prst="accentCallout3">
            <a:avLst>
              <a:gd name="adj1" fmla="val 79146"/>
              <a:gd name="adj2" fmla="val 102132"/>
              <a:gd name="adj3" fmla="val 79156"/>
              <a:gd name="adj4" fmla="val 108226"/>
              <a:gd name="adj5" fmla="val -1951"/>
              <a:gd name="adj6" fmla="val 108092"/>
              <a:gd name="adj7" fmla="val -96470"/>
              <a:gd name="adj8" fmla="val 67424"/>
            </a:avLst>
          </a:prstGeom>
          <a:solidFill>
            <a:schemeClr val="accent2">
              <a:lumMod val="20000"/>
              <a:lumOff val="80000"/>
              <a:alpha val="50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nSpc>
                <a:spcPct val="90000"/>
              </a:lnSpc>
              <a:defRPr/>
            </a:pPr>
            <a:r>
              <a:rPr lang="en-US" sz="1400" b="1" dirty="0">
                <a:latin typeface="+mn-lt"/>
                <a:cs typeface="+mn-cs"/>
              </a:rPr>
              <a:t>January 14: </a:t>
            </a:r>
            <a:r>
              <a:rPr lang="en-US" sz="1400" dirty="0">
                <a:latin typeface="+mn-lt"/>
                <a:cs typeface="+mn-cs"/>
              </a:rPr>
              <a:t>Microsoft release Security Bulletin  (979352) acknowledging CVE2010-0249</a:t>
            </a:r>
            <a:endParaRPr lang="en-US" sz="1400" b="1" dirty="0">
              <a:latin typeface="+mn-lt"/>
              <a:cs typeface="+mn-cs"/>
            </a:endParaRPr>
          </a:p>
        </p:txBody>
      </p:sp>
      <p:sp>
        <p:nvSpPr>
          <p:cNvPr id="58" name="Line Callout 3 (Accent Bar) 57"/>
          <p:cNvSpPr/>
          <p:nvPr/>
        </p:nvSpPr>
        <p:spPr bwMode="auto">
          <a:xfrm flipH="1">
            <a:off x="5036456" y="950685"/>
            <a:ext cx="1734458" cy="928911"/>
          </a:xfrm>
          <a:prstGeom prst="accentCallout3">
            <a:avLst>
              <a:gd name="adj1" fmla="val 19760"/>
              <a:gd name="adj2" fmla="val 467"/>
              <a:gd name="adj3" fmla="val 19760"/>
              <a:gd name="adj4" fmla="val -5823"/>
              <a:gd name="adj5" fmla="val 100000"/>
              <a:gd name="adj6" fmla="val -5897"/>
              <a:gd name="adj7" fmla="val 262260"/>
              <a:gd name="adj8" fmla="val 16187"/>
            </a:avLst>
          </a:prstGeom>
          <a:solidFill>
            <a:schemeClr val="accent2">
              <a:lumMod val="20000"/>
              <a:lumOff val="80000"/>
              <a:alpha val="50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nSpc>
                <a:spcPct val="90000"/>
              </a:lnSpc>
              <a:defRPr/>
            </a:pPr>
            <a:r>
              <a:rPr lang="en-US" sz="1400" b="1" dirty="0">
                <a:latin typeface="+mn-lt"/>
                <a:cs typeface="+mn-cs"/>
              </a:rPr>
              <a:t>January 15:</a:t>
            </a:r>
          </a:p>
          <a:p>
            <a:pPr>
              <a:lnSpc>
                <a:spcPct val="90000"/>
              </a:lnSpc>
              <a:defRPr/>
            </a:pPr>
            <a:r>
              <a:rPr lang="en-US" sz="1400" dirty="0">
                <a:latin typeface="+mn-lt"/>
                <a:cs typeface="+mn-cs"/>
              </a:rPr>
              <a:t>Exploit is made public and integrated into Metasploit</a:t>
            </a:r>
            <a:endParaRPr lang="en-US" sz="1400" b="1" dirty="0">
              <a:latin typeface="+mn-lt"/>
              <a:cs typeface="+mn-cs"/>
            </a:endParaRPr>
          </a:p>
        </p:txBody>
      </p:sp>
      <p:sp>
        <p:nvSpPr>
          <p:cNvPr id="59" name="Line Callout 3 (Accent Bar) 58"/>
          <p:cNvSpPr/>
          <p:nvPr/>
        </p:nvSpPr>
        <p:spPr bwMode="auto">
          <a:xfrm rot="10800000" flipV="1">
            <a:off x="6379030" y="4513944"/>
            <a:ext cx="1603828" cy="740230"/>
          </a:xfrm>
          <a:prstGeom prst="accentCallout3">
            <a:avLst>
              <a:gd name="adj1" fmla="val 79146"/>
              <a:gd name="adj2" fmla="val 102132"/>
              <a:gd name="adj3" fmla="val 79156"/>
              <a:gd name="adj4" fmla="val 108226"/>
              <a:gd name="adj5" fmla="val -1951"/>
              <a:gd name="adj6" fmla="val 108092"/>
              <a:gd name="adj7" fmla="val -102435"/>
              <a:gd name="adj8" fmla="val 87670"/>
            </a:avLst>
          </a:prstGeom>
          <a:solidFill>
            <a:schemeClr val="accent2">
              <a:lumMod val="20000"/>
              <a:lumOff val="80000"/>
              <a:alpha val="50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nSpc>
                <a:spcPct val="90000"/>
              </a:lnSpc>
              <a:defRPr/>
            </a:pPr>
            <a:r>
              <a:rPr lang="en-US" sz="1400" b="1" dirty="0">
                <a:latin typeface="+mn-lt"/>
                <a:cs typeface="+mn-cs"/>
              </a:rPr>
              <a:t>January 18: </a:t>
            </a:r>
          </a:p>
          <a:p>
            <a:pPr>
              <a:lnSpc>
                <a:spcPct val="90000"/>
              </a:lnSpc>
              <a:defRPr/>
            </a:pPr>
            <a:r>
              <a:rPr lang="en-US" sz="1400" dirty="0">
                <a:latin typeface="+mn-lt"/>
                <a:cs typeface="+mn-cs"/>
              </a:rPr>
              <a:t>Broad usage of CVE2010-0249 begins</a:t>
            </a:r>
            <a:endParaRPr lang="en-US" sz="1400" b="1" dirty="0">
              <a:latin typeface="+mn-lt"/>
              <a:cs typeface="+mn-cs"/>
            </a:endParaRPr>
          </a:p>
        </p:txBody>
      </p:sp>
      <p:sp>
        <p:nvSpPr>
          <p:cNvPr id="60" name="Line Callout 3 (Accent Bar) 59"/>
          <p:cNvSpPr/>
          <p:nvPr/>
        </p:nvSpPr>
        <p:spPr bwMode="auto">
          <a:xfrm>
            <a:off x="4804224" y="2010228"/>
            <a:ext cx="1683660" cy="965199"/>
          </a:xfrm>
          <a:prstGeom prst="accentCallout3">
            <a:avLst>
              <a:gd name="adj1" fmla="val 19760"/>
              <a:gd name="adj2" fmla="val 467"/>
              <a:gd name="adj3" fmla="val 19760"/>
              <a:gd name="adj4" fmla="val -5823"/>
              <a:gd name="adj5" fmla="val 100000"/>
              <a:gd name="adj6" fmla="val -5897"/>
              <a:gd name="adj7" fmla="val 140384"/>
              <a:gd name="adj8" fmla="val 1612"/>
            </a:avLst>
          </a:prstGeom>
          <a:solidFill>
            <a:schemeClr val="accent2">
              <a:lumMod val="20000"/>
              <a:lumOff val="80000"/>
              <a:alpha val="50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nSpc>
                <a:spcPct val="90000"/>
              </a:lnSpc>
              <a:defRPr/>
            </a:pPr>
            <a:r>
              <a:rPr lang="en-US" sz="1400" b="1" dirty="0">
                <a:latin typeface="+mn-lt"/>
                <a:cs typeface="+mn-cs"/>
              </a:rPr>
              <a:t>January 12:</a:t>
            </a:r>
          </a:p>
          <a:p>
            <a:pPr>
              <a:lnSpc>
                <a:spcPct val="90000"/>
              </a:lnSpc>
              <a:defRPr/>
            </a:pPr>
            <a:r>
              <a:rPr lang="en-US" sz="1400" dirty="0">
                <a:latin typeface="+mn-lt"/>
                <a:cs typeface="+mn-cs"/>
              </a:rPr>
              <a:t>Google announces they have been a victim of a targeted attack</a:t>
            </a:r>
          </a:p>
        </p:txBody>
      </p:sp>
      <p:sp>
        <p:nvSpPr>
          <p:cNvPr id="22" name="Line Callout 3 (Accent Bar) 21"/>
          <p:cNvSpPr/>
          <p:nvPr/>
        </p:nvSpPr>
        <p:spPr bwMode="auto">
          <a:xfrm>
            <a:off x="7032171" y="2010229"/>
            <a:ext cx="1603829" cy="921653"/>
          </a:xfrm>
          <a:prstGeom prst="accentCallout3">
            <a:avLst>
              <a:gd name="adj1" fmla="val 19760"/>
              <a:gd name="adj2" fmla="val 467"/>
              <a:gd name="adj3" fmla="val 19760"/>
              <a:gd name="adj4" fmla="val -5823"/>
              <a:gd name="adj5" fmla="val 100000"/>
              <a:gd name="adj6" fmla="val -5897"/>
              <a:gd name="adj7" fmla="val 147416"/>
              <a:gd name="adj8" fmla="val 20727"/>
            </a:avLst>
          </a:prstGeom>
          <a:solidFill>
            <a:schemeClr val="accent2">
              <a:lumMod val="20000"/>
              <a:lumOff val="80000"/>
              <a:alpha val="50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nSpc>
                <a:spcPct val="90000"/>
              </a:lnSpc>
              <a:defRPr/>
            </a:pPr>
            <a:r>
              <a:rPr lang="en-US" sz="1400" b="1" dirty="0">
                <a:latin typeface="+mn-lt"/>
                <a:cs typeface="+mn-cs"/>
              </a:rPr>
              <a:t>January 21:</a:t>
            </a:r>
          </a:p>
          <a:p>
            <a:pPr>
              <a:lnSpc>
                <a:spcPct val="90000"/>
              </a:lnSpc>
              <a:defRPr/>
            </a:pPr>
            <a:r>
              <a:rPr lang="en-US" sz="1400" dirty="0">
                <a:latin typeface="+mn-lt"/>
                <a:cs typeface="+mn-cs"/>
              </a:rPr>
              <a:t>Microsoft releases patches for CVE2010-0249</a:t>
            </a:r>
            <a:endParaRPr lang="en-US" sz="1400" b="1" dirty="0">
              <a:latin typeface="+mn-lt"/>
              <a:cs typeface="+mn-cs"/>
            </a:endParaRP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20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fade">
                                      <p:cBhvr>
                                        <p:cTn id="12" dur="2000"/>
                                        <p:tgtEl>
                                          <p:spTgt spid="5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8"/>
                                        </p:tgtEl>
                                        <p:attrNameLst>
                                          <p:attrName>style.visibility</p:attrName>
                                        </p:attrNameLst>
                                      </p:cBhvr>
                                      <p:to>
                                        <p:strVal val="visible"/>
                                      </p:to>
                                    </p:set>
                                    <p:animEffect transition="in" filter="fade">
                                      <p:cBhvr>
                                        <p:cTn id="17" dur="2000"/>
                                        <p:tgtEl>
                                          <p:spTgt spid="5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9"/>
                                        </p:tgtEl>
                                        <p:attrNameLst>
                                          <p:attrName>style.visibility</p:attrName>
                                        </p:attrNameLst>
                                      </p:cBhvr>
                                      <p:to>
                                        <p:strVal val="visible"/>
                                      </p:to>
                                    </p:set>
                                    <p:animEffect transition="in" filter="fade">
                                      <p:cBhvr>
                                        <p:cTn id="22" dur="2000"/>
                                        <p:tgtEl>
                                          <p:spTgt spid="5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pPr eaLnBrk="1" hangingPunct="1"/>
            <a:r>
              <a:rPr lang="en-US" dirty="0" smtClean="0"/>
              <a:t>Hydraq Attacks</a:t>
            </a:r>
            <a:br>
              <a:rPr lang="en-US" dirty="0" smtClean="0"/>
            </a:br>
            <a:r>
              <a:rPr lang="en-US" sz="2000" dirty="0" smtClean="0"/>
              <a:t>Key Facts</a:t>
            </a:r>
            <a:endParaRPr lang="en-US" sz="3200" dirty="0" smtClean="0"/>
          </a:p>
        </p:txBody>
      </p:sp>
      <p:sp>
        <p:nvSpPr>
          <p:cNvPr id="16387" name="Content Placeholder 2"/>
          <p:cNvSpPr>
            <a:spLocks noGrp="1"/>
          </p:cNvSpPr>
          <p:nvPr>
            <p:ph idx="1"/>
          </p:nvPr>
        </p:nvSpPr>
        <p:spPr/>
        <p:txBody>
          <a:bodyPr>
            <a:normAutofit fontScale="85000" lnSpcReduction="20000"/>
          </a:bodyPr>
          <a:lstStyle/>
          <a:p>
            <a:pPr eaLnBrk="1" hangingPunct="1">
              <a:defRPr/>
            </a:pPr>
            <a:r>
              <a:rPr lang="en-US" dirty="0" smtClean="0"/>
              <a:t>More than 30 enterprises discover attacks in January 2010</a:t>
            </a:r>
          </a:p>
          <a:p>
            <a:pPr eaLnBrk="1" hangingPunct="1">
              <a:defRPr/>
            </a:pPr>
            <a:r>
              <a:rPr lang="en-US" dirty="0" smtClean="0"/>
              <a:t>Key personnel were targeted and sent information related to their business activities via email and instant messaging</a:t>
            </a:r>
          </a:p>
          <a:p>
            <a:pPr eaLnBrk="1" hangingPunct="1">
              <a:defRPr/>
            </a:pPr>
            <a:r>
              <a:rPr lang="en-US" dirty="0" smtClean="0"/>
              <a:t>A link was provided that led to an 0-day exploit targeting IE6</a:t>
            </a:r>
          </a:p>
          <a:p>
            <a:pPr eaLnBrk="1" hangingPunct="1">
              <a:defRPr/>
            </a:pPr>
            <a:r>
              <a:rPr lang="en-US" dirty="0" smtClean="0">
                <a:solidFill>
                  <a:schemeClr val="bg2">
                    <a:lumMod val="50000"/>
                  </a:schemeClr>
                </a:solidFill>
              </a:rPr>
              <a:t>Other exploits (such as PDFs) had been used historically</a:t>
            </a:r>
            <a:endParaRPr lang="en-US" dirty="0" smtClean="0"/>
          </a:p>
          <a:p>
            <a:pPr eaLnBrk="1" hangingPunct="1">
              <a:defRPr/>
            </a:pPr>
            <a:r>
              <a:rPr lang="en-US" dirty="0" smtClean="0"/>
              <a:t>The exploit silently downloaded and executed Trojan.Hydraq</a:t>
            </a:r>
          </a:p>
          <a:p>
            <a:pPr eaLnBrk="1" hangingPunct="1">
              <a:defRPr/>
            </a:pPr>
            <a:r>
              <a:rPr lang="en-US" dirty="0" smtClean="0"/>
              <a:t>Trojan.Hydraq allowed backdoor access to the infected machine</a:t>
            </a:r>
          </a:p>
          <a:p>
            <a:pPr lvl="1" eaLnBrk="1" hangingPunct="1">
              <a:buClr>
                <a:schemeClr val="bg2">
                  <a:lumMod val="50000"/>
                </a:schemeClr>
              </a:buClr>
              <a:defRPr/>
            </a:pPr>
            <a:r>
              <a:rPr lang="en-US" dirty="0" smtClean="0">
                <a:solidFill>
                  <a:schemeClr val="bg2">
                    <a:lumMod val="50000"/>
                  </a:schemeClr>
                </a:solidFill>
              </a:rPr>
              <a:t>Features are simple relative to other current threats </a:t>
            </a:r>
          </a:p>
          <a:p>
            <a:pPr lvl="1" eaLnBrk="1" hangingPunct="1">
              <a:buClr>
                <a:schemeClr val="bg2">
                  <a:lumMod val="50000"/>
                </a:schemeClr>
              </a:buClr>
              <a:defRPr/>
            </a:pPr>
            <a:r>
              <a:rPr lang="en-US" dirty="0" smtClean="0">
                <a:solidFill>
                  <a:schemeClr val="bg2">
                    <a:lumMod val="50000"/>
                  </a:schemeClr>
                </a:solidFill>
              </a:rPr>
              <a:t>Many code blocks appear to be copied from public sources</a:t>
            </a:r>
            <a:endParaRPr lang="en-US" dirty="0" smtClean="0"/>
          </a:p>
          <a:p>
            <a:pPr eaLnBrk="1" hangingPunct="1">
              <a:defRPr/>
            </a:pPr>
            <a:r>
              <a:rPr lang="en-US" dirty="0" smtClean="0"/>
              <a:t>Attackers performed reconnaissance and obtained sensitive information from the infected machine and gained access to other resources on the network</a:t>
            </a:r>
          </a:p>
          <a:p>
            <a:pPr eaLnBrk="1" hangingPunct="1">
              <a:defRPr/>
            </a:pPr>
            <a:r>
              <a:rPr lang="en-US" dirty="0" smtClean="0"/>
              <a:t>Attacks were customized to each organization and specific details vary per targeted organization</a:t>
            </a:r>
          </a:p>
          <a:p>
            <a:pPr eaLnBrk="1" hangingPunct="1">
              <a:defRPr/>
            </a:pPr>
            <a:endParaRPr lang="en-US" dirty="0" smtClean="0"/>
          </a:p>
        </p:txBody>
      </p:sp>
      <p:sp>
        <p:nvSpPr>
          <p:cNvPr id="4" name="Footer Placeholder 3"/>
          <p:cNvSpPr>
            <a:spLocks noGrp="1"/>
          </p:cNvSpPr>
          <p:nvPr>
            <p:ph type="ftr" sz="quarter" idx="10"/>
          </p:nvPr>
        </p:nvSpPr>
        <p:spPr/>
        <p:txBody>
          <a:bodyPr/>
          <a:lstStyle/>
          <a:p>
            <a:pPr>
              <a:defRPr/>
            </a:pPr>
            <a:r>
              <a:rPr lang="en-US" smtClean="0"/>
              <a:t>RAID 2010 - The New Generation of Targeted Attacks</a:t>
            </a:r>
            <a:endParaRPr lang="en-US"/>
          </a:p>
        </p:txBody>
      </p:sp>
      <p:sp>
        <p:nvSpPr>
          <p:cNvPr id="37892" name="Slide Number Placeholder 4"/>
          <p:cNvSpPr>
            <a:spLocks noGrp="1"/>
          </p:cNvSpPr>
          <p:nvPr>
            <p:ph type="sldNum" sz="quarter" idx="11"/>
          </p:nvPr>
        </p:nvSpPr>
        <p:spPr>
          <a:noFill/>
        </p:spPr>
        <p:txBody>
          <a:bodyPr/>
          <a:lstStyle/>
          <a:p>
            <a:fld id="{A1C7F564-F76B-4067-8910-696EC298FCFA}" type="slidenum">
              <a:rPr lang="en-US" smtClean="0">
                <a:cs typeface="Arial" charset="0"/>
              </a:rPr>
              <a:pPr/>
              <a:t>23</a:t>
            </a:fld>
            <a:endParaRPr lang="en-US" smtClean="0">
              <a:cs typeface="Arial"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pPr eaLnBrk="1" hangingPunct="1"/>
            <a:r>
              <a:rPr lang="en-US" dirty="0" smtClean="0"/>
              <a:t>December Hydraq Incident</a:t>
            </a:r>
            <a:br>
              <a:rPr lang="en-US" dirty="0" smtClean="0"/>
            </a:br>
            <a:r>
              <a:rPr lang="en-US" sz="2000" dirty="0" smtClean="0"/>
              <a:t>Personal Email or IM to the Victim</a:t>
            </a:r>
          </a:p>
        </p:txBody>
      </p:sp>
      <p:sp>
        <p:nvSpPr>
          <p:cNvPr id="4" name="Footer Placeholder 3"/>
          <p:cNvSpPr>
            <a:spLocks noGrp="1"/>
          </p:cNvSpPr>
          <p:nvPr>
            <p:ph type="ftr" sz="quarter" idx="10"/>
          </p:nvPr>
        </p:nvSpPr>
        <p:spPr/>
        <p:txBody>
          <a:bodyPr/>
          <a:lstStyle/>
          <a:p>
            <a:pPr>
              <a:defRPr/>
            </a:pPr>
            <a:r>
              <a:rPr lang="en-US" smtClean="0"/>
              <a:t>RAID 2010 - The New Generation of Targeted Attacks</a:t>
            </a:r>
            <a:endParaRPr lang="en-US"/>
          </a:p>
        </p:txBody>
      </p:sp>
      <p:sp>
        <p:nvSpPr>
          <p:cNvPr id="38915" name="Slide Number Placeholder 4"/>
          <p:cNvSpPr>
            <a:spLocks noGrp="1"/>
          </p:cNvSpPr>
          <p:nvPr>
            <p:ph type="sldNum" sz="quarter" idx="11"/>
          </p:nvPr>
        </p:nvSpPr>
        <p:spPr>
          <a:noFill/>
        </p:spPr>
        <p:txBody>
          <a:bodyPr/>
          <a:lstStyle/>
          <a:p>
            <a:fld id="{DACB9AAE-6B60-47F3-A134-6077B94F788B}" type="slidenum">
              <a:rPr lang="en-US" smtClean="0">
                <a:cs typeface="Arial" charset="0"/>
              </a:rPr>
              <a:pPr/>
              <a:t>24</a:t>
            </a:fld>
            <a:endParaRPr lang="en-US" smtClean="0">
              <a:cs typeface="Arial" charset="0"/>
            </a:endParaRPr>
          </a:p>
        </p:txBody>
      </p:sp>
      <p:grpSp>
        <p:nvGrpSpPr>
          <p:cNvPr id="38916" name="Group 8"/>
          <p:cNvGrpSpPr>
            <a:grpSpLocks/>
          </p:cNvGrpSpPr>
          <p:nvPr/>
        </p:nvGrpSpPr>
        <p:grpSpPr bwMode="auto">
          <a:xfrm>
            <a:off x="428625" y="1371600"/>
            <a:ext cx="995363" cy="1093788"/>
            <a:chOff x="428262" y="1372252"/>
            <a:chExt cx="995424" cy="1093155"/>
          </a:xfrm>
        </p:grpSpPr>
        <p:pic>
          <p:nvPicPr>
            <p:cNvPr id="38929" name="Picture 4" descr="C:\Documents and Settings\Eric_Chien\My Documents\My Pictures\Microsoft Clip Organizer\j0433931.png"/>
            <p:cNvPicPr>
              <a:picLocks noChangeAspect="1" noChangeArrowheads="1"/>
            </p:cNvPicPr>
            <p:nvPr/>
          </p:nvPicPr>
          <p:blipFill>
            <a:blip r:embed="rId3" cstate="print"/>
            <a:srcRect/>
            <a:stretch>
              <a:fillRect/>
            </a:stretch>
          </p:blipFill>
          <p:spPr bwMode="auto">
            <a:xfrm flipH="1">
              <a:off x="428262" y="1372252"/>
              <a:ext cx="960700" cy="903555"/>
            </a:xfrm>
            <a:prstGeom prst="rect">
              <a:avLst/>
            </a:prstGeom>
            <a:noFill/>
            <a:ln w="9525">
              <a:noFill/>
              <a:miter lim="800000"/>
              <a:headEnd/>
              <a:tailEnd/>
            </a:ln>
          </p:spPr>
        </p:pic>
        <p:sp>
          <p:nvSpPr>
            <p:cNvPr id="8" name="TextBox 7"/>
            <p:cNvSpPr txBox="1"/>
            <p:nvPr/>
          </p:nvSpPr>
          <p:spPr bwMode="ltGray">
            <a:xfrm>
              <a:off x="509230" y="2106840"/>
              <a:ext cx="914456" cy="358567"/>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r>
                <a:rPr lang="en-US" sz="2000" dirty="0">
                  <a:solidFill>
                    <a:schemeClr val="bg2">
                      <a:lumMod val="50000"/>
                    </a:schemeClr>
                  </a:solidFill>
                  <a:latin typeface="Calibri" pitchFamily="34" charset="0"/>
                  <a:cs typeface="+mn-cs"/>
                </a:rPr>
                <a:t>Attacker</a:t>
              </a:r>
            </a:p>
          </p:txBody>
        </p:sp>
      </p:grpSp>
      <p:cxnSp>
        <p:nvCxnSpPr>
          <p:cNvPr id="38917" name="Straight Arrow Connector 25"/>
          <p:cNvCxnSpPr>
            <a:cxnSpLocks noChangeShapeType="1"/>
          </p:cNvCxnSpPr>
          <p:nvPr/>
        </p:nvCxnSpPr>
        <p:spPr bwMode="auto">
          <a:xfrm>
            <a:off x="1446213" y="1874838"/>
            <a:ext cx="2535237" cy="1587"/>
          </a:xfrm>
          <a:prstGeom prst="straightConnector1">
            <a:avLst/>
          </a:prstGeom>
          <a:noFill/>
          <a:ln w="19050" algn="ctr">
            <a:solidFill>
              <a:schemeClr val="bg2"/>
            </a:solidFill>
            <a:round/>
            <a:headEnd/>
            <a:tailEnd type="arrow" w="med" len="med"/>
          </a:ln>
        </p:spPr>
      </p:cxnSp>
      <p:pic>
        <p:nvPicPr>
          <p:cNvPr id="38918" name="Picture 8" descr="http://www.deanlee.cn/wp-content/uploads/2007/08/windowslivewriterihavecreatedamsnchatbotalice35.cn-1466aalice-thumb2.jpg">
            <a:hlinkClick r:id="rId4"/>
          </p:cNvPr>
          <p:cNvPicPr>
            <a:picLocks noChangeAspect="1" noChangeArrowheads="1"/>
          </p:cNvPicPr>
          <p:nvPr/>
        </p:nvPicPr>
        <p:blipFill>
          <a:blip r:embed="rId5" cstate="print"/>
          <a:srcRect/>
          <a:stretch>
            <a:fillRect/>
          </a:stretch>
        </p:blipFill>
        <p:spPr bwMode="auto">
          <a:xfrm>
            <a:off x="2997200" y="1624013"/>
            <a:ext cx="603250" cy="547687"/>
          </a:xfrm>
          <a:prstGeom prst="rect">
            <a:avLst/>
          </a:prstGeom>
          <a:noFill/>
          <a:ln w="9525">
            <a:noFill/>
            <a:miter lim="800000"/>
            <a:headEnd/>
            <a:tailEnd/>
          </a:ln>
        </p:spPr>
      </p:pic>
      <p:pic>
        <p:nvPicPr>
          <p:cNvPr id="38919" name="Picture 9" descr="C:\Documents and Settings\Eric_Chien\My Documents\My Pictures\Microsoft Clip Organizer\j0431587.png"/>
          <p:cNvPicPr>
            <a:picLocks noChangeAspect="1" noChangeArrowheads="1"/>
          </p:cNvPicPr>
          <p:nvPr/>
        </p:nvPicPr>
        <p:blipFill>
          <a:blip r:embed="rId6" cstate="print"/>
          <a:srcRect/>
          <a:stretch>
            <a:fillRect/>
          </a:stretch>
        </p:blipFill>
        <p:spPr bwMode="auto">
          <a:xfrm>
            <a:off x="1839913" y="1574800"/>
            <a:ext cx="649287" cy="649288"/>
          </a:xfrm>
          <a:prstGeom prst="rect">
            <a:avLst/>
          </a:prstGeom>
          <a:noFill/>
          <a:ln w="9525">
            <a:noFill/>
            <a:miter lim="800000"/>
            <a:headEnd/>
            <a:tailEnd/>
          </a:ln>
        </p:spPr>
      </p:pic>
      <p:grpSp>
        <p:nvGrpSpPr>
          <p:cNvPr id="38920" name="Group 35"/>
          <p:cNvGrpSpPr>
            <a:grpSpLocks/>
          </p:cNvGrpSpPr>
          <p:nvPr/>
        </p:nvGrpSpPr>
        <p:grpSpPr bwMode="auto">
          <a:xfrm>
            <a:off x="3984625" y="1462088"/>
            <a:ext cx="935038" cy="1179512"/>
            <a:chOff x="3555358" y="3915919"/>
            <a:chExt cx="935618" cy="1178870"/>
          </a:xfrm>
        </p:grpSpPr>
        <p:pic>
          <p:nvPicPr>
            <p:cNvPr id="38927" name="Picture 10" descr="C:\Documents and Settings\Eric_Chien\Local Settings\Temporary Internet Files\Content.IE5\7TKUMKH0\MCj04326250000[1].png"/>
            <p:cNvPicPr>
              <a:picLocks noChangeAspect="1" noChangeArrowheads="1"/>
            </p:cNvPicPr>
            <p:nvPr/>
          </p:nvPicPr>
          <p:blipFill>
            <a:blip r:embed="rId7" cstate="print"/>
            <a:srcRect/>
            <a:stretch>
              <a:fillRect/>
            </a:stretch>
          </p:blipFill>
          <p:spPr bwMode="auto">
            <a:xfrm>
              <a:off x="3613853" y="3915919"/>
              <a:ext cx="877123" cy="877123"/>
            </a:xfrm>
            <a:prstGeom prst="rect">
              <a:avLst/>
            </a:prstGeom>
            <a:noFill/>
            <a:ln w="9525">
              <a:noFill/>
              <a:miter lim="800000"/>
              <a:headEnd/>
              <a:tailEnd/>
            </a:ln>
          </p:spPr>
        </p:pic>
        <p:sp>
          <p:nvSpPr>
            <p:cNvPr id="35" name="TextBox 34"/>
            <p:cNvSpPr txBox="1"/>
            <p:nvPr/>
          </p:nvSpPr>
          <p:spPr bwMode="ltGray">
            <a:xfrm>
              <a:off x="3555358" y="4736209"/>
              <a:ext cx="914967" cy="358580"/>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r>
                <a:rPr lang="en-US" sz="2000" dirty="0">
                  <a:solidFill>
                    <a:schemeClr val="bg2">
                      <a:lumMod val="50000"/>
                    </a:schemeClr>
                  </a:solidFill>
                  <a:latin typeface="Calibri" pitchFamily="34" charset="0"/>
                  <a:cs typeface="+mn-cs"/>
                </a:rPr>
                <a:t>Victim</a:t>
              </a:r>
            </a:p>
          </p:txBody>
        </p:sp>
      </p:grpSp>
      <p:sp>
        <p:nvSpPr>
          <p:cNvPr id="31" name="TextBox 30"/>
          <p:cNvSpPr txBox="1"/>
          <p:nvPr/>
        </p:nvSpPr>
        <p:spPr bwMode="ltGray">
          <a:xfrm>
            <a:off x="463550" y="4073525"/>
            <a:ext cx="3922713" cy="1701800"/>
          </a:xfrm>
          <a:prstGeom prst="rect">
            <a:avLst/>
          </a:prstGeom>
          <a:noFill/>
          <a:ln w="9525">
            <a:noFill/>
            <a:miter lim="800000"/>
            <a:headEnd/>
            <a:tailEnd/>
          </a:ln>
        </p:spPr>
        <p:txBody>
          <a:bodyPr lIns="91419" tIns="45710" rIns="91419" bIns="45710"/>
          <a:lstStyle/>
          <a:p>
            <a:pPr>
              <a:lnSpc>
                <a:spcPct val="90000"/>
              </a:lnSpc>
              <a:spcBef>
                <a:spcPts val="0"/>
              </a:spcBef>
              <a:spcAft>
                <a:spcPts val="800"/>
              </a:spcAft>
              <a:defRPr/>
            </a:pPr>
            <a:endParaRPr lang="en-US" sz="2000" dirty="0" err="1">
              <a:solidFill>
                <a:schemeClr val="bg2">
                  <a:lumMod val="50000"/>
                </a:schemeClr>
              </a:solidFill>
              <a:latin typeface="Calibri" pitchFamily="34" charset="0"/>
              <a:cs typeface="+mn-cs"/>
            </a:endParaRPr>
          </a:p>
        </p:txBody>
      </p:sp>
      <p:grpSp>
        <p:nvGrpSpPr>
          <p:cNvPr id="5" name="Group 32"/>
          <p:cNvGrpSpPr>
            <a:grpSpLocks/>
          </p:cNvGrpSpPr>
          <p:nvPr/>
        </p:nvGrpSpPr>
        <p:grpSpPr bwMode="auto">
          <a:xfrm>
            <a:off x="369888" y="2609850"/>
            <a:ext cx="4270375" cy="3221038"/>
            <a:chOff x="370390" y="2610573"/>
            <a:chExt cx="4270568" cy="3219609"/>
          </a:xfrm>
        </p:grpSpPr>
        <p:pic>
          <p:nvPicPr>
            <p:cNvPr id="38925" name="Picture 17"/>
            <p:cNvPicPr>
              <a:picLocks noChangeAspect="1" noChangeArrowheads="1"/>
            </p:cNvPicPr>
            <p:nvPr/>
          </p:nvPicPr>
          <p:blipFill>
            <a:blip r:embed="rId8" cstate="print"/>
            <a:srcRect/>
            <a:stretch>
              <a:fillRect/>
            </a:stretch>
          </p:blipFill>
          <p:spPr bwMode="auto">
            <a:xfrm>
              <a:off x="370390" y="2610573"/>
              <a:ext cx="4270568" cy="3219609"/>
            </a:xfrm>
            <a:prstGeom prst="rect">
              <a:avLst/>
            </a:prstGeom>
            <a:noFill/>
            <a:ln w="9525">
              <a:noFill/>
              <a:miter lim="800000"/>
              <a:headEnd/>
              <a:tailEnd/>
            </a:ln>
          </p:spPr>
        </p:pic>
        <p:sp>
          <p:nvSpPr>
            <p:cNvPr id="32" name="TextBox 31"/>
            <p:cNvSpPr txBox="1"/>
            <p:nvPr/>
          </p:nvSpPr>
          <p:spPr bwMode="ltGray">
            <a:xfrm>
              <a:off x="462469" y="4016474"/>
              <a:ext cx="3924477" cy="1666135"/>
            </a:xfrm>
            <a:prstGeom prst="rect">
              <a:avLst/>
            </a:prstGeom>
            <a:solidFill>
              <a:schemeClr val="bg1"/>
            </a:solidFill>
            <a:ln w="9525">
              <a:noFill/>
              <a:miter lim="800000"/>
              <a:headEnd/>
              <a:tailEnd/>
            </a:ln>
          </p:spPr>
          <p:txBody>
            <a:bodyPr lIns="91419" tIns="45710" rIns="91419" bIns="45710"/>
            <a:lstStyle/>
            <a:p>
              <a:pPr>
                <a:lnSpc>
                  <a:spcPct val="90000"/>
                </a:lnSpc>
                <a:spcBef>
                  <a:spcPts val="0"/>
                </a:spcBef>
                <a:spcAft>
                  <a:spcPts val="800"/>
                </a:spcAft>
                <a:defRPr/>
              </a:pPr>
              <a:r>
                <a:rPr lang="en-US" sz="1600" dirty="0">
                  <a:solidFill>
                    <a:schemeClr val="bg2">
                      <a:lumMod val="50000"/>
                    </a:schemeClr>
                  </a:solidFill>
                  <a:latin typeface="Courier New" pitchFamily="49" charset="0"/>
                  <a:cs typeface="Courier New" pitchFamily="49" charset="0"/>
                </a:rPr>
                <a:t>Hi Eric,</a:t>
              </a:r>
            </a:p>
            <a:p>
              <a:pPr>
                <a:lnSpc>
                  <a:spcPct val="90000"/>
                </a:lnSpc>
                <a:spcBef>
                  <a:spcPts val="0"/>
                </a:spcBef>
                <a:spcAft>
                  <a:spcPts val="800"/>
                </a:spcAft>
                <a:defRPr/>
              </a:pPr>
              <a:r>
                <a:rPr lang="en-US" sz="1600" dirty="0">
                  <a:solidFill>
                    <a:schemeClr val="bg2">
                      <a:lumMod val="50000"/>
                    </a:schemeClr>
                  </a:solidFill>
                  <a:latin typeface="Courier New" pitchFamily="49" charset="0"/>
                  <a:cs typeface="Courier New" pitchFamily="49" charset="0"/>
                </a:rPr>
                <a:t>I met you at the Malware Conference last month.  Wanted to let you know I got this great shot of you doing your presentation.  I posted it here:</a:t>
              </a:r>
            </a:p>
          </p:txBody>
        </p:sp>
      </p:grpSp>
      <p:pic>
        <p:nvPicPr>
          <p:cNvPr id="40963" name="Picture 3"/>
          <p:cNvPicPr>
            <a:picLocks noChangeAspect="1" noChangeArrowheads="1"/>
          </p:cNvPicPr>
          <p:nvPr/>
        </p:nvPicPr>
        <p:blipFill>
          <a:blip r:embed="rId9" cstate="print"/>
          <a:srcRect/>
          <a:stretch>
            <a:fillRect/>
          </a:stretch>
        </p:blipFill>
        <p:spPr bwMode="auto">
          <a:xfrm>
            <a:off x="4894263" y="2662238"/>
            <a:ext cx="3856037" cy="3302000"/>
          </a:xfrm>
          <a:prstGeom prst="rect">
            <a:avLst/>
          </a:prstGeom>
          <a:noFill/>
          <a:ln w="9525">
            <a:noFill/>
            <a:miter lim="800000"/>
            <a:headEnd/>
            <a:tailEnd/>
          </a:ln>
        </p:spPr>
      </p:pic>
      <p:sp>
        <p:nvSpPr>
          <p:cNvPr id="42" name="TextBox 41"/>
          <p:cNvSpPr txBox="1"/>
          <p:nvPr/>
        </p:nvSpPr>
        <p:spPr bwMode="ltGray">
          <a:xfrm>
            <a:off x="1357313" y="5635625"/>
            <a:ext cx="6088062" cy="406400"/>
          </a:xfrm>
          <a:prstGeom prst="rect">
            <a:avLst/>
          </a:prstGeom>
          <a:solidFill>
            <a:schemeClr val="accent2">
              <a:lumMod val="20000"/>
              <a:lumOff val="80000"/>
            </a:schemeClr>
          </a:solidFill>
          <a:ln w="9525">
            <a:noFill/>
            <a:miter lim="800000"/>
            <a:headEnd/>
            <a:tailEnd/>
          </a:ln>
          <a:effectLst>
            <a:outerShdw blurRad="50800" dist="38100" dir="2700000" algn="tl" rotWithShape="0">
              <a:prstClr val="black">
                <a:alpha val="40000"/>
              </a:prstClr>
            </a:outerShdw>
          </a:effectLst>
        </p:spPr>
        <p:txBody>
          <a:bodyPr wrap="none" lIns="91419" tIns="45710" rIns="91419" bIns="45710"/>
          <a:lstStyle/>
          <a:p>
            <a:pPr algn="ctr">
              <a:lnSpc>
                <a:spcPct val="90000"/>
              </a:lnSpc>
              <a:spcBef>
                <a:spcPts val="0"/>
              </a:spcBef>
              <a:spcAft>
                <a:spcPts val="800"/>
              </a:spcAft>
              <a:defRPr/>
            </a:pPr>
            <a:r>
              <a:rPr lang="en-US" sz="2000" u="sng" dirty="0">
                <a:solidFill>
                  <a:srgbClr val="00B0F0"/>
                </a:solidFill>
                <a:cs typeface="+mn-cs"/>
              </a:rPr>
              <a:t>http://photo1.zyns.com/72895381_1683721_d.html </a:t>
            </a:r>
            <a:endParaRPr lang="en-US" sz="2000" u="sng" dirty="0">
              <a:solidFill>
                <a:srgbClr val="00B0F0"/>
              </a:solidFill>
              <a:latin typeface="Calibri" pitchFamily="34" charset="0"/>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40963"/>
                                        </p:tgtEl>
                                        <p:attrNameLst>
                                          <p:attrName>style.visibility</p:attrName>
                                        </p:attrNameLst>
                                      </p:cBhvr>
                                      <p:to>
                                        <p:strVal val="visible"/>
                                      </p:to>
                                    </p:set>
                                    <p:animEffect transition="in" filter="fade">
                                      <p:cBhvr>
                                        <p:cTn id="10" dur="2000"/>
                                        <p:tgtEl>
                                          <p:spTgt spid="40963"/>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1" name="Picture 2" descr="C:\Documents and Settings\Eric_Chien\My Documents\My Pictures\Microsoft Clip Organizer\j0441337.png"/>
          <p:cNvPicPr>
            <a:picLocks noChangeAspect="1" noChangeArrowheads="1"/>
          </p:cNvPicPr>
          <p:nvPr/>
        </p:nvPicPr>
        <p:blipFill>
          <a:blip r:embed="rId3" cstate="print"/>
          <a:srcRect/>
          <a:stretch>
            <a:fillRect/>
          </a:stretch>
        </p:blipFill>
        <p:spPr bwMode="auto">
          <a:xfrm>
            <a:off x="1562100" y="2132013"/>
            <a:ext cx="863600" cy="862012"/>
          </a:xfrm>
          <a:prstGeom prst="rect">
            <a:avLst/>
          </a:prstGeom>
          <a:noFill/>
          <a:ln w="9525">
            <a:noFill/>
            <a:miter lim="800000"/>
            <a:headEnd/>
            <a:tailEnd/>
          </a:ln>
        </p:spPr>
      </p:pic>
      <p:grpSp>
        <p:nvGrpSpPr>
          <p:cNvPr id="40962" name="Group 35"/>
          <p:cNvGrpSpPr>
            <a:grpSpLocks/>
          </p:cNvGrpSpPr>
          <p:nvPr/>
        </p:nvGrpSpPr>
        <p:grpSpPr bwMode="auto">
          <a:xfrm flipH="1">
            <a:off x="601663" y="1704975"/>
            <a:ext cx="1030287" cy="1179513"/>
            <a:chOff x="7687520" y="3360334"/>
            <a:chExt cx="935618" cy="1178870"/>
          </a:xfrm>
        </p:grpSpPr>
        <p:pic>
          <p:nvPicPr>
            <p:cNvPr id="40985" name="Picture 10" descr="C:\Documents and Settings\Eric_Chien\Local Settings\Temporary Internet Files\Content.IE5\7TKUMKH0\MCj04326250000[1].png"/>
            <p:cNvPicPr>
              <a:picLocks noChangeAspect="1" noChangeArrowheads="1"/>
            </p:cNvPicPr>
            <p:nvPr/>
          </p:nvPicPr>
          <p:blipFill>
            <a:blip r:embed="rId4" cstate="print"/>
            <a:srcRect/>
            <a:stretch>
              <a:fillRect/>
            </a:stretch>
          </p:blipFill>
          <p:spPr bwMode="auto">
            <a:xfrm>
              <a:off x="7746015" y="3360334"/>
              <a:ext cx="877123" cy="877123"/>
            </a:xfrm>
            <a:prstGeom prst="rect">
              <a:avLst/>
            </a:prstGeom>
            <a:noFill/>
            <a:ln w="9525">
              <a:noFill/>
              <a:miter lim="800000"/>
              <a:headEnd/>
              <a:tailEnd/>
            </a:ln>
          </p:spPr>
        </p:pic>
        <p:sp>
          <p:nvSpPr>
            <p:cNvPr id="35" name="TextBox 34"/>
            <p:cNvSpPr txBox="1"/>
            <p:nvPr/>
          </p:nvSpPr>
          <p:spPr bwMode="ltGray">
            <a:xfrm>
              <a:off x="7687520" y="4180625"/>
              <a:ext cx="913994" cy="358579"/>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r>
                <a:rPr lang="en-US" sz="2000" dirty="0">
                  <a:solidFill>
                    <a:schemeClr val="bg2">
                      <a:lumMod val="50000"/>
                    </a:schemeClr>
                  </a:solidFill>
                  <a:latin typeface="+mn-lt"/>
                  <a:cs typeface="+mn-cs"/>
                </a:rPr>
                <a:t>Victim</a:t>
              </a:r>
            </a:p>
          </p:txBody>
        </p:sp>
      </p:grpSp>
      <p:sp>
        <p:nvSpPr>
          <p:cNvPr id="20483" name="Title 1"/>
          <p:cNvSpPr>
            <a:spLocks noGrp="1"/>
          </p:cNvSpPr>
          <p:nvPr>
            <p:ph type="title"/>
          </p:nvPr>
        </p:nvSpPr>
        <p:spPr/>
        <p:txBody>
          <a:bodyPr/>
          <a:lstStyle/>
          <a:p>
            <a:pPr eaLnBrk="1" hangingPunct="1"/>
            <a:r>
              <a:rPr lang="en-US" dirty="0" smtClean="0"/>
              <a:t>December Hydraq Incident</a:t>
            </a:r>
            <a:r>
              <a:rPr lang="en-US" sz="2000" dirty="0" smtClean="0">
                <a:solidFill>
                  <a:srgbClr val="FF33CC"/>
                </a:solidFill>
              </a:rPr>
              <a:t/>
            </a:r>
            <a:br>
              <a:rPr lang="en-US" sz="2000" dirty="0" smtClean="0">
                <a:solidFill>
                  <a:srgbClr val="FF33CC"/>
                </a:solidFill>
              </a:rPr>
            </a:br>
            <a:r>
              <a:rPr lang="en-US" sz="2000" dirty="0" smtClean="0"/>
              <a:t>Bait Leads to 0-Day Exploit</a:t>
            </a:r>
            <a:endParaRPr lang="en-US" dirty="0" smtClean="0"/>
          </a:p>
        </p:txBody>
      </p:sp>
      <p:sp>
        <p:nvSpPr>
          <p:cNvPr id="4" name="Footer Placeholder 3"/>
          <p:cNvSpPr>
            <a:spLocks noGrp="1"/>
          </p:cNvSpPr>
          <p:nvPr>
            <p:ph type="ftr" sz="quarter" idx="10"/>
          </p:nvPr>
        </p:nvSpPr>
        <p:spPr/>
        <p:txBody>
          <a:bodyPr/>
          <a:lstStyle/>
          <a:p>
            <a:pPr>
              <a:defRPr/>
            </a:pPr>
            <a:r>
              <a:rPr lang="en-US" smtClean="0">
                <a:latin typeface="+mn-lt"/>
              </a:rPr>
              <a:t>RAID 2010 - The New Generation of Targeted Attacks</a:t>
            </a:r>
            <a:endParaRPr lang="en-US">
              <a:latin typeface="+mn-lt"/>
            </a:endParaRPr>
          </a:p>
        </p:txBody>
      </p:sp>
      <p:sp>
        <p:nvSpPr>
          <p:cNvPr id="20485" name="Slide Number Placeholder 4"/>
          <p:cNvSpPr>
            <a:spLocks noGrp="1"/>
          </p:cNvSpPr>
          <p:nvPr>
            <p:ph type="sldNum" sz="quarter" idx="11"/>
          </p:nvPr>
        </p:nvSpPr>
        <p:spPr/>
        <p:txBody>
          <a:bodyPr/>
          <a:lstStyle/>
          <a:p>
            <a:pPr>
              <a:defRPr/>
            </a:pPr>
            <a:fld id="{93729199-839D-4514-B83F-4F5F12A500BB}" type="slidenum">
              <a:rPr lang="en-US" smtClean="0">
                <a:latin typeface="+mn-lt"/>
                <a:ea typeface="Calibri" pitchFamily="34" charset="0"/>
              </a:rPr>
              <a:pPr>
                <a:defRPr/>
              </a:pPr>
              <a:t>25</a:t>
            </a:fld>
            <a:endParaRPr lang="en-US" smtClean="0">
              <a:latin typeface="+mn-lt"/>
              <a:ea typeface="Calibri" pitchFamily="34" charset="0"/>
            </a:endParaRPr>
          </a:p>
        </p:txBody>
      </p:sp>
      <p:sp>
        <p:nvSpPr>
          <p:cNvPr id="57" name="TextBox 56"/>
          <p:cNvSpPr txBox="1"/>
          <p:nvPr/>
        </p:nvSpPr>
        <p:spPr bwMode="ltGray">
          <a:xfrm>
            <a:off x="4906963" y="3598863"/>
            <a:ext cx="914400" cy="914400"/>
          </a:xfrm>
          <a:prstGeom prst="rect">
            <a:avLst/>
          </a:prstGeom>
          <a:noFill/>
          <a:ln w="9525">
            <a:noFill/>
            <a:miter lim="800000"/>
            <a:headEnd/>
            <a:tailEnd/>
          </a:ln>
        </p:spPr>
        <p:txBody>
          <a:bodyPr wrap="none" lIns="91419" tIns="45710" rIns="91419" bIns="45710"/>
          <a:lstStyle/>
          <a:p>
            <a:pPr>
              <a:lnSpc>
                <a:spcPct val="90000"/>
              </a:lnSpc>
              <a:spcBef>
                <a:spcPts val="0"/>
              </a:spcBef>
              <a:spcAft>
                <a:spcPts val="800"/>
              </a:spcAft>
              <a:defRPr/>
            </a:pPr>
            <a:endParaRPr lang="en-US" sz="2000" dirty="0" err="1">
              <a:solidFill>
                <a:schemeClr val="bg2">
                  <a:lumMod val="50000"/>
                </a:schemeClr>
              </a:solidFill>
              <a:latin typeface="+mn-lt"/>
              <a:cs typeface="+mn-cs"/>
            </a:endParaRPr>
          </a:p>
        </p:txBody>
      </p:sp>
      <p:sp>
        <p:nvSpPr>
          <p:cNvPr id="60" name="TextBox 59"/>
          <p:cNvSpPr txBox="1"/>
          <p:nvPr/>
        </p:nvSpPr>
        <p:spPr bwMode="ltGray">
          <a:xfrm>
            <a:off x="5173663" y="3598863"/>
            <a:ext cx="1054100" cy="1192212"/>
          </a:xfrm>
          <a:prstGeom prst="rect">
            <a:avLst/>
          </a:prstGeom>
          <a:noFill/>
          <a:ln w="9525">
            <a:noFill/>
            <a:miter lim="800000"/>
            <a:headEnd/>
            <a:tailEnd/>
          </a:ln>
        </p:spPr>
        <p:txBody>
          <a:bodyPr lIns="91419" tIns="45710" rIns="91419" bIns="45710"/>
          <a:lstStyle/>
          <a:p>
            <a:pPr>
              <a:lnSpc>
                <a:spcPct val="90000"/>
              </a:lnSpc>
              <a:spcBef>
                <a:spcPts val="0"/>
              </a:spcBef>
              <a:spcAft>
                <a:spcPts val="800"/>
              </a:spcAft>
              <a:defRPr/>
            </a:pPr>
            <a:r>
              <a:rPr lang="en-US" sz="2000" dirty="0">
                <a:latin typeface="+mn-lt"/>
                <a:cs typeface="+mn-cs"/>
              </a:rPr>
              <a:t> </a:t>
            </a:r>
            <a:endParaRPr lang="en-US" sz="2000" dirty="0">
              <a:solidFill>
                <a:schemeClr val="bg2">
                  <a:lumMod val="50000"/>
                </a:schemeClr>
              </a:solidFill>
              <a:latin typeface="+mn-lt"/>
              <a:cs typeface="+mn-cs"/>
            </a:endParaRPr>
          </a:p>
        </p:txBody>
      </p:sp>
      <p:grpSp>
        <p:nvGrpSpPr>
          <p:cNvPr id="3" name="Group 23"/>
          <p:cNvGrpSpPr>
            <a:grpSpLocks/>
          </p:cNvGrpSpPr>
          <p:nvPr/>
        </p:nvGrpSpPr>
        <p:grpSpPr bwMode="auto">
          <a:xfrm>
            <a:off x="2592388" y="1376363"/>
            <a:ext cx="3101975" cy="1782762"/>
            <a:chOff x="2592388" y="1181100"/>
            <a:chExt cx="3101975" cy="1782763"/>
          </a:xfrm>
        </p:grpSpPr>
        <p:cxnSp>
          <p:nvCxnSpPr>
            <p:cNvPr id="40981" name="Straight Arrow Connector 35"/>
            <p:cNvCxnSpPr>
              <a:cxnSpLocks noChangeShapeType="1"/>
            </p:cNvCxnSpPr>
            <p:nvPr/>
          </p:nvCxnSpPr>
          <p:spPr bwMode="auto">
            <a:xfrm flipV="1">
              <a:off x="2592388" y="2233613"/>
              <a:ext cx="1458912" cy="11112"/>
            </a:xfrm>
            <a:prstGeom prst="straightConnector1">
              <a:avLst/>
            </a:prstGeom>
            <a:noFill/>
            <a:ln w="19050" algn="ctr">
              <a:solidFill>
                <a:schemeClr val="bg2"/>
              </a:solidFill>
              <a:round/>
              <a:headEnd/>
              <a:tailEnd type="arrow" w="med" len="med"/>
            </a:ln>
          </p:spPr>
        </p:cxnSp>
        <p:pic>
          <p:nvPicPr>
            <p:cNvPr id="40982" name="Picture 3" descr="C:\Documents and Settings\Eric_Chien\My Documents\My Pictures\Microsoft Clip Organizer\j0434845.png"/>
            <p:cNvPicPr>
              <a:picLocks noChangeAspect="1" noChangeArrowheads="1"/>
            </p:cNvPicPr>
            <p:nvPr/>
          </p:nvPicPr>
          <p:blipFill>
            <a:blip r:embed="rId5" cstate="print"/>
            <a:srcRect/>
            <a:stretch>
              <a:fillRect/>
            </a:stretch>
          </p:blipFill>
          <p:spPr bwMode="auto">
            <a:xfrm>
              <a:off x="4167188" y="1792288"/>
              <a:ext cx="881062" cy="881062"/>
            </a:xfrm>
            <a:prstGeom prst="rect">
              <a:avLst/>
            </a:prstGeom>
            <a:noFill/>
            <a:ln w="9525">
              <a:noFill/>
              <a:miter lim="800000"/>
              <a:headEnd/>
              <a:tailEnd/>
            </a:ln>
          </p:spPr>
        </p:pic>
        <p:sp>
          <p:nvSpPr>
            <p:cNvPr id="52" name="TextBox 51"/>
            <p:cNvSpPr txBox="1"/>
            <p:nvPr/>
          </p:nvSpPr>
          <p:spPr bwMode="ltGray">
            <a:xfrm>
              <a:off x="3727450" y="2581276"/>
              <a:ext cx="1804988" cy="382587"/>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r>
                <a:rPr lang="en-US" sz="2000" dirty="0">
                  <a:solidFill>
                    <a:schemeClr val="bg2">
                      <a:lumMod val="50000"/>
                    </a:schemeClr>
                  </a:solidFill>
                  <a:latin typeface="+mn-lt"/>
                  <a:cs typeface="+mn-cs"/>
                </a:rPr>
                <a:t>PHOTO1.ZYNS.COM</a:t>
              </a:r>
            </a:p>
          </p:txBody>
        </p:sp>
        <p:sp>
          <p:nvSpPr>
            <p:cNvPr id="68" name="TextBox 67"/>
            <p:cNvSpPr txBox="1"/>
            <p:nvPr/>
          </p:nvSpPr>
          <p:spPr bwMode="ltGray">
            <a:xfrm>
              <a:off x="3587750" y="1181100"/>
              <a:ext cx="2106613" cy="542925"/>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lIns="91419" tIns="45710" rIns="91419" bIns="45710"/>
            <a:lstStyle/>
            <a:p>
              <a:pPr>
                <a:lnSpc>
                  <a:spcPct val="90000"/>
                </a:lnSpc>
                <a:spcBef>
                  <a:spcPts val="0"/>
                </a:spcBef>
                <a:spcAft>
                  <a:spcPts val="800"/>
                </a:spcAft>
                <a:defRPr/>
              </a:pPr>
              <a:r>
                <a:rPr lang="en-US" sz="1400" dirty="0">
                  <a:solidFill>
                    <a:schemeClr val="bg2">
                      <a:lumMod val="50000"/>
                    </a:schemeClr>
                  </a:solidFill>
                </a:rPr>
                <a:t>Free dynamic DNS service provided by ChangeIP.com</a:t>
              </a:r>
            </a:p>
          </p:txBody>
        </p:sp>
      </p:grpSp>
      <p:grpSp>
        <p:nvGrpSpPr>
          <p:cNvPr id="5" name="Group 24"/>
          <p:cNvGrpSpPr>
            <a:grpSpLocks/>
          </p:cNvGrpSpPr>
          <p:nvPr/>
        </p:nvGrpSpPr>
        <p:grpSpPr bwMode="auto">
          <a:xfrm>
            <a:off x="5184775" y="1225550"/>
            <a:ext cx="3079750" cy="1920875"/>
            <a:chOff x="5184775" y="1030288"/>
            <a:chExt cx="3079750" cy="1920875"/>
          </a:xfrm>
        </p:grpSpPr>
        <p:cxnSp>
          <p:nvCxnSpPr>
            <p:cNvPr id="40977" name="Straight Arrow Connector 35"/>
            <p:cNvCxnSpPr>
              <a:cxnSpLocks noChangeShapeType="1"/>
            </p:cNvCxnSpPr>
            <p:nvPr/>
          </p:nvCxnSpPr>
          <p:spPr bwMode="auto">
            <a:xfrm flipV="1">
              <a:off x="5184775" y="2233613"/>
              <a:ext cx="1504950" cy="11112"/>
            </a:xfrm>
            <a:prstGeom prst="straightConnector1">
              <a:avLst/>
            </a:prstGeom>
            <a:noFill/>
            <a:ln w="19050" algn="ctr">
              <a:solidFill>
                <a:schemeClr val="bg2"/>
              </a:solidFill>
              <a:round/>
              <a:headEnd/>
              <a:tailEnd type="arrow" w="med" len="med"/>
            </a:ln>
          </p:spPr>
        </p:cxnSp>
        <p:pic>
          <p:nvPicPr>
            <p:cNvPr id="40978" name="Picture 3" descr="C:\Documents and Settings\Eric_Chien\My Documents\My Pictures\Microsoft Clip Organizer\j0434845.png"/>
            <p:cNvPicPr>
              <a:picLocks noChangeAspect="1" noChangeArrowheads="1"/>
            </p:cNvPicPr>
            <p:nvPr/>
          </p:nvPicPr>
          <p:blipFill>
            <a:blip r:embed="rId5" cstate="print"/>
            <a:srcRect/>
            <a:stretch>
              <a:fillRect/>
            </a:stretch>
          </p:blipFill>
          <p:spPr bwMode="auto">
            <a:xfrm>
              <a:off x="6781800" y="1757363"/>
              <a:ext cx="881063" cy="881062"/>
            </a:xfrm>
            <a:prstGeom prst="rect">
              <a:avLst/>
            </a:prstGeom>
            <a:noFill/>
            <a:ln w="9525">
              <a:noFill/>
              <a:miter lim="800000"/>
              <a:headEnd/>
              <a:tailEnd/>
            </a:ln>
          </p:spPr>
        </p:pic>
        <p:sp>
          <p:nvSpPr>
            <p:cNvPr id="66" name="TextBox 65"/>
            <p:cNvSpPr txBox="1"/>
            <p:nvPr/>
          </p:nvSpPr>
          <p:spPr bwMode="ltGray">
            <a:xfrm>
              <a:off x="6378575" y="2568576"/>
              <a:ext cx="1804988" cy="382587"/>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r>
                <a:rPr lang="en-US" sz="2000" dirty="0">
                  <a:latin typeface="+mn-lt"/>
                  <a:cs typeface="+mn-cs"/>
                </a:rPr>
                <a:t>203.69.40.144</a:t>
              </a:r>
              <a:endParaRPr lang="en-US" sz="2000" dirty="0">
                <a:solidFill>
                  <a:schemeClr val="bg2">
                    <a:lumMod val="50000"/>
                  </a:schemeClr>
                </a:solidFill>
                <a:latin typeface="+mn-lt"/>
                <a:cs typeface="+mn-cs"/>
              </a:endParaRPr>
            </a:p>
          </p:txBody>
        </p:sp>
        <p:sp>
          <p:nvSpPr>
            <p:cNvPr id="72" name="TextBox 71"/>
            <p:cNvSpPr txBox="1"/>
            <p:nvPr/>
          </p:nvSpPr>
          <p:spPr bwMode="ltGray">
            <a:xfrm>
              <a:off x="6157913" y="1030288"/>
              <a:ext cx="2106612" cy="706438"/>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lIns="91419" tIns="45710" rIns="91419" bIns="45710"/>
            <a:lstStyle/>
            <a:p>
              <a:pPr>
                <a:lnSpc>
                  <a:spcPct val="90000"/>
                </a:lnSpc>
                <a:spcBef>
                  <a:spcPts val="0"/>
                </a:spcBef>
                <a:spcAft>
                  <a:spcPts val="800"/>
                </a:spcAft>
                <a:defRPr/>
              </a:pPr>
              <a:r>
                <a:rPr lang="en-US" sz="1400" dirty="0">
                  <a:solidFill>
                    <a:schemeClr val="bg2">
                      <a:lumMod val="50000"/>
                    </a:schemeClr>
                  </a:solidFill>
                </a:rPr>
                <a:t>Malicious server hosted by </a:t>
              </a:r>
              <a:r>
                <a:rPr lang="en-US" sz="1400" dirty="0"/>
                <a:t>Chunghwa Telecom Co., Ltd. in Taiwan</a:t>
              </a:r>
              <a:endParaRPr lang="en-US" sz="1400" dirty="0">
                <a:solidFill>
                  <a:schemeClr val="bg2">
                    <a:lumMod val="50000"/>
                  </a:schemeClr>
                </a:solidFill>
              </a:endParaRPr>
            </a:p>
          </p:txBody>
        </p:sp>
      </p:grpSp>
      <p:grpSp>
        <p:nvGrpSpPr>
          <p:cNvPr id="6" name="Group 29"/>
          <p:cNvGrpSpPr>
            <a:grpSpLocks/>
          </p:cNvGrpSpPr>
          <p:nvPr/>
        </p:nvGrpSpPr>
        <p:grpSpPr bwMode="auto">
          <a:xfrm>
            <a:off x="3090863" y="3240088"/>
            <a:ext cx="3846512" cy="2892425"/>
            <a:chOff x="3090863" y="3044825"/>
            <a:chExt cx="4086225" cy="3124200"/>
          </a:xfrm>
        </p:grpSpPr>
        <p:pic>
          <p:nvPicPr>
            <p:cNvPr id="40972" name="Picture 2"/>
            <p:cNvPicPr>
              <a:picLocks noChangeAspect="1" noChangeArrowheads="1"/>
            </p:cNvPicPr>
            <p:nvPr/>
          </p:nvPicPr>
          <p:blipFill>
            <a:blip r:embed="rId6" cstate="print"/>
            <a:srcRect/>
            <a:stretch>
              <a:fillRect/>
            </a:stretch>
          </p:blipFill>
          <p:spPr bwMode="auto">
            <a:xfrm>
              <a:off x="3506788" y="3265488"/>
              <a:ext cx="2338387" cy="2459037"/>
            </a:xfrm>
            <a:prstGeom prst="rect">
              <a:avLst/>
            </a:prstGeom>
            <a:noFill/>
            <a:ln w="9525">
              <a:noFill/>
              <a:miter lim="800000"/>
              <a:headEnd/>
              <a:tailEnd/>
            </a:ln>
          </p:spPr>
        </p:pic>
        <p:cxnSp>
          <p:nvCxnSpPr>
            <p:cNvPr id="40973" name="Straight Arrow Connector 120"/>
            <p:cNvCxnSpPr>
              <a:cxnSpLocks noChangeShapeType="1"/>
            </p:cNvCxnSpPr>
            <p:nvPr/>
          </p:nvCxnSpPr>
          <p:spPr bwMode="auto">
            <a:xfrm rot="10800000" flipV="1">
              <a:off x="6030913" y="4548188"/>
              <a:ext cx="1146175" cy="12700"/>
            </a:xfrm>
            <a:prstGeom prst="straightConnector1">
              <a:avLst/>
            </a:prstGeom>
            <a:noFill/>
            <a:ln w="19050" algn="ctr">
              <a:solidFill>
                <a:schemeClr val="bg2"/>
              </a:solidFill>
              <a:round/>
              <a:headEnd/>
              <a:tailEnd type="arrow" w="med" len="med"/>
            </a:ln>
          </p:spPr>
        </p:cxnSp>
        <p:cxnSp>
          <p:nvCxnSpPr>
            <p:cNvPr id="40974" name="Straight Connector 123"/>
            <p:cNvCxnSpPr>
              <a:cxnSpLocks noChangeShapeType="1"/>
            </p:cNvCxnSpPr>
            <p:nvPr/>
          </p:nvCxnSpPr>
          <p:spPr bwMode="auto">
            <a:xfrm rot="5400000">
              <a:off x="6425406" y="3796507"/>
              <a:ext cx="1503363" cy="0"/>
            </a:xfrm>
            <a:prstGeom prst="line">
              <a:avLst/>
            </a:prstGeom>
            <a:noFill/>
            <a:ln w="19050" algn="ctr">
              <a:solidFill>
                <a:schemeClr val="bg2"/>
              </a:solidFill>
              <a:round/>
              <a:headEnd/>
              <a:tailEnd/>
            </a:ln>
          </p:spPr>
        </p:cxnSp>
        <p:pic>
          <p:nvPicPr>
            <p:cNvPr id="40975" name="Picture 20" descr="C:\Documents and Settings\Eric_Chien\My Documents\My Pictures\Microsoft Clip Organizer\j0434816.png"/>
            <p:cNvPicPr>
              <a:picLocks noChangeAspect="1" noChangeArrowheads="1"/>
            </p:cNvPicPr>
            <p:nvPr/>
          </p:nvPicPr>
          <p:blipFill>
            <a:blip r:embed="rId7" cstate="print"/>
            <a:srcRect/>
            <a:stretch>
              <a:fillRect/>
            </a:stretch>
          </p:blipFill>
          <p:spPr bwMode="auto">
            <a:xfrm>
              <a:off x="3819525" y="3959225"/>
              <a:ext cx="1608138" cy="1608138"/>
            </a:xfrm>
            <a:prstGeom prst="rect">
              <a:avLst/>
            </a:prstGeom>
            <a:noFill/>
            <a:ln w="9525">
              <a:noFill/>
              <a:miter lim="800000"/>
              <a:headEnd/>
              <a:tailEnd/>
            </a:ln>
          </p:spPr>
        </p:pic>
        <p:sp>
          <p:nvSpPr>
            <p:cNvPr id="127" name="TextBox 126"/>
            <p:cNvSpPr txBox="1"/>
            <p:nvPr/>
          </p:nvSpPr>
          <p:spPr bwMode="ltGray">
            <a:xfrm>
              <a:off x="3090863" y="5740348"/>
              <a:ext cx="3148569" cy="428677"/>
            </a:xfrm>
            <a:prstGeom prst="rect">
              <a:avLst/>
            </a:prstGeom>
            <a:noFill/>
            <a:ln w="9525">
              <a:noFill/>
              <a:miter lim="800000"/>
              <a:headEnd/>
              <a:tailEnd/>
            </a:ln>
          </p:spPr>
          <p:txBody>
            <a:bodyPr wrap="none" lIns="91419" tIns="45710" rIns="91419" bIns="45710"/>
            <a:lstStyle/>
            <a:p>
              <a:pPr>
                <a:lnSpc>
                  <a:spcPct val="90000"/>
                </a:lnSpc>
                <a:spcBef>
                  <a:spcPts val="0"/>
                </a:spcBef>
                <a:spcAft>
                  <a:spcPts val="800"/>
                </a:spcAft>
                <a:defRPr/>
              </a:pPr>
              <a:r>
                <a:rPr lang="en-US" sz="2000" dirty="0">
                  <a:solidFill>
                    <a:schemeClr val="bg2">
                      <a:lumMod val="50000"/>
                    </a:schemeClr>
                  </a:solidFill>
                  <a:latin typeface="+mn-lt"/>
                  <a:cs typeface="+mn-cs"/>
                </a:rPr>
                <a:t>Webpage with 0-day Exploit</a:t>
              </a:r>
            </a:p>
          </p:txBody>
        </p:sp>
      </p:grpSp>
      <p:pic>
        <p:nvPicPr>
          <p:cNvPr id="40971" name="Picture 9" descr="C:\Documents and Settings\Eric_Chien\My Documents\My Pictures\Microsoft Clip Organizer\j0431587.png"/>
          <p:cNvPicPr>
            <a:picLocks noChangeAspect="1" noChangeArrowheads="1"/>
          </p:cNvPicPr>
          <p:nvPr/>
        </p:nvPicPr>
        <p:blipFill>
          <a:blip r:embed="rId8" cstate="print"/>
          <a:srcRect/>
          <a:stretch>
            <a:fillRect/>
          </a:stretch>
        </p:blipFill>
        <p:spPr bwMode="auto">
          <a:xfrm>
            <a:off x="1839913" y="1819275"/>
            <a:ext cx="649287" cy="6492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up)">
                                      <p:cBhvr>
                                        <p:cTn id="1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09" name="Picture 2" descr="C:\Documents and Settings\Eric_Chien\My Documents\My Pictures\Microsoft Clip Organizer\j0441337.png"/>
          <p:cNvPicPr>
            <a:picLocks noChangeAspect="1" noChangeArrowheads="1"/>
          </p:cNvPicPr>
          <p:nvPr/>
        </p:nvPicPr>
        <p:blipFill>
          <a:blip r:embed="rId3" cstate="print"/>
          <a:srcRect/>
          <a:stretch>
            <a:fillRect/>
          </a:stretch>
        </p:blipFill>
        <p:spPr bwMode="auto">
          <a:xfrm>
            <a:off x="1562100" y="2132013"/>
            <a:ext cx="863600" cy="862012"/>
          </a:xfrm>
          <a:prstGeom prst="rect">
            <a:avLst/>
          </a:prstGeom>
          <a:noFill/>
          <a:ln w="9525">
            <a:noFill/>
            <a:miter lim="800000"/>
            <a:headEnd/>
            <a:tailEnd/>
          </a:ln>
        </p:spPr>
      </p:pic>
      <p:sp>
        <p:nvSpPr>
          <p:cNvPr id="21507" name="Title 1"/>
          <p:cNvSpPr>
            <a:spLocks noGrp="1"/>
          </p:cNvSpPr>
          <p:nvPr>
            <p:ph type="title"/>
          </p:nvPr>
        </p:nvSpPr>
        <p:spPr/>
        <p:txBody>
          <a:bodyPr/>
          <a:lstStyle/>
          <a:p>
            <a:pPr eaLnBrk="1" hangingPunct="1">
              <a:defRPr/>
            </a:pPr>
            <a:r>
              <a:rPr lang="en-US" dirty="0" smtClean="0">
                <a:latin typeface="+mn-lt"/>
              </a:rPr>
              <a:t>December Hydraq Incident</a:t>
            </a:r>
            <a:br>
              <a:rPr lang="en-US" dirty="0" smtClean="0">
                <a:latin typeface="+mn-lt"/>
              </a:rPr>
            </a:br>
            <a:r>
              <a:rPr lang="en-US" sz="2000" dirty="0" smtClean="0">
                <a:latin typeface="+mn-lt"/>
              </a:rPr>
              <a:t>Exploit Downloads Dropper</a:t>
            </a:r>
            <a:endParaRPr lang="en-US" dirty="0" smtClean="0">
              <a:latin typeface="+mn-lt"/>
            </a:endParaRPr>
          </a:p>
        </p:txBody>
      </p:sp>
      <p:sp>
        <p:nvSpPr>
          <p:cNvPr id="4" name="Footer Placeholder 3"/>
          <p:cNvSpPr>
            <a:spLocks noGrp="1"/>
          </p:cNvSpPr>
          <p:nvPr>
            <p:ph type="ftr" sz="quarter" idx="10"/>
          </p:nvPr>
        </p:nvSpPr>
        <p:spPr/>
        <p:txBody>
          <a:bodyPr/>
          <a:lstStyle/>
          <a:p>
            <a:pPr>
              <a:defRPr/>
            </a:pPr>
            <a:r>
              <a:rPr lang="en-US" smtClean="0">
                <a:latin typeface="+mn-lt"/>
              </a:rPr>
              <a:t>RAID 2010 - The New Generation of Targeted Attacks</a:t>
            </a:r>
            <a:endParaRPr lang="en-US">
              <a:latin typeface="+mn-lt"/>
            </a:endParaRPr>
          </a:p>
        </p:txBody>
      </p:sp>
      <p:sp>
        <p:nvSpPr>
          <p:cNvPr id="21509" name="Slide Number Placeholder 4"/>
          <p:cNvSpPr>
            <a:spLocks noGrp="1"/>
          </p:cNvSpPr>
          <p:nvPr>
            <p:ph type="sldNum" sz="quarter" idx="11"/>
          </p:nvPr>
        </p:nvSpPr>
        <p:spPr/>
        <p:txBody>
          <a:bodyPr/>
          <a:lstStyle/>
          <a:p>
            <a:pPr>
              <a:defRPr/>
            </a:pPr>
            <a:fld id="{2217A3F7-7084-482D-BCA7-C10C74D781AB}" type="slidenum">
              <a:rPr lang="en-US" smtClean="0">
                <a:latin typeface="+mn-lt"/>
                <a:ea typeface="Calibri" pitchFamily="34" charset="0"/>
              </a:rPr>
              <a:pPr>
                <a:defRPr/>
              </a:pPr>
              <a:t>26</a:t>
            </a:fld>
            <a:endParaRPr lang="en-US" smtClean="0">
              <a:latin typeface="+mn-lt"/>
              <a:ea typeface="Calibri" pitchFamily="34" charset="0"/>
            </a:endParaRPr>
          </a:p>
        </p:txBody>
      </p:sp>
      <p:sp>
        <p:nvSpPr>
          <p:cNvPr id="66" name="TextBox 65"/>
          <p:cNvSpPr txBox="1"/>
          <p:nvPr/>
        </p:nvSpPr>
        <p:spPr bwMode="ltGray">
          <a:xfrm>
            <a:off x="6713538" y="4699000"/>
            <a:ext cx="1804987" cy="382588"/>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endParaRPr lang="en-US" sz="2000" dirty="0">
              <a:solidFill>
                <a:schemeClr val="bg2">
                  <a:lumMod val="50000"/>
                </a:schemeClr>
              </a:solidFill>
              <a:latin typeface="+mn-lt"/>
              <a:cs typeface="+mn-cs"/>
            </a:endParaRPr>
          </a:p>
        </p:txBody>
      </p:sp>
      <p:pic>
        <p:nvPicPr>
          <p:cNvPr id="43014" name="Picture 2"/>
          <p:cNvPicPr>
            <a:picLocks noChangeAspect="1" noChangeArrowheads="1"/>
          </p:cNvPicPr>
          <p:nvPr/>
        </p:nvPicPr>
        <p:blipFill>
          <a:blip r:embed="rId4" cstate="print"/>
          <a:srcRect/>
          <a:stretch>
            <a:fillRect/>
          </a:stretch>
        </p:blipFill>
        <p:spPr bwMode="auto">
          <a:xfrm>
            <a:off x="1747838" y="1776413"/>
            <a:ext cx="701675" cy="681037"/>
          </a:xfrm>
          <a:prstGeom prst="rect">
            <a:avLst/>
          </a:prstGeom>
          <a:noFill/>
          <a:ln w="9525">
            <a:noFill/>
            <a:miter lim="800000"/>
            <a:headEnd/>
            <a:tailEnd/>
          </a:ln>
        </p:spPr>
      </p:pic>
      <p:pic>
        <p:nvPicPr>
          <p:cNvPr id="43015" name="Picture 20" descr="C:\Documents and Settings\Eric_Chien\My Documents\My Pictures\Microsoft Clip Organizer\j0434816.png"/>
          <p:cNvPicPr>
            <a:picLocks noChangeAspect="1" noChangeArrowheads="1"/>
          </p:cNvPicPr>
          <p:nvPr/>
        </p:nvPicPr>
        <p:blipFill>
          <a:blip r:embed="rId5" cstate="print"/>
          <a:srcRect/>
          <a:stretch>
            <a:fillRect/>
          </a:stretch>
        </p:blipFill>
        <p:spPr bwMode="auto">
          <a:xfrm>
            <a:off x="1743075" y="1820863"/>
            <a:ext cx="652463" cy="601662"/>
          </a:xfrm>
          <a:prstGeom prst="rect">
            <a:avLst/>
          </a:prstGeom>
          <a:noFill/>
          <a:ln w="9525">
            <a:noFill/>
            <a:miter lim="800000"/>
            <a:headEnd/>
            <a:tailEnd/>
          </a:ln>
        </p:spPr>
      </p:pic>
      <p:grpSp>
        <p:nvGrpSpPr>
          <p:cNvPr id="43016" name="Group 35"/>
          <p:cNvGrpSpPr>
            <a:grpSpLocks/>
          </p:cNvGrpSpPr>
          <p:nvPr/>
        </p:nvGrpSpPr>
        <p:grpSpPr bwMode="auto">
          <a:xfrm flipH="1">
            <a:off x="601663" y="1704975"/>
            <a:ext cx="1030287" cy="1179513"/>
            <a:chOff x="7687520" y="3360334"/>
            <a:chExt cx="935618" cy="1178870"/>
          </a:xfrm>
        </p:grpSpPr>
        <p:pic>
          <p:nvPicPr>
            <p:cNvPr id="43042" name="Picture 10" descr="C:\Documents and Settings\Eric_Chien\Local Settings\Temporary Internet Files\Content.IE5\7TKUMKH0\MCj04326250000[1].png"/>
            <p:cNvPicPr>
              <a:picLocks noChangeAspect="1" noChangeArrowheads="1"/>
            </p:cNvPicPr>
            <p:nvPr/>
          </p:nvPicPr>
          <p:blipFill>
            <a:blip r:embed="rId6" cstate="print"/>
            <a:srcRect/>
            <a:stretch>
              <a:fillRect/>
            </a:stretch>
          </p:blipFill>
          <p:spPr bwMode="auto">
            <a:xfrm>
              <a:off x="7746015" y="3360334"/>
              <a:ext cx="877123" cy="877123"/>
            </a:xfrm>
            <a:prstGeom prst="rect">
              <a:avLst/>
            </a:prstGeom>
            <a:noFill/>
            <a:ln w="9525">
              <a:noFill/>
              <a:miter lim="800000"/>
              <a:headEnd/>
              <a:tailEnd/>
            </a:ln>
          </p:spPr>
        </p:pic>
        <p:sp>
          <p:nvSpPr>
            <p:cNvPr id="30" name="TextBox 29"/>
            <p:cNvSpPr txBox="1"/>
            <p:nvPr/>
          </p:nvSpPr>
          <p:spPr bwMode="ltGray">
            <a:xfrm>
              <a:off x="7687520" y="4180625"/>
              <a:ext cx="913994" cy="358579"/>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r>
                <a:rPr lang="en-US" sz="2000" dirty="0">
                  <a:solidFill>
                    <a:schemeClr val="bg2">
                      <a:lumMod val="50000"/>
                    </a:schemeClr>
                  </a:solidFill>
                  <a:latin typeface="+mn-lt"/>
                  <a:cs typeface="+mn-cs"/>
                </a:rPr>
                <a:t>Victim</a:t>
              </a:r>
            </a:p>
          </p:txBody>
        </p:sp>
      </p:grpSp>
      <p:grpSp>
        <p:nvGrpSpPr>
          <p:cNvPr id="3" name="Group 26"/>
          <p:cNvGrpSpPr>
            <a:grpSpLocks/>
          </p:cNvGrpSpPr>
          <p:nvPr/>
        </p:nvGrpSpPr>
        <p:grpSpPr bwMode="auto">
          <a:xfrm>
            <a:off x="2500313" y="1157288"/>
            <a:ext cx="6064250" cy="1806575"/>
            <a:chOff x="2500313" y="1157288"/>
            <a:chExt cx="6064250" cy="1806575"/>
          </a:xfrm>
        </p:grpSpPr>
        <p:cxnSp>
          <p:nvCxnSpPr>
            <p:cNvPr id="43037" name="Straight Arrow Connector 35"/>
            <p:cNvCxnSpPr>
              <a:cxnSpLocks noChangeShapeType="1"/>
            </p:cNvCxnSpPr>
            <p:nvPr/>
          </p:nvCxnSpPr>
          <p:spPr bwMode="auto">
            <a:xfrm>
              <a:off x="2500313" y="2233613"/>
              <a:ext cx="4445000" cy="11112"/>
            </a:xfrm>
            <a:prstGeom prst="straightConnector1">
              <a:avLst/>
            </a:prstGeom>
            <a:noFill/>
            <a:ln w="19050" algn="ctr">
              <a:solidFill>
                <a:schemeClr val="bg2"/>
              </a:solidFill>
              <a:round/>
              <a:headEnd/>
              <a:tailEnd type="arrow" w="med" len="med"/>
            </a:ln>
          </p:spPr>
        </p:cxnSp>
        <p:pic>
          <p:nvPicPr>
            <p:cNvPr id="43038" name="Picture 3" descr="C:\Documents and Settings\Eric_Chien\My Documents\My Pictures\Microsoft Clip Organizer\j0434845.png"/>
            <p:cNvPicPr>
              <a:picLocks noChangeAspect="1" noChangeArrowheads="1"/>
            </p:cNvPicPr>
            <p:nvPr/>
          </p:nvPicPr>
          <p:blipFill>
            <a:blip r:embed="rId7" cstate="print"/>
            <a:srcRect/>
            <a:stretch>
              <a:fillRect/>
            </a:stretch>
          </p:blipFill>
          <p:spPr bwMode="auto">
            <a:xfrm>
              <a:off x="7153275" y="1757363"/>
              <a:ext cx="881063" cy="881062"/>
            </a:xfrm>
            <a:prstGeom prst="rect">
              <a:avLst/>
            </a:prstGeom>
            <a:noFill/>
            <a:ln w="9525">
              <a:noFill/>
              <a:miter lim="800000"/>
              <a:headEnd/>
              <a:tailEnd/>
            </a:ln>
          </p:spPr>
        </p:pic>
        <p:sp>
          <p:nvSpPr>
            <p:cNvPr id="52" name="TextBox 51"/>
            <p:cNvSpPr txBox="1"/>
            <p:nvPr/>
          </p:nvSpPr>
          <p:spPr bwMode="ltGray">
            <a:xfrm>
              <a:off x="3357563" y="2279650"/>
              <a:ext cx="2557462" cy="382588"/>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r>
                <a:rPr lang="en-US" sz="1400" dirty="0">
                  <a:latin typeface="+mn-lt"/>
                  <a:cs typeface="+mn-cs"/>
                </a:rPr>
                <a:t>http://demo1.ftpaccess.cc/ad.jpg</a:t>
              </a:r>
              <a:endParaRPr lang="en-US" sz="1400" dirty="0">
                <a:solidFill>
                  <a:schemeClr val="bg2">
                    <a:lumMod val="50000"/>
                  </a:schemeClr>
                </a:solidFill>
                <a:latin typeface="+mn-lt"/>
                <a:cs typeface="+mn-cs"/>
              </a:endParaRPr>
            </a:p>
          </p:txBody>
        </p:sp>
        <p:sp>
          <p:nvSpPr>
            <p:cNvPr id="68" name="TextBox 67"/>
            <p:cNvSpPr txBox="1"/>
            <p:nvPr/>
          </p:nvSpPr>
          <p:spPr bwMode="ltGray">
            <a:xfrm>
              <a:off x="6457950" y="1157288"/>
              <a:ext cx="2106613" cy="544512"/>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lIns="91419" tIns="45710" rIns="91419" bIns="45710"/>
            <a:lstStyle/>
            <a:p>
              <a:pPr>
                <a:lnSpc>
                  <a:spcPct val="90000"/>
                </a:lnSpc>
                <a:spcBef>
                  <a:spcPts val="0"/>
                </a:spcBef>
                <a:spcAft>
                  <a:spcPts val="800"/>
                </a:spcAft>
                <a:defRPr/>
              </a:pPr>
              <a:r>
                <a:rPr lang="en-US" sz="1400" dirty="0">
                  <a:solidFill>
                    <a:schemeClr val="bg2">
                      <a:lumMod val="50000"/>
                    </a:schemeClr>
                  </a:solidFill>
                </a:rPr>
                <a:t>Free dynamic DNS service provided by DynDNS</a:t>
              </a:r>
            </a:p>
          </p:txBody>
        </p:sp>
        <p:sp>
          <p:nvSpPr>
            <p:cNvPr id="34" name="TextBox 33"/>
            <p:cNvSpPr txBox="1"/>
            <p:nvPr/>
          </p:nvSpPr>
          <p:spPr bwMode="ltGray">
            <a:xfrm>
              <a:off x="6667500" y="2581275"/>
              <a:ext cx="1804988" cy="382588"/>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r>
                <a:rPr lang="en-US" sz="2000" dirty="0">
                  <a:latin typeface="+mn-lt"/>
                  <a:cs typeface="+mn-cs"/>
                </a:rPr>
                <a:t>FTPACCESS.CC</a:t>
              </a:r>
              <a:endParaRPr lang="en-US" sz="2000" dirty="0">
                <a:solidFill>
                  <a:schemeClr val="bg2">
                    <a:lumMod val="50000"/>
                  </a:schemeClr>
                </a:solidFill>
                <a:latin typeface="+mn-lt"/>
                <a:cs typeface="+mn-cs"/>
              </a:endParaRPr>
            </a:p>
          </p:txBody>
        </p:sp>
      </p:grpSp>
      <p:grpSp>
        <p:nvGrpSpPr>
          <p:cNvPr id="5" name="Group 44"/>
          <p:cNvGrpSpPr>
            <a:grpSpLocks/>
          </p:cNvGrpSpPr>
          <p:nvPr/>
        </p:nvGrpSpPr>
        <p:grpSpPr bwMode="auto">
          <a:xfrm>
            <a:off x="3767138" y="3541713"/>
            <a:ext cx="3354387" cy="1955800"/>
            <a:chOff x="3767138" y="3541957"/>
            <a:chExt cx="3354509" cy="1956018"/>
          </a:xfrm>
        </p:grpSpPr>
        <p:sp>
          <p:nvSpPr>
            <p:cNvPr id="40" name="TextBox 39"/>
            <p:cNvSpPr txBox="1"/>
            <p:nvPr/>
          </p:nvSpPr>
          <p:spPr bwMode="ltGray">
            <a:xfrm>
              <a:off x="5546790" y="4069066"/>
              <a:ext cx="1574857" cy="347701"/>
            </a:xfrm>
            <a:prstGeom prst="rect">
              <a:avLst/>
            </a:prstGeom>
            <a:noFill/>
            <a:ln w="9525">
              <a:noFill/>
              <a:miter lim="800000"/>
              <a:headEnd/>
              <a:tailEnd/>
            </a:ln>
          </p:spPr>
          <p:txBody>
            <a:bodyPr wrap="none" lIns="91419" tIns="45710" rIns="91419" bIns="45710"/>
            <a:lstStyle/>
            <a:p>
              <a:pPr>
                <a:lnSpc>
                  <a:spcPct val="90000"/>
                </a:lnSpc>
                <a:spcBef>
                  <a:spcPts val="0"/>
                </a:spcBef>
                <a:spcAft>
                  <a:spcPts val="800"/>
                </a:spcAft>
                <a:defRPr/>
              </a:pPr>
              <a:r>
                <a:rPr lang="en-US" sz="2000" dirty="0">
                  <a:solidFill>
                    <a:schemeClr val="bg2">
                      <a:lumMod val="50000"/>
                    </a:schemeClr>
                  </a:solidFill>
                  <a:latin typeface="+mn-lt"/>
                  <a:cs typeface="+mn-cs"/>
                </a:rPr>
                <a:t>XOR Encoded</a:t>
              </a:r>
            </a:p>
          </p:txBody>
        </p:sp>
        <p:sp>
          <p:nvSpPr>
            <p:cNvPr id="72" name="TextBox 71"/>
            <p:cNvSpPr txBox="1"/>
            <p:nvPr/>
          </p:nvSpPr>
          <p:spPr bwMode="ltGray">
            <a:xfrm>
              <a:off x="3767138" y="4885132"/>
              <a:ext cx="2043186" cy="612843"/>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lIns="91419" tIns="45710" rIns="91419" bIns="45710"/>
            <a:lstStyle/>
            <a:p>
              <a:pPr>
                <a:lnSpc>
                  <a:spcPct val="90000"/>
                </a:lnSpc>
                <a:spcBef>
                  <a:spcPts val="0"/>
                </a:spcBef>
                <a:spcAft>
                  <a:spcPts val="800"/>
                </a:spcAft>
                <a:defRPr/>
              </a:pPr>
              <a:r>
                <a:rPr lang="en-US" sz="1400" dirty="0">
                  <a:solidFill>
                    <a:schemeClr val="bg2">
                      <a:lumMod val="50000"/>
                    </a:schemeClr>
                  </a:solidFill>
                </a:rPr>
                <a:t>Saved to %APPDATA%\a.exe</a:t>
              </a:r>
            </a:p>
          </p:txBody>
        </p:sp>
        <p:cxnSp>
          <p:nvCxnSpPr>
            <p:cNvPr id="43032" name="Straight Arrow Connector 120"/>
            <p:cNvCxnSpPr>
              <a:cxnSpLocks noChangeShapeType="1"/>
            </p:cNvCxnSpPr>
            <p:nvPr/>
          </p:nvCxnSpPr>
          <p:spPr bwMode="auto">
            <a:xfrm rot="10800000" flipV="1">
              <a:off x="5527678" y="4409954"/>
              <a:ext cx="1451856" cy="11478"/>
            </a:xfrm>
            <a:prstGeom prst="straightConnector1">
              <a:avLst/>
            </a:prstGeom>
            <a:noFill/>
            <a:ln w="19050" algn="ctr">
              <a:solidFill>
                <a:schemeClr val="bg2"/>
              </a:solidFill>
              <a:round/>
              <a:headEnd/>
              <a:tailEnd type="arrow" w="med" len="med"/>
            </a:ln>
          </p:spPr>
        </p:cxnSp>
        <p:grpSp>
          <p:nvGrpSpPr>
            <p:cNvPr id="43033" name="Group 41"/>
            <p:cNvGrpSpPr>
              <a:grpSpLocks/>
            </p:cNvGrpSpPr>
            <p:nvPr/>
          </p:nvGrpSpPr>
          <p:grpSpPr bwMode="auto">
            <a:xfrm>
              <a:off x="4198938" y="3984869"/>
              <a:ext cx="1050925" cy="800100"/>
              <a:chOff x="3741738" y="3949600"/>
              <a:chExt cx="1050181" cy="799570"/>
            </a:xfrm>
          </p:grpSpPr>
          <p:pic>
            <p:nvPicPr>
              <p:cNvPr id="43035" name="Picture 2" descr="http://www.microsoft.com/msj/archive/winprt6.gif"/>
              <p:cNvPicPr>
                <a:picLocks noChangeAspect="1" noChangeArrowheads="1"/>
              </p:cNvPicPr>
              <p:nvPr/>
            </p:nvPicPr>
            <p:blipFill>
              <a:blip r:embed="rId8" cstate="print"/>
              <a:srcRect/>
              <a:stretch>
                <a:fillRect/>
              </a:stretch>
            </p:blipFill>
            <p:spPr bwMode="auto">
              <a:xfrm>
                <a:off x="3741738" y="3949600"/>
                <a:ext cx="1050181" cy="799570"/>
              </a:xfrm>
              <a:prstGeom prst="rect">
                <a:avLst/>
              </a:prstGeom>
              <a:noFill/>
              <a:ln w="9525">
                <a:noFill/>
                <a:miter lim="800000"/>
                <a:headEnd/>
                <a:tailEnd/>
              </a:ln>
            </p:spPr>
          </p:pic>
          <p:pic>
            <p:nvPicPr>
              <p:cNvPr id="43036" name="Picture 3" descr="C:\Documents and Settings\Eric_Chien\Local Settings\Temporary Internet Files\Content.IE5\ZJOG7XVT\MCj04324230000[1].wmf"/>
              <p:cNvPicPr>
                <a:picLocks noChangeAspect="1" noChangeArrowheads="1"/>
              </p:cNvPicPr>
              <p:nvPr/>
            </p:nvPicPr>
            <p:blipFill>
              <a:blip r:embed="rId9" cstate="print"/>
              <a:srcRect/>
              <a:stretch>
                <a:fillRect/>
              </a:stretch>
            </p:blipFill>
            <p:spPr bwMode="auto">
              <a:xfrm>
                <a:off x="3855735" y="4009583"/>
                <a:ext cx="739413" cy="681765"/>
              </a:xfrm>
              <a:prstGeom prst="rect">
                <a:avLst/>
              </a:prstGeom>
              <a:noFill/>
              <a:ln w="9525">
                <a:noFill/>
                <a:miter lim="800000"/>
                <a:headEnd/>
                <a:tailEnd/>
              </a:ln>
            </p:spPr>
          </p:pic>
        </p:grpSp>
        <p:sp>
          <p:nvSpPr>
            <p:cNvPr id="43" name="TextBox 42"/>
            <p:cNvSpPr txBox="1"/>
            <p:nvPr/>
          </p:nvSpPr>
          <p:spPr bwMode="ltGray">
            <a:xfrm>
              <a:off x="3802064" y="3541957"/>
              <a:ext cx="1805053" cy="382630"/>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r>
                <a:rPr lang="en-US" sz="2000" dirty="0">
                  <a:latin typeface="+mn-lt"/>
                  <a:cs typeface="+mn-cs"/>
                </a:rPr>
                <a:t>a.exe</a:t>
              </a:r>
              <a:endParaRPr lang="en-US" sz="2000" dirty="0">
                <a:solidFill>
                  <a:schemeClr val="bg2">
                    <a:lumMod val="50000"/>
                  </a:schemeClr>
                </a:solidFill>
                <a:latin typeface="+mn-lt"/>
                <a:cs typeface="+mn-cs"/>
              </a:endParaRPr>
            </a:p>
          </p:txBody>
        </p:sp>
      </p:grpSp>
      <p:grpSp>
        <p:nvGrpSpPr>
          <p:cNvPr id="7" name="Group 27"/>
          <p:cNvGrpSpPr>
            <a:grpSpLocks/>
          </p:cNvGrpSpPr>
          <p:nvPr/>
        </p:nvGrpSpPr>
        <p:grpSpPr bwMode="auto">
          <a:xfrm>
            <a:off x="6597650" y="3032125"/>
            <a:ext cx="2106613" cy="2546350"/>
            <a:chOff x="6597650" y="3032125"/>
            <a:chExt cx="2106613" cy="2546350"/>
          </a:xfrm>
        </p:grpSpPr>
        <p:cxnSp>
          <p:nvCxnSpPr>
            <p:cNvPr id="43027" name="Straight Arrow Connector 35"/>
            <p:cNvCxnSpPr>
              <a:cxnSpLocks noChangeShapeType="1"/>
            </p:cNvCxnSpPr>
            <p:nvPr/>
          </p:nvCxnSpPr>
          <p:spPr bwMode="auto">
            <a:xfrm rot="5400000">
              <a:off x="7129463" y="3425825"/>
              <a:ext cx="787400" cy="0"/>
            </a:xfrm>
            <a:prstGeom prst="straightConnector1">
              <a:avLst/>
            </a:prstGeom>
            <a:noFill/>
            <a:ln w="19050" algn="ctr">
              <a:solidFill>
                <a:schemeClr val="bg2"/>
              </a:solidFill>
              <a:round/>
              <a:headEnd/>
              <a:tailEnd type="arrow" w="med" len="med"/>
            </a:ln>
          </p:spPr>
        </p:cxnSp>
        <p:pic>
          <p:nvPicPr>
            <p:cNvPr id="43028" name="Picture 3" descr="C:\Documents and Settings\Eric_Chien\My Documents\My Pictures\Microsoft Clip Organizer\j0434845.png"/>
            <p:cNvPicPr>
              <a:picLocks noChangeAspect="1" noChangeArrowheads="1"/>
            </p:cNvPicPr>
            <p:nvPr/>
          </p:nvPicPr>
          <p:blipFill>
            <a:blip r:embed="rId7" cstate="print"/>
            <a:srcRect/>
            <a:stretch>
              <a:fillRect/>
            </a:stretch>
          </p:blipFill>
          <p:spPr bwMode="auto">
            <a:xfrm>
              <a:off x="7175500" y="3863975"/>
              <a:ext cx="881063" cy="881063"/>
            </a:xfrm>
            <a:prstGeom prst="rect">
              <a:avLst/>
            </a:prstGeom>
            <a:noFill/>
            <a:ln w="9525">
              <a:noFill/>
              <a:miter lim="800000"/>
              <a:headEnd/>
              <a:tailEnd/>
            </a:ln>
          </p:spPr>
        </p:pic>
        <p:sp>
          <p:nvSpPr>
            <p:cNvPr id="44" name="TextBox 43"/>
            <p:cNvSpPr txBox="1"/>
            <p:nvPr/>
          </p:nvSpPr>
          <p:spPr bwMode="ltGray">
            <a:xfrm>
              <a:off x="6597650" y="4873625"/>
              <a:ext cx="2106613" cy="70485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lIns="91419" tIns="45710" rIns="91419" bIns="45710"/>
            <a:lstStyle/>
            <a:p>
              <a:pPr>
                <a:lnSpc>
                  <a:spcPct val="90000"/>
                </a:lnSpc>
                <a:spcBef>
                  <a:spcPts val="0"/>
                </a:spcBef>
                <a:spcAft>
                  <a:spcPts val="800"/>
                </a:spcAft>
                <a:defRPr/>
              </a:pPr>
              <a:r>
                <a:rPr lang="en-US" sz="1400" dirty="0">
                  <a:solidFill>
                    <a:schemeClr val="bg2">
                      <a:lumMod val="50000"/>
                    </a:schemeClr>
                  </a:solidFill>
                </a:rPr>
                <a:t>Malicious server hosted by </a:t>
              </a:r>
              <a:r>
                <a:rPr lang="en-US" sz="1400" dirty="0"/>
                <a:t>Chunghwa Telecom Co., Ltd. in Taiwan</a:t>
              </a:r>
              <a:endParaRPr lang="en-US" sz="1400" dirty="0">
                <a:solidFill>
                  <a:schemeClr val="bg2">
                    <a:lumMod val="50000"/>
                  </a:schemeClr>
                </a:solidFill>
              </a:endParaRPr>
            </a:p>
          </p:txBody>
        </p:sp>
      </p:grpSp>
      <p:grpSp>
        <p:nvGrpSpPr>
          <p:cNvPr id="8" name="Group 45"/>
          <p:cNvGrpSpPr>
            <a:grpSpLocks/>
          </p:cNvGrpSpPr>
          <p:nvPr/>
        </p:nvGrpSpPr>
        <p:grpSpPr bwMode="auto">
          <a:xfrm>
            <a:off x="619125" y="3436938"/>
            <a:ext cx="3697288" cy="2049462"/>
            <a:chOff x="619490" y="3436411"/>
            <a:chExt cx="3697077" cy="2049989"/>
          </a:xfrm>
        </p:grpSpPr>
        <p:sp>
          <p:nvSpPr>
            <p:cNvPr id="36" name="TextBox 35"/>
            <p:cNvSpPr txBox="1"/>
            <p:nvPr/>
          </p:nvSpPr>
          <p:spPr bwMode="ltGray">
            <a:xfrm>
              <a:off x="619490" y="4884583"/>
              <a:ext cx="2474772" cy="601817"/>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lIns="91419" tIns="45710" rIns="91419" bIns="45710"/>
            <a:lstStyle/>
            <a:p>
              <a:pPr>
                <a:lnSpc>
                  <a:spcPct val="90000"/>
                </a:lnSpc>
                <a:spcBef>
                  <a:spcPts val="0"/>
                </a:spcBef>
                <a:spcAft>
                  <a:spcPts val="800"/>
                </a:spcAft>
                <a:defRPr/>
              </a:pPr>
              <a:r>
                <a:rPr lang="en-US" sz="1400" dirty="0">
                  <a:solidFill>
                    <a:schemeClr val="bg2">
                      <a:lumMod val="50000"/>
                    </a:schemeClr>
                  </a:solidFill>
                </a:rPr>
                <a:t>Decoded by the shellcode and saved to %APPDATA%\b.exe</a:t>
              </a:r>
            </a:p>
          </p:txBody>
        </p:sp>
        <p:pic>
          <p:nvPicPr>
            <p:cNvPr id="43022" name="Picture 2" descr="http://www.microsoft.com/msj/archive/winprt6.gif"/>
            <p:cNvPicPr>
              <a:picLocks noChangeAspect="1" noChangeArrowheads="1"/>
            </p:cNvPicPr>
            <p:nvPr/>
          </p:nvPicPr>
          <p:blipFill>
            <a:blip r:embed="rId8" cstate="print"/>
            <a:srcRect/>
            <a:stretch>
              <a:fillRect/>
            </a:stretch>
          </p:blipFill>
          <p:spPr bwMode="auto">
            <a:xfrm>
              <a:off x="1397123" y="4031762"/>
              <a:ext cx="1050925" cy="800100"/>
            </a:xfrm>
            <a:prstGeom prst="rect">
              <a:avLst/>
            </a:prstGeom>
            <a:noFill/>
            <a:ln w="9525">
              <a:noFill/>
              <a:miter lim="800000"/>
              <a:headEnd/>
              <a:tailEnd/>
            </a:ln>
          </p:spPr>
        </p:pic>
        <p:pic>
          <p:nvPicPr>
            <p:cNvPr id="43023" name="Picture 3" descr="C:\Documents and Settings\Eric_Chien\Local Settings\Temporary Internet Files\Content.IE5\ZJOG7XVT\MCj04324230000[1].wmf"/>
            <p:cNvPicPr>
              <a:picLocks noChangeAspect="1" noChangeArrowheads="1"/>
            </p:cNvPicPr>
            <p:nvPr/>
          </p:nvPicPr>
          <p:blipFill>
            <a:blip r:embed="rId9" cstate="print"/>
            <a:srcRect/>
            <a:stretch>
              <a:fillRect/>
            </a:stretch>
          </p:blipFill>
          <p:spPr bwMode="auto">
            <a:xfrm>
              <a:off x="1511201" y="4091785"/>
              <a:ext cx="739937" cy="682217"/>
            </a:xfrm>
            <a:prstGeom prst="rect">
              <a:avLst/>
            </a:prstGeom>
            <a:noFill/>
            <a:ln w="9525">
              <a:noFill/>
              <a:miter lim="800000"/>
              <a:headEnd/>
              <a:tailEnd/>
            </a:ln>
          </p:spPr>
        </p:pic>
        <p:sp>
          <p:nvSpPr>
            <p:cNvPr id="35" name="TextBox 34"/>
            <p:cNvSpPr txBox="1"/>
            <p:nvPr/>
          </p:nvSpPr>
          <p:spPr bwMode="ltGray">
            <a:xfrm>
              <a:off x="1000468" y="3436411"/>
              <a:ext cx="1804885" cy="382685"/>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r>
                <a:rPr lang="en-US" sz="2000" dirty="0">
                  <a:latin typeface="+mn-lt"/>
                  <a:cs typeface="+mn-cs"/>
                </a:rPr>
                <a:t>Hydraq Dropper</a:t>
              </a:r>
              <a:br>
                <a:rPr lang="en-US" sz="2000" dirty="0">
                  <a:latin typeface="+mn-lt"/>
                  <a:cs typeface="+mn-cs"/>
                </a:rPr>
              </a:br>
              <a:r>
                <a:rPr lang="en-US" sz="2000" dirty="0">
                  <a:latin typeface="+mn-lt"/>
                  <a:cs typeface="+mn-cs"/>
                </a:rPr>
                <a:t>b.exe</a:t>
              </a:r>
              <a:endParaRPr lang="en-US" sz="2000" dirty="0">
                <a:solidFill>
                  <a:schemeClr val="bg2">
                    <a:lumMod val="50000"/>
                  </a:schemeClr>
                </a:solidFill>
                <a:latin typeface="+mn-lt"/>
                <a:cs typeface="+mn-cs"/>
              </a:endParaRPr>
            </a:p>
          </p:txBody>
        </p:sp>
        <p:sp>
          <p:nvSpPr>
            <p:cNvPr id="37" name="TextBox 36"/>
            <p:cNvSpPr txBox="1"/>
            <p:nvPr/>
          </p:nvSpPr>
          <p:spPr bwMode="ltGray">
            <a:xfrm>
              <a:off x="2741857" y="4109684"/>
              <a:ext cx="1574710" cy="347751"/>
            </a:xfrm>
            <a:prstGeom prst="rect">
              <a:avLst/>
            </a:prstGeom>
            <a:noFill/>
            <a:ln w="9525">
              <a:noFill/>
              <a:miter lim="800000"/>
              <a:headEnd/>
              <a:tailEnd/>
            </a:ln>
          </p:spPr>
          <p:txBody>
            <a:bodyPr wrap="none" lIns="91419" tIns="45710" rIns="91419" bIns="45710"/>
            <a:lstStyle/>
            <a:p>
              <a:pPr>
                <a:lnSpc>
                  <a:spcPct val="90000"/>
                </a:lnSpc>
                <a:spcBef>
                  <a:spcPts val="0"/>
                </a:spcBef>
                <a:spcAft>
                  <a:spcPts val="800"/>
                </a:spcAft>
                <a:defRPr/>
              </a:pPr>
              <a:r>
                <a:rPr lang="en-US" sz="2000" dirty="0">
                  <a:solidFill>
                    <a:schemeClr val="bg2">
                      <a:lumMod val="50000"/>
                    </a:schemeClr>
                  </a:solidFill>
                  <a:latin typeface="+mn-lt"/>
                  <a:cs typeface="+mn-cs"/>
                </a:rPr>
                <a:t>Decoded</a:t>
              </a:r>
            </a:p>
          </p:txBody>
        </p:sp>
        <p:cxnSp>
          <p:nvCxnSpPr>
            <p:cNvPr id="43026" name="Straight Arrow Connector 120"/>
            <p:cNvCxnSpPr>
              <a:cxnSpLocks noChangeShapeType="1"/>
            </p:cNvCxnSpPr>
            <p:nvPr/>
          </p:nvCxnSpPr>
          <p:spPr bwMode="auto">
            <a:xfrm rot="10800000" flipV="1">
              <a:off x="2576133" y="4479403"/>
              <a:ext cx="1451856" cy="11478"/>
            </a:xfrm>
            <a:prstGeom prst="straightConnector1">
              <a:avLst/>
            </a:prstGeom>
            <a:noFill/>
            <a:ln w="19050" algn="ctr">
              <a:solidFill>
                <a:schemeClr val="bg2"/>
              </a:solidFill>
              <a:round/>
              <a:headEnd/>
              <a:tailEnd type="arrow" w="med" len="med"/>
            </a:ln>
          </p:spPr>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1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right)">
                                      <p:cBhvr>
                                        <p:cTn id="17" dur="1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right)">
                                      <p:cBhvr>
                                        <p:cTn id="22"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057" name="Group 35"/>
          <p:cNvGrpSpPr>
            <a:grpSpLocks/>
          </p:cNvGrpSpPr>
          <p:nvPr/>
        </p:nvGrpSpPr>
        <p:grpSpPr bwMode="auto">
          <a:xfrm flipH="1">
            <a:off x="601663" y="1704975"/>
            <a:ext cx="1030287" cy="1179513"/>
            <a:chOff x="7687520" y="3360334"/>
            <a:chExt cx="935618" cy="1178870"/>
          </a:xfrm>
        </p:grpSpPr>
        <p:pic>
          <p:nvPicPr>
            <p:cNvPr id="45110" name="Picture 10" descr="C:\Documents and Settings\Eric_Chien\Local Settings\Temporary Internet Files\Content.IE5\7TKUMKH0\MCj04326250000[1].png"/>
            <p:cNvPicPr>
              <a:picLocks noChangeAspect="1" noChangeArrowheads="1"/>
            </p:cNvPicPr>
            <p:nvPr/>
          </p:nvPicPr>
          <p:blipFill>
            <a:blip r:embed="rId3" cstate="print"/>
            <a:srcRect/>
            <a:stretch>
              <a:fillRect/>
            </a:stretch>
          </p:blipFill>
          <p:spPr bwMode="auto">
            <a:xfrm>
              <a:off x="7746015" y="3360334"/>
              <a:ext cx="877123" cy="877123"/>
            </a:xfrm>
            <a:prstGeom prst="rect">
              <a:avLst/>
            </a:prstGeom>
            <a:noFill/>
            <a:ln w="9525">
              <a:noFill/>
              <a:miter lim="800000"/>
              <a:headEnd/>
              <a:tailEnd/>
            </a:ln>
          </p:spPr>
        </p:pic>
        <p:sp>
          <p:nvSpPr>
            <p:cNvPr id="62" name="TextBox 61"/>
            <p:cNvSpPr txBox="1"/>
            <p:nvPr/>
          </p:nvSpPr>
          <p:spPr bwMode="ltGray">
            <a:xfrm>
              <a:off x="7687520" y="4180625"/>
              <a:ext cx="913994" cy="358579"/>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r>
                <a:rPr lang="en-US" sz="2000" dirty="0">
                  <a:solidFill>
                    <a:schemeClr val="bg2">
                      <a:lumMod val="50000"/>
                    </a:schemeClr>
                  </a:solidFill>
                  <a:latin typeface="+mn-lt"/>
                  <a:cs typeface="+mn-cs"/>
                </a:rPr>
                <a:t>Victim</a:t>
              </a:r>
            </a:p>
          </p:txBody>
        </p:sp>
      </p:grpSp>
      <p:grpSp>
        <p:nvGrpSpPr>
          <p:cNvPr id="2" name="Group 44"/>
          <p:cNvGrpSpPr>
            <a:grpSpLocks/>
          </p:cNvGrpSpPr>
          <p:nvPr/>
        </p:nvGrpSpPr>
        <p:grpSpPr bwMode="auto">
          <a:xfrm>
            <a:off x="1336675" y="3260725"/>
            <a:ext cx="7297738" cy="1400175"/>
            <a:chOff x="1337205" y="2882371"/>
            <a:chExt cx="7297208" cy="1400704"/>
          </a:xfrm>
        </p:grpSpPr>
        <p:pic>
          <p:nvPicPr>
            <p:cNvPr id="45098" name="Picture 2" descr="http://www.microsoft.com/msj/archive/winprt6.gif"/>
            <p:cNvPicPr>
              <a:picLocks noChangeAspect="1" noChangeArrowheads="1"/>
            </p:cNvPicPr>
            <p:nvPr/>
          </p:nvPicPr>
          <p:blipFill>
            <a:blip r:embed="rId4" cstate="print"/>
            <a:srcRect/>
            <a:stretch>
              <a:fillRect/>
            </a:stretch>
          </p:blipFill>
          <p:spPr bwMode="auto">
            <a:xfrm>
              <a:off x="7248525" y="3232150"/>
              <a:ext cx="808038" cy="598488"/>
            </a:xfrm>
            <a:prstGeom prst="rect">
              <a:avLst/>
            </a:prstGeom>
            <a:noFill/>
            <a:ln w="9525">
              <a:noFill/>
              <a:miter lim="800000"/>
              <a:headEnd/>
              <a:tailEnd/>
            </a:ln>
          </p:spPr>
        </p:pic>
        <p:cxnSp>
          <p:nvCxnSpPr>
            <p:cNvPr id="45099" name="Straight Arrow Connector 120"/>
            <p:cNvCxnSpPr>
              <a:cxnSpLocks noChangeShapeType="1"/>
            </p:cNvCxnSpPr>
            <p:nvPr/>
          </p:nvCxnSpPr>
          <p:spPr bwMode="auto">
            <a:xfrm>
              <a:off x="2938686" y="3521074"/>
              <a:ext cx="4122515" cy="1589"/>
            </a:xfrm>
            <a:prstGeom prst="straightConnector1">
              <a:avLst/>
            </a:prstGeom>
            <a:noFill/>
            <a:ln w="19050" algn="ctr">
              <a:solidFill>
                <a:schemeClr val="bg2"/>
              </a:solidFill>
              <a:round/>
              <a:headEnd/>
              <a:tailEnd type="arrow" w="med" len="med"/>
            </a:ln>
          </p:spPr>
        </p:cxnSp>
        <p:sp>
          <p:nvSpPr>
            <p:cNvPr id="43" name="TextBox 42"/>
            <p:cNvSpPr txBox="1"/>
            <p:nvPr/>
          </p:nvSpPr>
          <p:spPr bwMode="ltGray">
            <a:xfrm>
              <a:off x="6829556" y="3900343"/>
              <a:ext cx="1804857" cy="382732"/>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r>
                <a:rPr lang="en-US" sz="2000" dirty="0">
                  <a:latin typeface="+mn-lt"/>
                  <a:cs typeface="+mn-cs"/>
                </a:rPr>
                <a:t>svchost.exe</a:t>
              </a:r>
              <a:endParaRPr lang="en-US" sz="2000" dirty="0">
                <a:solidFill>
                  <a:schemeClr val="bg2">
                    <a:lumMod val="50000"/>
                  </a:schemeClr>
                </a:solidFill>
                <a:latin typeface="+mn-lt"/>
                <a:cs typeface="+mn-cs"/>
              </a:endParaRPr>
            </a:p>
          </p:txBody>
        </p:sp>
        <p:grpSp>
          <p:nvGrpSpPr>
            <p:cNvPr id="45101" name="Group 41"/>
            <p:cNvGrpSpPr>
              <a:grpSpLocks/>
            </p:cNvGrpSpPr>
            <p:nvPr/>
          </p:nvGrpSpPr>
          <p:grpSpPr bwMode="auto">
            <a:xfrm>
              <a:off x="1337205" y="2882371"/>
              <a:ext cx="1821920" cy="1330855"/>
              <a:chOff x="5018415" y="1237911"/>
              <a:chExt cx="1821921" cy="1331689"/>
            </a:xfrm>
          </p:grpSpPr>
          <p:grpSp>
            <p:nvGrpSpPr>
              <p:cNvPr id="45105" name="Group 41"/>
              <p:cNvGrpSpPr>
                <a:grpSpLocks/>
              </p:cNvGrpSpPr>
              <p:nvPr/>
            </p:nvGrpSpPr>
            <p:grpSpPr bwMode="auto">
              <a:xfrm>
                <a:off x="5512663" y="1576791"/>
                <a:ext cx="807114" cy="599251"/>
                <a:chOff x="3741738" y="3949600"/>
                <a:chExt cx="1050181" cy="799570"/>
              </a:xfrm>
            </p:grpSpPr>
            <p:pic>
              <p:nvPicPr>
                <p:cNvPr id="45108" name="Picture 2" descr="http://www.microsoft.com/msj/archive/winprt6.gif"/>
                <p:cNvPicPr>
                  <a:picLocks noChangeAspect="1" noChangeArrowheads="1"/>
                </p:cNvPicPr>
                <p:nvPr/>
              </p:nvPicPr>
              <p:blipFill>
                <a:blip r:embed="rId4" cstate="print"/>
                <a:srcRect/>
                <a:stretch>
                  <a:fillRect/>
                </a:stretch>
              </p:blipFill>
              <p:spPr bwMode="auto">
                <a:xfrm>
                  <a:off x="3741738" y="3949600"/>
                  <a:ext cx="1050181" cy="799570"/>
                </a:xfrm>
                <a:prstGeom prst="rect">
                  <a:avLst/>
                </a:prstGeom>
                <a:noFill/>
                <a:ln w="9525">
                  <a:noFill/>
                  <a:miter lim="800000"/>
                  <a:headEnd/>
                  <a:tailEnd/>
                </a:ln>
              </p:spPr>
            </p:pic>
            <p:pic>
              <p:nvPicPr>
                <p:cNvPr id="45109" name="Picture 3" descr="C:\Documents and Settings\Eric_Chien\Local Settings\Temporary Internet Files\Content.IE5\ZJOG7XVT\MCj04324230000[1].wmf"/>
                <p:cNvPicPr>
                  <a:picLocks noChangeAspect="1" noChangeArrowheads="1"/>
                </p:cNvPicPr>
                <p:nvPr/>
              </p:nvPicPr>
              <p:blipFill>
                <a:blip r:embed="rId5" cstate="print"/>
                <a:srcRect/>
                <a:stretch>
                  <a:fillRect/>
                </a:stretch>
              </p:blipFill>
              <p:spPr bwMode="auto">
                <a:xfrm>
                  <a:off x="3855735" y="4009583"/>
                  <a:ext cx="739413" cy="681765"/>
                </a:xfrm>
                <a:prstGeom prst="rect">
                  <a:avLst/>
                </a:prstGeom>
                <a:noFill/>
                <a:ln w="9525">
                  <a:noFill/>
                  <a:miter lim="800000"/>
                  <a:headEnd/>
                  <a:tailEnd/>
                </a:ln>
              </p:spPr>
            </p:pic>
          </p:grpSp>
          <p:sp>
            <p:nvSpPr>
              <p:cNvPr id="46" name="TextBox 45"/>
              <p:cNvSpPr txBox="1"/>
              <p:nvPr/>
            </p:nvSpPr>
            <p:spPr bwMode="ltGray">
              <a:xfrm>
                <a:off x="5035877" y="2186601"/>
                <a:ext cx="1804857" cy="382971"/>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r>
                  <a:rPr lang="en-US" sz="2000" dirty="0">
                    <a:latin typeface="+mn-lt"/>
                    <a:cs typeface="+mn-cs"/>
                  </a:rPr>
                  <a:t>rasmon.dll</a:t>
                </a:r>
                <a:endParaRPr lang="en-US" sz="2000" dirty="0">
                  <a:solidFill>
                    <a:schemeClr val="bg2">
                      <a:lumMod val="50000"/>
                    </a:schemeClr>
                  </a:solidFill>
                  <a:latin typeface="+mn-lt"/>
                  <a:cs typeface="+mn-cs"/>
                </a:endParaRPr>
              </a:p>
            </p:txBody>
          </p:sp>
          <p:sp>
            <p:nvSpPr>
              <p:cNvPr id="55" name="TextBox 54"/>
              <p:cNvSpPr txBox="1"/>
              <p:nvPr/>
            </p:nvSpPr>
            <p:spPr bwMode="ltGray">
              <a:xfrm>
                <a:off x="5018415" y="1237911"/>
                <a:ext cx="1804858" cy="382972"/>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r>
                  <a:rPr lang="en-US" sz="2000" dirty="0">
                    <a:latin typeface="+mn-lt"/>
                    <a:cs typeface="+mn-cs"/>
                  </a:rPr>
                  <a:t>Hydraq</a:t>
                </a:r>
                <a:endParaRPr lang="en-US" sz="2000" dirty="0">
                  <a:solidFill>
                    <a:schemeClr val="bg2">
                      <a:lumMod val="50000"/>
                    </a:schemeClr>
                  </a:solidFill>
                  <a:latin typeface="+mn-lt"/>
                  <a:cs typeface="+mn-cs"/>
                </a:endParaRPr>
              </a:p>
            </p:txBody>
          </p:sp>
        </p:grpSp>
        <p:pic>
          <p:nvPicPr>
            <p:cNvPr id="45102" name="Picture 2" descr="C:\Documents and Settings\Eric_Chien\Local Settings\Temporary Internet Files\Content.IE5\31YYUCBU\MCj04326140000[1].png"/>
            <p:cNvPicPr>
              <a:picLocks noChangeAspect="1" noChangeArrowheads="1"/>
            </p:cNvPicPr>
            <p:nvPr/>
          </p:nvPicPr>
          <p:blipFill>
            <a:blip r:embed="rId6" cstate="print"/>
            <a:srcRect/>
            <a:stretch>
              <a:fillRect/>
            </a:stretch>
          </p:blipFill>
          <p:spPr bwMode="auto">
            <a:xfrm>
              <a:off x="7385050" y="3251200"/>
              <a:ext cx="555625" cy="555625"/>
            </a:xfrm>
            <a:prstGeom prst="rect">
              <a:avLst/>
            </a:prstGeom>
            <a:noFill/>
            <a:ln w="9525">
              <a:noFill/>
              <a:miter lim="800000"/>
              <a:headEnd/>
              <a:tailEnd/>
            </a:ln>
          </p:spPr>
        </p:pic>
        <p:pic>
          <p:nvPicPr>
            <p:cNvPr id="45103" name="Picture 3" descr="C:\Documents and Settings\Eric_Chien\Local Settings\Temporary Internet Files\Content.IE5\ZJOG7XVT\MCj04324230000[1].wmf"/>
            <p:cNvPicPr>
              <a:picLocks noChangeAspect="1" noChangeArrowheads="1"/>
            </p:cNvPicPr>
            <p:nvPr/>
          </p:nvPicPr>
          <p:blipFill>
            <a:blip r:embed="rId5" cstate="print"/>
            <a:srcRect/>
            <a:stretch>
              <a:fillRect/>
            </a:stretch>
          </p:blipFill>
          <p:spPr bwMode="auto">
            <a:xfrm>
              <a:off x="7729538" y="3532188"/>
              <a:ext cx="568325" cy="509587"/>
            </a:xfrm>
            <a:prstGeom prst="rect">
              <a:avLst/>
            </a:prstGeom>
            <a:noFill/>
            <a:ln w="9525">
              <a:noFill/>
              <a:miter lim="800000"/>
              <a:headEnd/>
              <a:tailEnd/>
            </a:ln>
          </p:spPr>
        </p:pic>
        <p:sp>
          <p:nvSpPr>
            <p:cNvPr id="67" name="TextBox 66"/>
            <p:cNvSpPr txBox="1"/>
            <p:nvPr/>
          </p:nvSpPr>
          <p:spPr bwMode="ltGray">
            <a:xfrm>
              <a:off x="3048406" y="3517611"/>
              <a:ext cx="3985924" cy="382733"/>
            </a:xfrm>
            <a:prstGeom prst="rect">
              <a:avLst/>
            </a:prstGeom>
            <a:noFill/>
            <a:ln w="9525">
              <a:noFill/>
              <a:miter lim="800000"/>
              <a:headEnd/>
              <a:tailEnd/>
            </a:ln>
          </p:spPr>
          <p:txBody>
            <a:bodyPr wrap="none" lIns="91419" tIns="45710" rIns="91419" bIns="45710"/>
            <a:lstStyle/>
            <a:p>
              <a:pPr>
                <a:lnSpc>
                  <a:spcPct val="90000"/>
                </a:lnSpc>
                <a:spcAft>
                  <a:spcPts val="800"/>
                </a:spcAft>
              </a:pPr>
              <a:r>
                <a:rPr lang="en-US" sz="1400">
                  <a:latin typeface="Calibri" pitchFamily="34" charset="0"/>
                </a:rPr>
                <a:t>Adds itself as a service to the netsvc service group</a:t>
              </a:r>
            </a:p>
            <a:p>
              <a:pPr>
                <a:lnSpc>
                  <a:spcPct val="90000"/>
                </a:lnSpc>
                <a:spcAft>
                  <a:spcPts val="800"/>
                </a:spcAft>
              </a:pPr>
              <a:endParaRPr lang="en-US" sz="1400">
                <a:solidFill>
                  <a:srgbClr val="4E4845"/>
                </a:solidFill>
                <a:latin typeface="Calibri" pitchFamily="34" charset="0"/>
              </a:endParaRPr>
            </a:p>
          </p:txBody>
        </p:sp>
      </p:grpSp>
      <p:pic>
        <p:nvPicPr>
          <p:cNvPr id="45059" name="Picture 2" descr="C:\Documents and Settings\Eric_Chien\My Documents\My Pictures\Microsoft Clip Organizer\j0441337.png"/>
          <p:cNvPicPr>
            <a:picLocks noChangeAspect="1" noChangeArrowheads="1"/>
          </p:cNvPicPr>
          <p:nvPr/>
        </p:nvPicPr>
        <p:blipFill>
          <a:blip r:embed="rId7" cstate="print"/>
          <a:srcRect/>
          <a:stretch>
            <a:fillRect/>
          </a:stretch>
        </p:blipFill>
        <p:spPr bwMode="auto">
          <a:xfrm>
            <a:off x="1562100" y="2132013"/>
            <a:ext cx="863600" cy="862012"/>
          </a:xfrm>
          <a:prstGeom prst="rect">
            <a:avLst/>
          </a:prstGeom>
          <a:noFill/>
          <a:ln w="9525">
            <a:noFill/>
            <a:miter lim="800000"/>
            <a:headEnd/>
            <a:tailEnd/>
          </a:ln>
        </p:spPr>
      </p:pic>
      <p:sp>
        <p:nvSpPr>
          <p:cNvPr id="22532" name="Title 1"/>
          <p:cNvSpPr>
            <a:spLocks noGrp="1"/>
          </p:cNvSpPr>
          <p:nvPr>
            <p:ph type="title"/>
          </p:nvPr>
        </p:nvSpPr>
        <p:spPr/>
        <p:txBody>
          <a:bodyPr/>
          <a:lstStyle/>
          <a:p>
            <a:pPr eaLnBrk="1" hangingPunct="1">
              <a:defRPr/>
            </a:pPr>
            <a:r>
              <a:rPr lang="en-US" dirty="0" smtClean="0">
                <a:latin typeface="+mn-lt"/>
              </a:rPr>
              <a:t>December Hydraq Incident</a:t>
            </a:r>
            <a:br>
              <a:rPr lang="en-US" dirty="0" smtClean="0">
                <a:latin typeface="+mn-lt"/>
              </a:rPr>
            </a:br>
            <a:r>
              <a:rPr lang="en-US" sz="2000" dirty="0" smtClean="0">
                <a:latin typeface="+mn-lt"/>
              </a:rPr>
              <a:t>Dropper Installs Hydraq Trojan</a:t>
            </a:r>
          </a:p>
        </p:txBody>
      </p:sp>
      <p:sp>
        <p:nvSpPr>
          <p:cNvPr id="4" name="Footer Placeholder 3"/>
          <p:cNvSpPr>
            <a:spLocks noGrp="1"/>
          </p:cNvSpPr>
          <p:nvPr>
            <p:ph type="ftr" sz="quarter" idx="10"/>
          </p:nvPr>
        </p:nvSpPr>
        <p:spPr/>
        <p:txBody>
          <a:bodyPr/>
          <a:lstStyle/>
          <a:p>
            <a:pPr>
              <a:defRPr/>
            </a:pPr>
            <a:r>
              <a:rPr lang="en-US" smtClean="0">
                <a:latin typeface="+mn-lt"/>
              </a:rPr>
              <a:t>RAID 2010 - The New Generation of Targeted Attacks</a:t>
            </a:r>
            <a:endParaRPr lang="en-US">
              <a:latin typeface="+mn-lt"/>
            </a:endParaRPr>
          </a:p>
        </p:txBody>
      </p:sp>
      <p:sp>
        <p:nvSpPr>
          <p:cNvPr id="22534" name="Slide Number Placeholder 4"/>
          <p:cNvSpPr>
            <a:spLocks noGrp="1"/>
          </p:cNvSpPr>
          <p:nvPr>
            <p:ph type="sldNum" sz="quarter" idx="11"/>
          </p:nvPr>
        </p:nvSpPr>
        <p:spPr/>
        <p:txBody>
          <a:bodyPr/>
          <a:lstStyle/>
          <a:p>
            <a:pPr>
              <a:defRPr/>
            </a:pPr>
            <a:fld id="{CF8433AD-5F30-4911-81E0-4891002A53FE}" type="slidenum">
              <a:rPr lang="en-US" smtClean="0">
                <a:latin typeface="+mn-lt"/>
                <a:ea typeface="Calibri" pitchFamily="34" charset="0"/>
              </a:rPr>
              <a:pPr>
                <a:defRPr/>
              </a:pPr>
              <a:t>27</a:t>
            </a:fld>
            <a:endParaRPr lang="en-US" smtClean="0">
              <a:latin typeface="+mn-lt"/>
              <a:ea typeface="Calibri" pitchFamily="34" charset="0"/>
            </a:endParaRPr>
          </a:p>
        </p:txBody>
      </p:sp>
      <p:sp>
        <p:nvSpPr>
          <p:cNvPr id="66" name="TextBox 65"/>
          <p:cNvSpPr txBox="1"/>
          <p:nvPr/>
        </p:nvSpPr>
        <p:spPr bwMode="ltGray">
          <a:xfrm>
            <a:off x="6678613" y="5492750"/>
            <a:ext cx="1804987" cy="382588"/>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endParaRPr lang="en-US" sz="2000" dirty="0">
              <a:solidFill>
                <a:schemeClr val="bg2">
                  <a:lumMod val="50000"/>
                </a:schemeClr>
              </a:solidFill>
              <a:latin typeface="+mn-lt"/>
              <a:cs typeface="+mn-cs"/>
            </a:endParaRPr>
          </a:p>
        </p:txBody>
      </p:sp>
      <p:grpSp>
        <p:nvGrpSpPr>
          <p:cNvPr id="45064" name="Group 41"/>
          <p:cNvGrpSpPr>
            <a:grpSpLocks/>
          </p:cNvGrpSpPr>
          <p:nvPr/>
        </p:nvGrpSpPr>
        <p:grpSpPr bwMode="auto">
          <a:xfrm>
            <a:off x="1820863" y="1885950"/>
            <a:ext cx="806450" cy="598488"/>
            <a:chOff x="3741738" y="3949600"/>
            <a:chExt cx="1050181" cy="799570"/>
          </a:xfrm>
        </p:grpSpPr>
        <p:pic>
          <p:nvPicPr>
            <p:cNvPr id="45096" name="Picture 2" descr="http://www.microsoft.com/msj/archive/winprt6.gif"/>
            <p:cNvPicPr>
              <a:picLocks noChangeAspect="1" noChangeArrowheads="1"/>
            </p:cNvPicPr>
            <p:nvPr/>
          </p:nvPicPr>
          <p:blipFill>
            <a:blip r:embed="rId4" cstate="print"/>
            <a:srcRect/>
            <a:stretch>
              <a:fillRect/>
            </a:stretch>
          </p:blipFill>
          <p:spPr bwMode="auto">
            <a:xfrm>
              <a:off x="3741738" y="3949600"/>
              <a:ext cx="1050181" cy="799570"/>
            </a:xfrm>
            <a:prstGeom prst="rect">
              <a:avLst/>
            </a:prstGeom>
            <a:noFill/>
            <a:ln w="9525">
              <a:noFill/>
              <a:miter lim="800000"/>
              <a:headEnd/>
              <a:tailEnd/>
            </a:ln>
          </p:spPr>
        </p:pic>
        <p:pic>
          <p:nvPicPr>
            <p:cNvPr id="45097" name="Picture 3" descr="C:\Documents and Settings\Eric_Chien\Local Settings\Temporary Internet Files\Content.IE5\ZJOG7XVT\MCj04324230000[1].wmf"/>
            <p:cNvPicPr>
              <a:picLocks noChangeAspect="1" noChangeArrowheads="1"/>
            </p:cNvPicPr>
            <p:nvPr/>
          </p:nvPicPr>
          <p:blipFill>
            <a:blip r:embed="rId5" cstate="print"/>
            <a:srcRect/>
            <a:stretch>
              <a:fillRect/>
            </a:stretch>
          </p:blipFill>
          <p:spPr bwMode="auto">
            <a:xfrm>
              <a:off x="3855735" y="4009583"/>
              <a:ext cx="739413" cy="681765"/>
            </a:xfrm>
            <a:prstGeom prst="rect">
              <a:avLst/>
            </a:prstGeom>
            <a:noFill/>
            <a:ln w="9525">
              <a:noFill/>
              <a:miter lim="800000"/>
              <a:headEnd/>
              <a:tailEnd/>
            </a:ln>
          </p:spPr>
        </p:pic>
      </p:grpSp>
      <p:sp>
        <p:nvSpPr>
          <p:cNvPr id="28" name="TextBox 27"/>
          <p:cNvSpPr txBox="1"/>
          <p:nvPr/>
        </p:nvSpPr>
        <p:spPr bwMode="ltGray">
          <a:xfrm>
            <a:off x="1754188" y="1293813"/>
            <a:ext cx="995362" cy="301625"/>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r>
              <a:rPr lang="en-US" sz="2000" dirty="0">
                <a:latin typeface="+mn-lt"/>
                <a:cs typeface="+mn-cs"/>
              </a:rPr>
              <a:t>Hydraq Dropper</a:t>
            </a:r>
            <a:br>
              <a:rPr lang="en-US" sz="2000" dirty="0">
                <a:latin typeface="+mn-lt"/>
                <a:cs typeface="+mn-cs"/>
              </a:rPr>
            </a:br>
            <a:r>
              <a:rPr lang="en-US" sz="2000" dirty="0">
                <a:latin typeface="+mn-lt"/>
                <a:cs typeface="+mn-cs"/>
              </a:rPr>
              <a:t>b.exe</a:t>
            </a:r>
            <a:endParaRPr lang="en-US" sz="2000" dirty="0">
              <a:solidFill>
                <a:schemeClr val="bg2">
                  <a:lumMod val="50000"/>
                </a:schemeClr>
              </a:solidFill>
              <a:latin typeface="+mn-lt"/>
              <a:cs typeface="+mn-cs"/>
            </a:endParaRPr>
          </a:p>
        </p:txBody>
      </p:sp>
      <p:grpSp>
        <p:nvGrpSpPr>
          <p:cNvPr id="8" name="Group 68"/>
          <p:cNvGrpSpPr>
            <a:grpSpLocks/>
          </p:cNvGrpSpPr>
          <p:nvPr/>
        </p:nvGrpSpPr>
        <p:grpSpPr bwMode="auto">
          <a:xfrm>
            <a:off x="2938463" y="1674813"/>
            <a:ext cx="5649912" cy="1273175"/>
            <a:chOff x="2938272" y="1296365"/>
            <a:chExt cx="5650104" cy="1273797"/>
          </a:xfrm>
        </p:grpSpPr>
        <p:cxnSp>
          <p:nvCxnSpPr>
            <p:cNvPr id="45088" name="Straight Arrow Connector 35"/>
            <p:cNvCxnSpPr>
              <a:cxnSpLocks noChangeShapeType="1"/>
            </p:cNvCxnSpPr>
            <p:nvPr/>
          </p:nvCxnSpPr>
          <p:spPr bwMode="auto">
            <a:xfrm>
              <a:off x="2938272" y="1940808"/>
              <a:ext cx="4002909" cy="473"/>
            </a:xfrm>
            <a:prstGeom prst="straightConnector1">
              <a:avLst/>
            </a:prstGeom>
            <a:noFill/>
            <a:ln w="19050" algn="ctr">
              <a:solidFill>
                <a:schemeClr val="bg2"/>
              </a:solidFill>
              <a:round/>
              <a:headEnd/>
              <a:tailEnd type="arrow" w="med" len="med"/>
            </a:ln>
          </p:spPr>
        </p:cxnSp>
        <p:sp>
          <p:nvSpPr>
            <p:cNvPr id="52" name="TextBox 51"/>
            <p:cNvSpPr txBox="1"/>
            <p:nvPr/>
          </p:nvSpPr>
          <p:spPr bwMode="ltGray">
            <a:xfrm>
              <a:off x="3047813" y="1950735"/>
              <a:ext cx="2557550" cy="352597"/>
            </a:xfrm>
            <a:prstGeom prst="rect">
              <a:avLst/>
            </a:prstGeom>
            <a:noFill/>
            <a:ln w="9525">
              <a:noFill/>
              <a:miter lim="800000"/>
              <a:headEnd/>
              <a:tailEnd/>
            </a:ln>
          </p:spPr>
          <p:txBody>
            <a:bodyPr wrap="none" lIns="91419" tIns="45710" rIns="91419" bIns="45710"/>
            <a:lstStyle/>
            <a:p>
              <a:pPr>
                <a:lnSpc>
                  <a:spcPct val="90000"/>
                </a:lnSpc>
                <a:spcBef>
                  <a:spcPts val="0"/>
                </a:spcBef>
                <a:spcAft>
                  <a:spcPts val="800"/>
                </a:spcAft>
                <a:defRPr/>
              </a:pPr>
              <a:r>
                <a:rPr lang="en-US" sz="1400" dirty="0">
                  <a:latin typeface="+mn-lt"/>
                  <a:cs typeface="+mn-cs"/>
                </a:rPr>
                <a:t>Drops %system%\rasmon.dll</a:t>
              </a:r>
              <a:endParaRPr lang="en-US" sz="1400" dirty="0">
                <a:solidFill>
                  <a:schemeClr val="bg2">
                    <a:lumMod val="50000"/>
                  </a:schemeClr>
                </a:solidFill>
                <a:latin typeface="+mn-lt"/>
                <a:cs typeface="+mn-cs"/>
              </a:endParaRPr>
            </a:p>
          </p:txBody>
        </p:sp>
        <p:grpSp>
          <p:nvGrpSpPr>
            <p:cNvPr id="45090" name="Group 40"/>
            <p:cNvGrpSpPr>
              <a:grpSpLocks/>
            </p:cNvGrpSpPr>
            <p:nvPr/>
          </p:nvGrpSpPr>
          <p:grpSpPr bwMode="auto">
            <a:xfrm>
              <a:off x="6749522" y="1296365"/>
              <a:ext cx="1838854" cy="1273797"/>
              <a:chOff x="5001481" y="1186117"/>
              <a:chExt cx="1838855" cy="1383483"/>
            </a:xfrm>
          </p:grpSpPr>
          <p:grpSp>
            <p:nvGrpSpPr>
              <p:cNvPr id="45091" name="Group 41"/>
              <p:cNvGrpSpPr>
                <a:grpSpLocks/>
              </p:cNvGrpSpPr>
              <p:nvPr/>
            </p:nvGrpSpPr>
            <p:grpSpPr bwMode="auto">
              <a:xfrm>
                <a:off x="5512663" y="1576795"/>
                <a:ext cx="807114" cy="599251"/>
                <a:chOff x="3741738" y="3949600"/>
                <a:chExt cx="1050181" cy="799570"/>
              </a:xfrm>
            </p:grpSpPr>
            <p:pic>
              <p:nvPicPr>
                <p:cNvPr id="45094" name="Picture 2" descr="http://www.microsoft.com/msj/archive/winprt6.gif"/>
                <p:cNvPicPr>
                  <a:picLocks noChangeAspect="1" noChangeArrowheads="1"/>
                </p:cNvPicPr>
                <p:nvPr/>
              </p:nvPicPr>
              <p:blipFill>
                <a:blip r:embed="rId4" cstate="print"/>
                <a:srcRect/>
                <a:stretch>
                  <a:fillRect/>
                </a:stretch>
              </p:blipFill>
              <p:spPr bwMode="auto">
                <a:xfrm>
                  <a:off x="3741738" y="3949600"/>
                  <a:ext cx="1050181" cy="799570"/>
                </a:xfrm>
                <a:prstGeom prst="rect">
                  <a:avLst/>
                </a:prstGeom>
                <a:noFill/>
                <a:ln w="9525">
                  <a:noFill/>
                  <a:miter lim="800000"/>
                  <a:headEnd/>
                  <a:tailEnd/>
                </a:ln>
              </p:spPr>
            </p:pic>
            <p:pic>
              <p:nvPicPr>
                <p:cNvPr id="45095" name="Picture 3" descr="C:\Documents and Settings\Eric_Chien\Local Settings\Temporary Internet Files\Content.IE5\ZJOG7XVT\MCj04324230000[1].wmf"/>
                <p:cNvPicPr>
                  <a:picLocks noChangeAspect="1" noChangeArrowheads="1"/>
                </p:cNvPicPr>
                <p:nvPr/>
              </p:nvPicPr>
              <p:blipFill>
                <a:blip r:embed="rId5" cstate="print"/>
                <a:srcRect/>
                <a:stretch>
                  <a:fillRect/>
                </a:stretch>
              </p:blipFill>
              <p:spPr bwMode="auto">
                <a:xfrm>
                  <a:off x="3855735" y="4009583"/>
                  <a:ext cx="739413" cy="681765"/>
                </a:xfrm>
                <a:prstGeom prst="rect">
                  <a:avLst/>
                </a:prstGeom>
                <a:noFill/>
                <a:ln w="9525">
                  <a:noFill/>
                  <a:miter lim="800000"/>
                  <a:headEnd/>
                  <a:tailEnd/>
                </a:ln>
              </p:spPr>
            </p:pic>
          </p:grpSp>
          <p:sp>
            <p:nvSpPr>
              <p:cNvPr id="36" name="TextBox 35"/>
              <p:cNvSpPr txBox="1"/>
              <p:nvPr/>
            </p:nvSpPr>
            <p:spPr bwMode="ltGray">
              <a:xfrm>
                <a:off x="5035287" y="2200441"/>
                <a:ext cx="1805049" cy="369159"/>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r>
                  <a:rPr lang="en-US" sz="2000" dirty="0">
                    <a:latin typeface="+mn-lt"/>
                    <a:cs typeface="+mn-cs"/>
                  </a:rPr>
                  <a:t>rasmon.dll</a:t>
                </a:r>
                <a:endParaRPr lang="en-US" sz="2000" dirty="0">
                  <a:solidFill>
                    <a:schemeClr val="bg2">
                      <a:lumMod val="50000"/>
                    </a:schemeClr>
                  </a:solidFill>
                  <a:latin typeface="+mn-lt"/>
                  <a:cs typeface="+mn-cs"/>
                </a:endParaRPr>
              </a:p>
            </p:txBody>
          </p:sp>
          <p:sp>
            <p:nvSpPr>
              <p:cNvPr id="54" name="TextBox 53"/>
              <p:cNvSpPr txBox="1"/>
              <p:nvPr/>
            </p:nvSpPr>
            <p:spPr bwMode="ltGray">
              <a:xfrm>
                <a:off x="5001948" y="1186117"/>
                <a:ext cx="1805050" cy="369159"/>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r>
                  <a:rPr lang="en-US" sz="2000" dirty="0">
                    <a:latin typeface="+mn-lt"/>
                    <a:cs typeface="+mn-cs"/>
                  </a:rPr>
                  <a:t>Hydraq</a:t>
                </a:r>
                <a:endParaRPr lang="en-US" sz="2000" dirty="0">
                  <a:solidFill>
                    <a:schemeClr val="bg2">
                      <a:lumMod val="50000"/>
                    </a:schemeClr>
                  </a:solidFill>
                  <a:latin typeface="+mn-lt"/>
                  <a:cs typeface="+mn-cs"/>
                </a:endParaRPr>
              </a:p>
            </p:txBody>
          </p:sp>
        </p:grpSp>
      </p:grpSp>
      <p:grpSp>
        <p:nvGrpSpPr>
          <p:cNvPr id="11" name="Group 43"/>
          <p:cNvGrpSpPr>
            <a:grpSpLocks/>
          </p:cNvGrpSpPr>
          <p:nvPr/>
        </p:nvGrpSpPr>
        <p:grpSpPr bwMode="auto">
          <a:xfrm>
            <a:off x="1298575" y="4794250"/>
            <a:ext cx="7346950" cy="1404938"/>
            <a:chOff x="1298046" y="4416427"/>
            <a:chExt cx="7347479" cy="1404936"/>
          </a:xfrm>
        </p:grpSpPr>
        <p:grpSp>
          <p:nvGrpSpPr>
            <p:cNvPr id="45077" name="Group 69"/>
            <p:cNvGrpSpPr>
              <a:grpSpLocks/>
            </p:cNvGrpSpPr>
            <p:nvPr/>
          </p:nvGrpSpPr>
          <p:grpSpPr bwMode="auto">
            <a:xfrm>
              <a:off x="1298046" y="4416427"/>
              <a:ext cx="1838854" cy="1347788"/>
              <a:chOff x="5001481" y="1220969"/>
              <a:chExt cx="1838855" cy="1348631"/>
            </a:xfrm>
          </p:grpSpPr>
          <p:grpSp>
            <p:nvGrpSpPr>
              <p:cNvPr id="45083" name="Group 41"/>
              <p:cNvGrpSpPr>
                <a:grpSpLocks/>
              </p:cNvGrpSpPr>
              <p:nvPr/>
            </p:nvGrpSpPr>
            <p:grpSpPr bwMode="auto">
              <a:xfrm>
                <a:off x="5512663" y="1576791"/>
                <a:ext cx="807114" cy="599251"/>
                <a:chOff x="3741738" y="3949600"/>
                <a:chExt cx="1050181" cy="799570"/>
              </a:xfrm>
            </p:grpSpPr>
            <p:pic>
              <p:nvPicPr>
                <p:cNvPr id="45086" name="Picture 2" descr="http://www.microsoft.com/msj/archive/winprt6.gif"/>
                <p:cNvPicPr>
                  <a:picLocks noChangeAspect="1" noChangeArrowheads="1"/>
                </p:cNvPicPr>
                <p:nvPr/>
              </p:nvPicPr>
              <p:blipFill>
                <a:blip r:embed="rId4" cstate="print"/>
                <a:srcRect/>
                <a:stretch>
                  <a:fillRect/>
                </a:stretch>
              </p:blipFill>
              <p:spPr bwMode="auto">
                <a:xfrm>
                  <a:off x="3741738" y="3949600"/>
                  <a:ext cx="1050181" cy="799570"/>
                </a:xfrm>
                <a:prstGeom prst="rect">
                  <a:avLst/>
                </a:prstGeom>
                <a:noFill/>
                <a:ln w="9525">
                  <a:noFill/>
                  <a:miter lim="800000"/>
                  <a:headEnd/>
                  <a:tailEnd/>
                </a:ln>
              </p:spPr>
            </p:pic>
            <p:pic>
              <p:nvPicPr>
                <p:cNvPr id="45087" name="Picture 3" descr="C:\Documents and Settings\Eric_Chien\Local Settings\Temporary Internet Files\Content.IE5\ZJOG7XVT\MCj04324230000[1].wmf"/>
                <p:cNvPicPr>
                  <a:picLocks noChangeAspect="1" noChangeArrowheads="1"/>
                </p:cNvPicPr>
                <p:nvPr/>
              </p:nvPicPr>
              <p:blipFill>
                <a:blip r:embed="rId5" cstate="print"/>
                <a:srcRect/>
                <a:stretch>
                  <a:fillRect/>
                </a:stretch>
              </p:blipFill>
              <p:spPr bwMode="auto">
                <a:xfrm>
                  <a:off x="3855735" y="4009583"/>
                  <a:ext cx="739413" cy="681765"/>
                </a:xfrm>
                <a:prstGeom prst="rect">
                  <a:avLst/>
                </a:prstGeom>
                <a:noFill/>
                <a:ln w="9525">
                  <a:noFill/>
                  <a:miter lim="800000"/>
                  <a:headEnd/>
                  <a:tailEnd/>
                </a:ln>
              </p:spPr>
            </p:pic>
          </p:grpSp>
          <p:sp>
            <p:nvSpPr>
              <p:cNvPr id="73" name="TextBox 72"/>
              <p:cNvSpPr txBox="1"/>
              <p:nvPr/>
            </p:nvSpPr>
            <p:spPr bwMode="ltGray">
              <a:xfrm>
                <a:off x="5034821" y="2186771"/>
                <a:ext cx="1805118" cy="382827"/>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r>
                  <a:rPr lang="en-US" sz="2000" dirty="0">
                    <a:latin typeface="+mn-lt"/>
                    <a:cs typeface="+mn-cs"/>
                  </a:rPr>
                  <a:t>rasmon.dll</a:t>
                </a:r>
                <a:endParaRPr lang="en-US" sz="2000" dirty="0">
                  <a:solidFill>
                    <a:schemeClr val="bg2">
                      <a:lumMod val="50000"/>
                    </a:schemeClr>
                  </a:solidFill>
                  <a:latin typeface="+mn-lt"/>
                  <a:cs typeface="+mn-cs"/>
                </a:endParaRPr>
              </a:p>
            </p:txBody>
          </p:sp>
          <p:sp>
            <p:nvSpPr>
              <p:cNvPr id="56" name="TextBox 55"/>
              <p:cNvSpPr txBox="1"/>
              <p:nvPr/>
            </p:nvSpPr>
            <p:spPr bwMode="ltGray">
              <a:xfrm>
                <a:off x="5001481" y="1220969"/>
                <a:ext cx="1805119" cy="382827"/>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r>
                  <a:rPr lang="en-US" sz="2000" dirty="0">
                    <a:latin typeface="+mn-lt"/>
                    <a:cs typeface="+mn-cs"/>
                  </a:rPr>
                  <a:t>Hydraq</a:t>
                </a:r>
                <a:endParaRPr lang="en-US" sz="2000" dirty="0">
                  <a:solidFill>
                    <a:schemeClr val="bg2">
                      <a:lumMod val="50000"/>
                    </a:schemeClr>
                  </a:solidFill>
                  <a:latin typeface="+mn-lt"/>
                  <a:cs typeface="+mn-cs"/>
                </a:endParaRPr>
              </a:p>
            </p:txBody>
          </p:sp>
        </p:grpSp>
        <p:pic>
          <p:nvPicPr>
            <p:cNvPr id="45078" name="Picture 2" descr="http://www.microsoft.com/msj/archive/winprt6.gif"/>
            <p:cNvPicPr>
              <a:picLocks noChangeAspect="1" noChangeArrowheads="1"/>
            </p:cNvPicPr>
            <p:nvPr/>
          </p:nvPicPr>
          <p:blipFill>
            <a:blip r:embed="rId4" cstate="print"/>
            <a:srcRect/>
            <a:stretch>
              <a:fillRect/>
            </a:stretch>
          </p:blipFill>
          <p:spPr bwMode="auto">
            <a:xfrm>
              <a:off x="7261225" y="4772025"/>
              <a:ext cx="806450" cy="598488"/>
            </a:xfrm>
            <a:prstGeom prst="rect">
              <a:avLst/>
            </a:prstGeom>
            <a:noFill/>
            <a:ln w="9525">
              <a:noFill/>
              <a:miter lim="800000"/>
              <a:headEnd/>
              <a:tailEnd/>
            </a:ln>
          </p:spPr>
        </p:pic>
        <p:cxnSp>
          <p:nvCxnSpPr>
            <p:cNvPr id="45079" name="Straight Arrow Connector 76"/>
            <p:cNvCxnSpPr>
              <a:cxnSpLocks noChangeShapeType="1"/>
            </p:cNvCxnSpPr>
            <p:nvPr/>
          </p:nvCxnSpPr>
          <p:spPr bwMode="auto">
            <a:xfrm>
              <a:off x="2937861" y="5059363"/>
              <a:ext cx="4134452" cy="1588"/>
            </a:xfrm>
            <a:prstGeom prst="straightConnector1">
              <a:avLst/>
            </a:prstGeom>
            <a:noFill/>
            <a:ln w="19050" algn="ctr">
              <a:solidFill>
                <a:schemeClr val="bg2"/>
              </a:solidFill>
              <a:round/>
              <a:headEnd/>
              <a:tailEnd type="arrow" w="med" len="med"/>
            </a:ln>
          </p:spPr>
        </p:cxnSp>
        <p:sp>
          <p:nvSpPr>
            <p:cNvPr id="22553" name="TextBox 77"/>
            <p:cNvSpPr txBox="1">
              <a:spLocks noChangeArrowheads="1"/>
            </p:cNvSpPr>
            <p:nvPr/>
          </p:nvSpPr>
          <p:spPr bwMode="ltGray">
            <a:xfrm>
              <a:off x="6840408" y="5438776"/>
              <a:ext cx="1805117" cy="382587"/>
            </a:xfrm>
            <a:prstGeom prst="rect">
              <a:avLst/>
            </a:prstGeom>
            <a:noFill/>
            <a:ln w="9525">
              <a:noFill/>
              <a:miter lim="800000"/>
              <a:headEnd/>
              <a:tailEnd/>
            </a:ln>
          </p:spPr>
          <p:txBody>
            <a:bodyPr wrap="none" lIns="91419" tIns="45710" rIns="91419" bIns="45710"/>
            <a:lstStyle/>
            <a:p>
              <a:pPr algn="ctr">
                <a:lnSpc>
                  <a:spcPct val="90000"/>
                </a:lnSpc>
                <a:spcAft>
                  <a:spcPts val="800"/>
                </a:spcAft>
                <a:defRPr/>
              </a:pPr>
              <a:r>
                <a:rPr lang="en-US" sz="2000" dirty="0">
                  <a:latin typeface="+mn-lt"/>
                  <a:cs typeface="+mn-cs"/>
                </a:rPr>
                <a:t>%TEMP%\1758.nls</a:t>
              </a:r>
            </a:p>
          </p:txBody>
        </p:sp>
        <p:sp>
          <p:nvSpPr>
            <p:cNvPr id="81" name="TextBox 80"/>
            <p:cNvSpPr txBox="1"/>
            <p:nvPr/>
          </p:nvSpPr>
          <p:spPr bwMode="ltGray">
            <a:xfrm>
              <a:off x="3034896" y="5057776"/>
              <a:ext cx="3573720" cy="382587"/>
            </a:xfrm>
            <a:prstGeom prst="rect">
              <a:avLst/>
            </a:prstGeom>
            <a:noFill/>
            <a:ln w="9525">
              <a:noFill/>
              <a:miter lim="800000"/>
              <a:headEnd/>
              <a:tailEnd/>
            </a:ln>
          </p:spPr>
          <p:txBody>
            <a:bodyPr wrap="none" lIns="91419" tIns="45710" rIns="91419" bIns="45710"/>
            <a:lstStyle/>
            <a:p>
              <a:pPr>
                <a:lnSpc>
                  <a:spcPct val="90000"/>
                </a:lnSpc>
                <a:spcBef>
                  <a:spcPts val="0"/>
                </a:spcBef>
                <a:spcAft>
                  <a:spcPts val="800"/>
                </a:spcAft>
                <a:defRPr/>
              </a:pPr>
              <a:r>
                <a:rPr lang="en-US" sz="1400" dirty="0">
                  <a:latin typeface="+mn-lt"/>
                  <a:cs typeface="+mn-cs"/>
                </a:rPr>
                <a:t>Drops a Windows logon password stealer</a:t>
              </a:r>
              <a:endParaRPr lang="en-US" sz="1400" dirty="0">
                <a:solidFill>
                  <a:schemeClr val="bg2">
                    <a:lumMod val="50000"/>
                  </a:schemeClr>
                </a:solidFill>
                <a:latin typeface="+mn-lt"/>
                <a:cs typeface="+mn-cs"/>
              </a:endParaRPr>
            </a:p>
          </p:txBody>
        </p:sp>
        <p:pic>
          <p:nvPicPr>
            <p:cNvPr id="45082" name="Picture 7" descr="C:\Documents and Settings\Eric_Chien\Local Settings\Temporary Internet Files\Content.IE5\GJWB27Z0\MCj04338290000[1].png"/>
            <p:cNvPicPr>
              <a:picLocks noChangeAspect="1" noChangeArrowheads="1"/>
            </p:cNvPicPr>
            <p:nvPr/>
          </p:nvPicPr>
          <p:blipFill>
            <a:blip r:embed="rId8" cstate="print"/>
            <a:srcRect/>
            <a:stretch>
              <a:fillRect/>
            </a:stretch>
          </p:blipFill>
          <p:spPr bwMode="auto">
            <a:xfrm>
              <a:off x="7396163" y="4872038"/>
              <a:ext cx="428625" cy="428625"/>
            </a:xfrm>
            <a:prstGeom prst="rect">
              <a:avLst/>
            </a:prstGeom>
            <a:noFill/>
            <a:ln w="9525">
              <a:noFill/>
              <a:miter lim="800000"/>
              <a:headEnd/>
              <a:tailEnd/>
            </a:ln>
          </p:spPr>
        </p:pic>
      </p:grpSp>
      <p:sp>
        <p:nvSpPr>
          <p:cNvPr id="49" name="TextBox 48"/>
          <p:cNvSpPr txBox="1"/>
          <p:nvPr/>
        </p:nvSpPr>
        <p:spPr bwMode="ltGray">
          <a:xfrm>
            <a:off x="1625600" y="4695825"/>
            <a:ext cx="1320800" cy="558800"/>
          </a:xfrm>
          <a:prstGeom prst="rect">
            <a:avLst/>
          </a:prstGeom>
          <a:noFill/>
          <a:ln w="9525">
            <a:noFill/>
            <a:miter lim="800000"/>
            <a:headEnd/>
            <a:tailEnd/>
          </a:ln>
        </p:spPr>
        <p:txBody>
          <a:bodyPr wrap="none" lIns="91419" tIns="45710" rIns="91419" bIns="45710"/>
          <a:lstStyle/>
          <a:p>
            <a:pPr>
              <a:lnSpc>
                <a:spcPct val="90000"/>
              </a:lnSpc>
              <a:spcBef>
                <a:spcPts val="0"/>
              </a:spcBef>
              <a:spcAft>
                <a:spcPts val="800"/>
              </a:spcAft>
              <a:defRPr/>
            </a:pPr>
            <a:endParaRPr lang="en-US" sz="2800" dirty="0">
              <a:solidFill>
                <a:schemeClr val="bg2">
                  <a:lumMod val="50000"/>
                </a:schemeClr>
              </a:solidFill>
              <a:latin typeface="+mn-lt"/>
              <a:cs typeface="+mn-cs"/>
            </a:endParaRPr>
          </a:p>
        </p:txBody>
      </p:sp>
      <p:sp>
        <p:nvSpPr>
          <p:cNvPr id="50" name="TextBox 49"/>
          <p:cNvSpPr txBox="1"/>
          <p:nvPr/>
        </p:nvSpPr>
        <p:spPr bwMode="ltGray">
          <a:xfrm>
            <a:off x="1592263" y="3121025"/>
            <a:ext cx="1320800" cy="558800"/>
          </a:xfrm>
          <a:prstGeom prst="rect">
            <a:avLst/>
          </a:prstGeom>
          <a:noFill/>
          <a:ln w="9525">
            <a:noFill/>
            <a:miter lim="800000"/>
            <a:headEnd/>
            <a:tailEnd/>
          </a:ln>
        </p:spPr>
        <p:txBody>
          <a:bodyPr wrap="none" lIns="91419" tIns="45710" rIns="91419" bIns="45710"/>
          <a:lstStyle/>
          <a:p>
            <a:pPr>
              <a:lnSpc>
                <a:spcPct val="90000"/>
              </a:lnSpc>
              <a:spcBef>
                <a:spcPts val="0"/>
              </a:spcBef>
              <a:spcAft>
                <a:spcPts val="800"/>
              </a:spcAft>
              <a:defRPr/>
            </a:pPr>
            <a:endParaRPr lang="en-US" sz="2800" dirty="0">
              <a:solidFill>
                <a:schemeClr val="bg2">
                  <a:lumMod val="50000"/>
                </a:schemeClr>
              </a:solidFill>
              <a:latin typeface="+mn-lt"/>
              <a:cs typeface="+mn-cs"/>
            </a:endParaRPr>
          </a:p>
        </p:txBody>
      </p:sp>
      <p:sp>
        <p:nvSpPr>
          <p:cNvPr id="51" name="TextBox 50"/>
          <p:cNvSpPr txBox="1"/>
          <p:nvPr/>
        </p:nvSpPr>
        <p:spPr bwMode="ltGray">
          <a:xfrm>
            <a:off x="7213600" y="1970088"/>
            <a:ext cx="914400" cy="914400"/>
          </a:xfrm>
          <a:prstGeom prst="rect">
            <a:avLst/>
          </a:prstGeom>
          <a:noFill/>
          <a:ln w="9525">
            <a:noFill/>
            <a:miter lim="800000"/>
            <a:headEnd/>
            <a:tailEnd/>
          </a:ln>
        </p:spPr>
        <p:txBody>
          <a:bodyPr wrap="none" lIns="91419" tIns="45710" rIns="91419" bIns="45710"/>
          <a:lstStyle/>
          <a:p>
            <a:pPr>
              <a:lnSpc>
                <a:spcPct val="90000"/>
              </a:lnSpc>
              <a:spcBef>
                <a:spcPts val="0"/>
              </a:spcBef>
              <a:spcAft>
                <a:spcPts val="800"/>
              </a:spcAft>
              <a:defRPr/>
            </a:pPr>
            <a:endParaRPr lang="en-US" sz="2000" dirty="0" err="1">
              <a:solidFill>
                <a:schemeClr val="bg2">
                  <a:lumMod val="50000"/>
                </a:schemeClr>
              </a:solidFill>
              <a:latin typeface="+mn-lt"/>
              <a:cs typeface="+mn-cs"/>
            </a:endParaRPr>
          </a:p>
        </p:txBody>
      </p:sp>
      <p:grpSp>
        <p:nvGrpSpPr>
          <p:cNvPr id="14" name="Group 40"/>
          <p:cNvGrpSpPr>
            <a:grpSpLocks/>
          </p:cNvGrpSpPr>
          <p:nvPr/>
        </p:nvGrpSpPr>
        <p:grpSpPr bwMode="auto">
          <a:xfrm>
            <a:off x="5961063" y="1211263"/>
            <a:ext cx="3495675" cy="2546350"/>
            <a:chOff x="4995372" y="1342317"/>
            <a:chExt cx="1844964" cy="1227283"/>
          </a:xfrm>
        </p:grpSpPr>
        <p:grpSp>
          <p:nvGrpSpPr>
            <p:cNvPr id="45072" name="Group 41"/>
            <p:cNvGrpSpPr>
              <a:grpSpLocks/>
            </p:cNvGrpSpPr>
            <p:nvPr/>
          </p:nvGrpSpPr>
          <p:grpSpPr bwMode="auto">
            <a:xfrm>
              <a:off x="5512663" y="1576795"/>
              <a:ext cx="807114" cy="599251"/>
              <a:chOff x="3741738" y="3949600"/>
              <a:chExt cx="1050181" cy="799570"/>
            </a:xfrm>
          </p:grpSpPr>
          <p:pic>
            <p:nvPicPr>
              <p:cNvPr id="45075" name="Picture 2" descr="http://www.microsoft.com/msj/archive/winprt6.gif"/>
              <p:cNvPicPr>
                <a:picLocks noChangeAspect="1" noChangeArrowheads="1"/>
              </p:cNvPicPr>
              <p:nvPr/>
            </p:nvPicPr>
            <p:blipFill>
              <a:blip r:embed="rId4" cstate="print"/>
              <a:srcRect/>
              <a:stretch>
                <a:fillRect/>
              </a:stretch>
            </p:blipFill>
            <p:spPr bwMode="auto">
              <a:xfrm>
                <a:off x="3741738" y="3949600"/>
                <a:ext cx="1050181" cy="799570"/>
              </a:xfrm>
              <a:prstGeom prst="rect">
                <a:avLst/>
              </a:prstGeom>
              <a:noFill/>
              <a:ln w="9525">
                <a:noFill/>
                <a:miter lim="800000"/>
                <a:headEnd/>
                <a:tailEnd/>
              </a:ln>
            </p:spPr>
          </p:pic>
          <p:pic>
            <p:nvPicPr>
              <p:cNvPr id="45076" name="Picture 3" descr="C:\Documents and Settings\Eric_Chien\Local Settings\Temporary Internet Files\Content.IE5\ZJOG7XVT\MCj04324230000[1].wmf"/>
              <p:cNvPicPr>
                <a:picLocks noChangeAspect="1" noChangeArrowheads="1"/>
              </p:cNvPicPr>
              <p:nvPr/>
            </p:nvPicPr>
            <p:blipFill>
              <a:blip r:embed="rId5" cstate="print"/>
              <a:srcRect/>
              <a:stretch>
                <a:fillRect/>
              </a:stretch>
            </p:blipFill>
            <p:spPr bwMode="auto">
              <a:xfrm>
                <a:off x="3855735" y="4009583"/>
                <a:ext cx="739413" cy="681765"/>
              </a:xfrm>
              <a:prstGeom prst="rect">
                <a:avLst/>
              </a:prstGeom>
              <a:noFill/>
              <a:ln w="9525">
                <a:noFill/>
                <a:miter lim="800000"/>
                <a:headEnd/>
                <a:tailEnd/>
              </a:ln>
            </p:spPr>
          </p:pic>
        </p:grpSp>
        <p:sp>
          <p:nvSpPr>
            <p:cNvPr id="63" name="TextBox 62"/>
            <p:cNvSpPr txBox="1"/>
            <p:nvPr/>
          </p:nvSpPr>
          <p:spPr bwMode="ltGray">
            <a:xfrm>
              <a:off x="5035589" y="2200803"/>
              <a:ext cx="1804747" cy="368797"/>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r>
                <a:rPr lang="en-US" sz="2800" dirty="0">
                  <a:latin typeface="+mn-lt"/>
                  <a:cs typeface="+mn-cs"/>
                </a:rPr>
                <a:t>rasmon.dll</a:t>
              </a:r>
              <a:endParaRPr lang="en-US" sz="2800" dirty="0">
                <a:solidFill>
                  <a:schemeClr val="bg2">
                    <a:lumMod val="50000"/>
                  </a:schemeClr>
                </a:solidFill>
                <a:latin typeface="+mn-lt"/>
                <a:cs typeface="+mn-cs"/>
              </a:endParaRPr>
            </a:p>
          </p:txBody>
        </p:sp>
        <p:sp>
          <p:nvSpPr>
            <p:cNvPr id="64" name="TextBox 63"/>
            <p:cNvSpPr txBox="1"/>
            <p:nvPr/>
          </p:nvSpPr>
          <p:spPr bwMode="ltGray">
            <a:xfrm>
              <a:off x="4995372" y="1342317"/>
              <a:ext cx="1804747" cy="368797"/>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r>
                <a:rPr lang="en-US" sz="2800" dirty="0">
                  <a:latin typeface="+mn-lt"/>
                  <a:cs typeface="+mn-cs"/>
                </a:rPr>
                <a:t>Hydraq</a:t>
              </a:r>
              <a:endParaRPr lang="en-US" sz="2800" dirty="0">
                <a:solidFill>
                  <a:schemeClr val="bg2">
                    <a:lumMod val="50000"/>
                  </a:schemeClr>
                </a:solidFill>
                <a:latin typeface="+mn-lt"/>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nodeType="clickEffect">
                                  <p:stCondLst>
                                    <p:cond delay="0"/>
                                  </p:stCondLst>
                                  <p:iterate type="lt">
                                    <p:tmPct val="0"/>
                                  </p:iterate>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childTnLst>
                                  <p:subTnLst>
                                    <p:set>
                                      <p:cBhvr override="childStyle">
                                        <p:cTn dur="1" fill="hold" display="0" masterRel="nextClick" afterEffect="1"/>
                                        <p:tgtEl>
                                          <p:spTgt spid="14"/>
                                        </p:tgtEl>
                                        <p:attrNameLst>
                                          <p:attrName>style.visibility</p:attrName>
                                        </p:attrNameLst>
                                      </p:cBhvr>
                                      <p:to>
                                        <p:strVal val="hidden"/>
                                      </p:to>
                                    </p:set>
                                  </p:sub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2000"/>
                                        <p:tgtEl>
                                          <p:spTgt spid="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5" name="Picture 2" descr="C:\Documents and Settings\Eric_Chien\My Documents\My Pictures\Microsoft Clip Organizer\j0441337.png"/>
          <p:cNvPicPr>
            <a:picLocks noChangeAspect="1" noChangeArrowheads="1"/>
          </p:cNvPicPr>
          <p:nvPr/>
        </p:nvPicPr>
        <p:blipFill>
          <a:blip r:embed="rId3" cstate="print"/>
          <a:srcRect/>
          <a:stretch>
            <a:fillRect/>
          </a:stretch>
        </p:blipFill>
        <p:spPr bwMode="auto">
          <a:xfrm>
            <a:off x="1562100" y="2132013"/>
            <a:ext cx="863600" cy="862012"/>
          </a:xfrm>
          <a:prstGeom prst="rect">
            <a:avLst/>
          </a:prstGeom>
          <a:noFill/>
          <a:ln w="9525">
            <a:noFill/>
            <a:miter lim="800000"/>
            <a:headEnd/>
            <a:tailEnd/>
          </a:ln>
        </p:spPr>
      </p:pic>
      <p:sp>
        <p:nvSpPr>
          <p:cNvPr id="23555" name="Title 1"/>
          <p:cNvSpPr>
            <a:spLocks noGrp="1"/>
          </p:cNvSpPr>
          <p:nvPr>
            <p:ph type="title"/>
          </p:nvPr>
        </p:nvSpPr>
        <p:spPr/>
        <p:txBody>
          <a:bodyPr/>
          <a:lstStyle/>
          <a:p>
            <a:pPr eaLnBrk="1" hangingPunct="1">
              <a:defRPr/>
            </a:pPr>
            <a:r>
              <a:rPr lang="en-US" dirty="0" smtClean="0">
                <a:latin typeface="+mn-lt"/>
              </a:rPr>
              <a:t>December Hydraq Incident</a:t>
            </a:r>
            <a:br>
              <a:rPr lang="en-US" dirty="0" smtClean="0">
                <a:latin typeface="+mn-lt"/>
              </a:rPr>
            </a:br>
            <a:r>
              <a:rPr lang="en-US" sz="2000" dirty="0" smtClean="0">
                <a:latin typeface="+mn-lt"/>
              </a:rPr>
              <a:t>Hydraq Connects to Command &amp; Control</a:t>
            </a:r>
          </a:p>
        </p:txBody>
      </p:sp>
      <p:sp>
        <p:nvSpPr>
          <p:cNvPr id="4" name="Footer Placeholder 3"/>
          <p:cNvSpPr>
            <a:spLocks noGrp="1"/>
          </p:cNvSpPr>
          <p:nvPr>
            <p:ph type="ftr" sz="quarter" idx="10"/>
          </p:nvPr>
        </p:nvSpPr>
        <p:spPr/>
        <p:txBody>
          <a:bodyPr/>
          <a:lstStyle/>
          <a:p>
            <a:pPr>
              <a:defRPr/>
            </a:pPr>
            <a:r>
              <a:rPr lang="en-US" smtClean="0">
                <a:latin typeface="+mn-lt"/>
              </a:rPr>
              <a:t>RAID 2010 - The New Generation of Targeted Attacks</a:t>
            </a:r>
            <a:endParaRPr lang="en-US">
              <a:latin typeface="+mn-lt"/>
            </a:endParaRPr>
          </a:p>
        </p:txBody>
      </p:sp>
      <p:sp>
        <p:nvSpPr>
          <p:cNvPr id="23557" name="Slide Number Placeholder 4"/>
          <p:cNvSpPr>
            <a:spLocks noGrp="1"/>
          </p:cNvSpPr>
          <p:nvPr>
            <p:ph type="sldNum" sz="quarter" idx="11"/>
          </p:nvPr>
        </p:nvSpPr>
        <p:spPr/>
        <p:txBody>
          <a:bodyPr/>
          <a:lstStyle/>
          <a:p>
            <a:pPr>
              <a:defRPr/>
            </a:pPr>
            <a:fld id="{09A90C3C-DA34-4505-AA07-BF25C360676B}" type="slidenum">
              <a:rPr lang="en-US" smtClean="0">
                <a:latin typeface="+mn-lt"/>
                <a:ea typeface="Calibri" pitchFamily="34" charset="0"/>
              </a:rPr>
              <a:pPr>
                <a:defRPr/>
              </a:pPr>
              <a:t>28</a:t>
            </a:fld>
            <a:endParaRPr lang="en-US" smtClean="0">
              <a:latin typeface="+mn-lt"/>
              <a:ea typeface="Calibri" pitchFamily="34" charset="0"/>
            </a:endParaRPr>
          </a:p>
        </p:txBody>
      </p:sp>
      <p:sp>
        <p:nvSpPr>
          <p:cNvPr id="66" name="TextBox 65"/>
          <p:cNvSpPr txBox="1"/>
          <p:nvPr/>
        </p:nvSpPr>
        <p:spPr bwMode="ltGray">
          <a:xfrm>
            <a:off x="6713538" y="5797550"/>
            <a:ext cx="1804987" cy="382588"/>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endParaRPr lang="en-US" sz="2000" dirty="0">
              <a:solidFill>
                <a:schemeClr val="bg2">
                  <a:lumMod val="50000"/>
                </a:schemeClr>
              </a:solidFill>
              <a:latin typeface="+mn-lt"/>
              <a:cs typeface="+mn-cs"/>
            </a:endParaRPr>
          </a:p>
        </p:txBody>
      </p:sp>
      <p:grpSp>
        <p:nvGrpSpPr>
          <p:cNvPr id="47110" name="Group 35"/>
          <p:cNvGrpSpPr>
            <a:grpSpLocks/>
          </p:cNvGrpSpPr>
          <p:nvPr/>
        </p:nvGrpSpPr>
        <p:grpSpPr bwMode="auto">
          <a:xfrm flipH="1">
            <a:off x="601663" y="1704975"/>
            <a:ext cx="1030287" cy="1179513"/>
            <a:chOff x="7687520" y="3360334"/>
            <a:chExt cx="935618" cy="1178870"/>
          </a:xfrm>
        </p:grpSpPr>
        <p:pic>
          <p:nvPicPr>
            <p:cNvPr id="47159" name="Picture 10" descr="C:\Documents and Settings\Eric_Chien\Local Settings\Temporary Internet Files\Content.IE5\7TKUMKH0\MCj04326250000[1].png"/>
            <p:cNvPicPr>
              <a:picLocks noChangeAspect="1" noChangeArrowheads="1"/>
            </p:cNvPicPr>
            <p:nvPr/>
          </p:nvPicPr>
          <p:blipFill>
            <a:blip r:embed="rId4" cstate="print"/>
            <a:srcRect/>
            <a:stretch>
              <a:fillRect/>
            </a:stretch>
          </p:blipFill>
          <p:spPr bwMode="auto">
            <a:xfrm>
              <a:off x="7746015" y="3360334"/>
              <a:ext cx="877123" cy="877123"/>
            </a:xfrm>
            <a:prstGeom prst="rect">
              <a:avLst/>
            </a:prstGeom>
            <a:noFill/>
            <a:ln w="9525">
              <a:noFill/>
              <a:miter lim="800000"/>
              <a:headEnd/>
              <a:tailEnd/>
            </a:ln>
          </p:spPr>
        </p:pic>
        <p:sp>
          <p:nvSpPr>
            <p:cNvPr id="30" name="TextBox 29"/>
            <p:cNvSpPr txBox="1"/>
            <p:nvPr/>
          </p:nvSpPr>
          <p:spPr bwMode="ltGray">
            <a:xfrm>
              <a:off x="7687520" y="4180625"/>
              <a:ext cx="913994" cy="358579"/>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r>
                <a:rPr lang="en-US" sz="2000" dirty="0">
                  <a:solidFill>
                    <a:schemeClr val="bg2">
                      <a:lumMod val="50000"/>
                    </a:schemeClr>
                  </a:solidFill>
                  <a:latin typeface="+mn-lt"/>
                  <a:cs typeface="+mn-cs"/>
                </a:rPr>
                <a:t>Victim</a:t>
              </a:r>
            </a:p>
          </p:txBody>
        </p:sp>
      </p:grpSp>
      <p:sp>
        <p:nvSpPr>
          <p:cNvPr id="46" name="TextBox 45"/>
          <p:cNvSpPr txBox="1"/>
          <p:nvPr/>
        </p:nvSpPr>
        <p:spPr bwMode="ltGray">
          <a:xfrm>
            <a:off x="1304925" y="1504950"/>
            <a:ext cx="1804988" cy="382588"/>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r>
              <a:rPr lang="en-US" sz="2000" dirty="0">
                <a:solidFill>
                  <a:schemeClr val="bg2">
                    <a:lumMod val="50000"/>
                  </a:schemeClr>
                </a:solidFill>
                <a:latin typeface="+mn-lt"/>
                <a:cs typeface="+mn-cs"/>
              </a:rPr>
              <a:t>Hydraq</a:t>
            </a:r>
          </a:p>
        </p:txBody>
      </p:sp>
      <p:sp>
        <p:nvSpPr>
          <p:cNvPr id="49" name="TextBox 48"/>
          <p:cNvSpPr txBox="1"/>
          <p:nvPr/>
        </p:nvSpPr>
        <p:spPr bwMode="ltGray">
          <a:xfrm>
            <a:off x="6748463" y="5127625"/>
            <a:ext cx="1804987" cy="382588"/>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endParaRPr lang="en-US" sz="2000" dirty="0">
              <a:solidFill>
                <a:schemeClr val="bg2">
                  <a:lumMod val="50000"/>
                </a:schemeClr>
              </a:solidFill>
              <a:latin typeface="+mn-lt"/>
              <a:cs typeface="+mn-cs"/>
            </a:endParaRPr>
          </a:p>
        </p:txBody>
      </p:sp>
      <p:grpSp>
        <p:nvGrpSpPr>
          <p:cNvPr id="5" name="Group 42"/>
          <p:cNvGrpSpPr>
            <a:grpSpLocks/>
          </p:cNvGrpSpPr>
          <p:nvPr/>
        </p:nvGrpSpPr>
        <p:grpSpPr bwMode="auto">
          <a:xfrm>
            <a:off x="2800350" y="903288"/>
            <a:ext cx="5764213" cy="1804987"/>
            <a:chOff x="2800350" y="903288"/>
            <a:chExt cx="5764213" cy="1804987"/>
          </a:xfrm>
        </p:grpSpPr>
        <p:cxnSp>
          <p:nvCxnSpPr>
            <p:cNvPr id="47154" name="Straight Arrow Connector 35"/>
            <p:cNvCxnSpPr>
              <a:cxnSpLocks noChangeShapeType="1"/>
            </p:cNvCxnSpPr>
            <p:nvPr/>
          </p:nvCxnSpPr>
          <p:spPr bwMode="auto">
            <a:xfrm>
              <a:off x="2800350" y="1885950"/>
              <a:ext cx="4213225" cy="0"/>
            </a:xfrm>
            <a:prstGeom prst="straightConnector1">
              <a:avLst/>
            </a:prstGeom>
            <a:noFill/>
            <a:ln w="19050" algn="ctr">
              <a:solidFill>
                <a:schemeClr val="bg2"/>
              </a:solidFill>
              <a:round/>
              <a:headEnd/>
              <a:tailEnd type="arrow" w="med" len="med"/>
            </a:ln>
          </p:spPr>
        </p:cxnSp>
        <p:sp>
          <p:nvSpPr>
            <p:cNvPr id="52" name="TextBox 51"/>
            <p:cNvSpPr txBox="1"/>
            <p:nvPr/>
          </p:nvSpPr>
          <p:spPr bwMode="ltGray">
            <a:xfrm>
              <a:off x="3170238" y="1897063"/>
              <a:ext cx="3413125" cy="528637"/>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r>
                <a:rPr lang="en-US" sz="1400" dirty="0">
                  <a:latin typeface="+mn-lt"/>
                  <a:cs typeface="+mn-cs"/>
                </a:rPr>
                <a:t>Connects to C&amp;C server *.homelinux.org:443</a:t>
              </a:r>
              <a:r>
                <a:rPr lang="en-US" sz="1400" dirty="0">
                  <a:solidFill>
                    <a:schemeClr val="bg2">
                      <a:lumMod val="50000"/>
                    </a:schemeClr>
                  </a:solidFill>
                  <a:latin typeface="+mn-lt"/>
                  <a:cs typeface="+mn-cs"/>
                </a:rPr>
                <a:t/>
              </a:r>
              <a:br>
                <a:rPr lang="en-US" sz="1400" dirty="0">
                  <a:solidFill>
                    <a:schemeClr val="bg2">
                      <a:lumMod val="50000"/>
                    </a:schemeClr>
                  </a:solidFill>
                  <a:latin typeface="+mn-lt"/>
                  <a:cs typeface="+mn-cs"/>
                </a:rPr>
              </a:br>
              <a:r>
                <a:rPr lang="en-US" sz="1400" i="1" dirty="0">
                  <a:solidFill>
                    <a:schemeClr val="bg2">
                      <a:lumMod val="50000"/>
                    </a:schemeClr>
                  </a:solidFill>
                  <a:latin typeface="+mn-lt"/>
                  <a:cs typeface="+mn-cs"/>
                </a:rPr>
                <a:t>(uses custom protocol – not HTTPS)</a:t>
              </a:r>
              <a:endParaRPr lang="en-US" sz="1400" i="1" dirty="0">
                <a:latin typeface="+mn-lt"/>
                <a:cs typeface="+mn-cs"/>
              </a:endParaRPr>
            </a:p>
          </p:txBody>
        </p:sp>
        <p:pic>
          <p:nvPicPr>
            <p:cNvPr id="47156" name="Picture 3" descr="C:\Documents and Settings\Eric_Chien\My Documents\My Pictures\Microsoft Clip Organizer\j0434845.png"/>
            <p:cNvPicPr>
              <a:picLocks noChangeAspect="1" noChangeArrowheads="1"/>
            </p:cNvPicPr>
            <p:nvPr/>
          </p:nvPicPr>
          <p:blipFill>
            <a:blip r:embed="rId5" cstate="print"/>
            <a:srcRect/>
            <a:stretch>
              <a:fillRect/>
            </a:stretch>
          </p:blipFill>
          <p:spPr bwMode="auto">
            <a:xfrm>
              <a:off x="7153275" y="1503363"/>
              <a:ext cx="881063" cy="881062"/>
            </a:xfrm>
            <a:prstGeom prst="rect">
              <a:avLst/>
            </a:prstGeom>
            <a:noFill/>
            <a:ln w="9525">
              <a:noFill/>
              <a:miter lim="800000"/>
              <a:headEnd/>
              <a:tailEnd/>
            </a:ln>
          </p:spPr>
        </p:pic>
        <p:sp>
          <p:nvSpPr>
            <p:cNvPr id="50" name="TextBox 49"/>
            <p:cNvSpPr txBox="1"/>
            <p:nvPr/>
          </p:nvSpPr>
          <p:spPr bwMode="ltGray">
            <a:xfrm>
              <a:off x="6457950" y="903288"/>
              <a:ext cx="2106613" cy="542925"/>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lIns="91419" tIns="45710" rIns="91419" bIns="45710"/>
            <a:lstStyle/>
            <a:p>
              <a:pPr algn="ctr">
                <a:lnSpc>
                  <a:spcPct val="90000"/>
                </a:lnSpc>
                <a:spcBef>
                  <a:spcPts val="0"/>
                </a:spcBef>
                <a:spcAft>
                  <a:spcPts val="800"/>
                </a:spcAft>
                <a:defRPr/>
              </a:pPr>
              <a:r>
                <a:rPr lang="en-US" sz="1400" dirty="0">
                  <a:solidFill>
                    <a:schemeClr val="bg2">
                      <a:lumMod val="50000"/>
                    </a:schemeClr>
                  </a:solidFill>
                </a:rPr>
                <a:t>Free dynamic DNS service provided by DynDNS</a:t>
              </a:r>
            </a:p>
          </p:txBody>
        </p:sp>
        <p:sp>
          <p:nvSpPr>
            <p:cNvPr id="54" name="TextBox 53"/>
            <p:cNvSpPr txBox="1"/>
            <p:nvPr/>
          </p:nvSpPr>
          <p:spPr bwMode="ltGray">
            <a:xfrm>
              <a:off x="6667500" y="2325688"/>
              <a:ext cx="1804988" cy="382587"/>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r>
                <a:rPr lang="en-US" sz="2000" dirty="0">
                  <a:latin typeface="+mn-lt"/>
                  <a:cs typeface="+mn-cs"/>
                </a:rPr>
                <a:t>HOMELINUX.ORG:443</a:t>
              </a:r>
              <a:endParaRPr lang="en-US" sz="2000" dirty="0">
                <a:solidFill>
                  <a:schemeClr val="bg2">
                    <a:lumMod val="50000"/>
                  </a:schemeClr>
                </a:solidFill>
                <a:latin typeface="+mn-lt"/>
                <a:cs typeface="+mn-cs"/>
              </a:endParaRPr>
            </a:p>
          </p:txBody>
        </p:sp>
      </p:grpSp>
      <p:sp>
        <p:nvSpPr>
          <p:cNvPr id="55" name="TextBox 54"/>
          <p:cNvSpPr txBox="1"/>
          <p:nvPr/>
        </p:nvSpPr>
        <p:spPr bwMode="ltGray">
          <a:xfrm>
            <a:off x="5335588" y="4479925"/>
            <a:ext cx="1574800" cy="346075"/>
          </a:xfrm>
          <a:prstGeom prst="rect">
            <a:avLst/>
          </a:prstGeom>
          <a:noFill/>
          <a:ln w="9525">
            <a:noFill/>
            <a:miter lim="800000"/>
            <a:headEnd/>
            <a:tailEnd/>
          </a:ln>
        </p:spPr>
        <p:txBody>
          <a:bodyPr wrap="none" lIns="91419" tIns="45710" rIns="91419" bIns="45710"/>
          <a:lstStyle/>
          <a:p>
            <a:pPr>
              <a:lnSpc>
                <a:spcPct val="90000"/>
              </a:lnSpc>
              <a:spcBef>
                <a:spcPts val="0"/>
              </a:spcBef>
              <a:spcAft>
                <a:spcPts val="800"/>
              </a:spcAft>
              <a:defRPr/>
            </a:pPr>
            <a:endParaRPr lang="en-US" sz="2000" dirty="0">
              <a:solidFill>
                <a:schemeClr val="bg2">
                  <a:lumMod val="50000"/>
                </a:schemeClr>
              </a:solidFill>
              <a:latin typeface="+mn-lt"/>
              <a:cs typeface="+mn-cs"/>
            </a:endParaRPr>
          </a:p>
        </p:txBody>
      </p:sp>
      <p:grpSp>
        <p:nvGrpSpPr>
          <p:cNvPr id="6" name="Group 44"/>
          <p:cNvGrpSpPr>
            <a:grpSpLocks/>
          </p:cNvGrpSpPr>
          <p:nvPr/>
        </p:nvGrpSpPr>
        <p:grpSpPr bwMode="auto">
          <a:xfrm>
            <a:off x="2605088" y="2570163"/>
            <a:ext cx="4524375" cy="2163762"/>
            <a:chOff x="2604304" y="2569580"/>
            <a:chExt cx="4525701" cy="2164466"/>
          </a:xfrm>
        </p:grpSpPr>
        <p:cxnSp>
          <p:nvCxnSpPr>
            <p:cNvPr id="47140" name="Straight Arrow Connector 35"/>
            <p:cNvCxnSpPr>
              <a:cxnSpLocks noChangeShapeType="1"/>
            </p:cNvCxnSpPr>
            <p:nvPr/>
          </p:nvCxnSpPr>
          <p:spPr bwMode="auto">
            <a:xfrm>
              <a:off x="2604304" y="2569580"/>
              <a:ext cx="4525701" cy="2164466"/>
            </a:xfrm>
            <a:prstGeom prst="straightConnector1">
              <a:avLst/>
            </a:prstGeom>
            <a:noFill/>
            <a:ln w="19050" algn="ctr">
              <a:solidFill>
                <a:schemeClr val="bg2"/>
              </a:solidFill>
              <a:round/>
              <a:headEnd type="arrow" w="med" len="med"/>
              <a:tailEnd type="arrow" w="med" len="med"/>
            </a:ln>
          </p:spPr>
        </p:cxnSp>
        <p:grpSp>
          <p:nvGrpSpPr>
            <p:cNvPr id="47141" name="Group 41"/>
            <p:cNvGrpSpPr>
              <a:grpSpLocks/>
            </p:cNvGrpSpPr>
            <p:nvPr/>
          </p:nvGrpSpPr>
          <p:grpSpPr bwMode="auto">
            <a:xfrm>
              <a:off x="3383646" y="2814496"/>
              <a:ext cx="539750" cy="473075"/>
              <a:chOff x="4935331" y="1054273"/>
              <a:chExt cx="1050181" cy="799570"/>
            </a:xfrm>
          </p:grpSpPr>
          <p:pic>
            <p:nvPicPr>
              <p:cNvPr id="47152" name="Picture 2" descr="http://www.microsoft.com/msj/archive/winprt6.gif"/>
              <p:cNvPicPr>
                <a:picLocks noChangeAspect="1" noChangeArrowheads="1"/>
              </p:cNvPicPr>
              <p:nvPr/>
            </p:nvPicPr>
            <p:blipFill>
              <a:blip r:embed="rId6" cstate="print"/>
              <a:srcRect/>
              <a:stretch>
                <a:fillRect/>
              </a:stretch>
            </p:blipFill>
            <p:spPr bwMode="auto">
              <a:xfrm>
                <a:off x="4935331" y="1054273"/>
                <a:ext cx="1050181" cy="799570"/>
              </a:xfrm>
              <a:prstGeom prst="rect">
                <a:avLst/>
              </a:prstGeom>
              <a:noFill/>
              <a:ln w="9525">
                <a:noFill/>
                <a:miter lim="800000"/>
                <a:headEnd/>
                <a:tailEnd/>
              </a:ln>
            </p:spPr>
          </p:pic>
          <p:pic>
            <p:nvPicPr>
              <p:cNvPr id="47153" name="Picture 3" descr="C:\Documents and Settings\Eric_Chien\Local Settings\Temporary Internet Files\Content.IE5\ZJOG7XVT\MCj04324230000[1].wmf"/>
              <p:cNvPicPr>
                <a:picLocks noChangeAspect="1" noChangeArrowheads="1"/>
              </p:cNvPicPr>
              <p:nvPr/>
            </p:nvPicPr>
            <p:blipFill>
              <a:blip r:embed="rId7" cstate="print"/>
              <a:srcRect/>
              <a:stretch>
                <a:fillRect/>
              </a:stretch>
            </p:blipFill>
            <p:spPr bwMode="auto">
              <a:xfrm>
                <a:off x="5049329" y="1114257"/>
                <a:ext cx="739413" cy="681765"/>
              </a:xfrm>
              <a:prstGeom prst="rect">
                <a:avLst/>
              </a:prstGeom>
              <a:noFill/>
              <a:ln w="9525">
                <a:noFill/>
                <a:miter lim="800000"/>
                <a:headEnd/>
                <a:tailEnd/>
              </a:ln>
            </p:spPr>
          </p:pic>
        </p:grpSp>
        <p:grpSp>
          <p:nvGrpSpPr>
            <p:cNvPr id="47142" name="Group 41"/>
            <p:cNvGrpSpPr>
              <a:grpSpLocks/>
            </p:cNvGrpSpPr>
            <p:nvPr/>
          </p:nvGrpSpPr>
          <p:grpSpPr bwMode="auto">
            <a:xfrm>
              <a:off x="3128058" y="2965309"/>
              <a:ext cx="541338" cy="473075"/>
              <a:chOff x="4931830" y="1054273"/>
              <a:chExt cx="1050181" cy="799570"/>
            </a:xfrm>
          </p:grpSpPr>
          <p:pic>
            <p:nvPicPr>
              <p:cNvPr id="47150" name="Picture 2" descr="http://www.microsoft.com/msj/archive/winprt6.gif"/>
              <p:cNvPicPr>
                <a:picLocks noChangeAspect="1" noChangeArrowheads="1"/>
              </p:cNvPicPr>
              <p:nvPr/>
            </p:nvPicPr>
            <p:blipFill>
              <a:blip r:embed="rId6" cstate="print"/>
              <a:srcRect/>
              <a:stretch>
                <a:fillRect/>
              </a:stretch>
            </p:blipFill>
            <p:spPr bwMode="auto">
              <a:xfrm>
                <a:off x="4931830" y="1054273"/>
                <a:ext cx="1050181" cy="799570"/>
              </a:xfrm>
              <a:prstGeom prst="rect">
                <a:avLst/>
              </a:prstGeom>
              <a:noFill/>
              <a:ln w="9525">
                <a:noFill/>
                <a:miter lim="800000"/>
                <a:headEnd/>
                <a:tailEnd/>
              </a:ln>
            </p:spPr>
          </p:pic>
          <p:pic>
            <p:nvPicPr>
              <p:cNvPr id="47151" name="Picture 3" descr="C:\Documents and Settings\Eric_Chien\Local Settings\Temporary Internet Files\Content.IE5\ZJOG7XVT\MCj04324230000[1].wmf"/>
              <p:cNvPicPr>
                <a:picLocks noChangeAspect="1" noChangeArrowheads="1"/>
              </p:cNvPicPr>
              <p:nvPr/>
            </p:nvPicPr>
            <p:blipFill>
              <a:blip r:embed="rId7" cstate="print"/>
              <a:srcRect/>
              <a:stretch>
                <a:fillRect/>
              </a:stretch>
            </p:blipFill>
            <p:spPr bwMode="auto">
              <a:xfrm>
                <a:off x="5045827" y="1114257"/>
                <a:ext cx="739413" cy="681765"/>
              </a:xfrm>
              <a:prstGeom prst="rect">
                <a:avLst/>
              </a:prstGeom>
              <a:noFill/>
              <a:ln w="9525">
                <a:noFill/>
                <a:miter lim="800000"/>
                <a:headEnd/>
                <a:tailEnd/>
              </a:ln>
            </p:spPr>
          </p:pic>
        </p:grpSp>
        <p:pic>
          <p:nvPicPr>
            <p:cNvPr id="47143" name="Picture 5" descr="C:\Documents and Settings\Eric_Chien\Local Settings\Temporary Internet Files\Content.IE5\7U7NJ5TB\MCj04325990000[1].png"/>
            <p:cNvPicPr>
              <a:picLocks noChangeAspect="1" noChangeArrowheads="1"/>
            </p:cNvPicPr>
            <p:nvPr/>
          </p:nvPicPr>
          <p:blipFill>
            <a:blip r:embed="rId8" cstate="print"/>
            <a:srcRect/>
            <a:stretch>
              <a:fillRect/>
            </a:stretch>
          </p:blipFill>
          <p:spPr bwMode="auto">
            <a:xfrm>
              <a:off x="4329475" y="3367369"/>
              <a:ext cx="649287" cy="649287"/>
            </a:xfrm>
            <a:prstGeom prst="rect">
              <a:avLst/>
            </a:prstGeom>
            <a:noFill/>
            <a:ln w="9525">
              <a:noFill/>
              <a:miter lim="800000"/>
              <a:headEnd/>
              <a:tailEnd/>
            </a:ln>
          </p:spPr>
        </p:pic>
        <p:pic>
          <p:nvPicPr>
            <p:cNvPr id="47144" name="Picture 5" descr="C:\Documents and Settings\Eric_Chien\Local Settings\Temporary Internet Files\Content.IE5\7U7NJ5TB\MCj04325990000[1].png"/>
            <p:cNvPicPr>
              <a:picLocks noChangeAspect="1" noChangeArrowheads="1"/>
            </p:cNvPicPr>
            <p:nvPr/>
          </p:nvPicPr>
          <p:blipFill>
            <a:blip r:embed="rId8" cstate="print"/>
            <a:srcRect/>
            <a:stretch>
              <a:fillRect/>
            </a:stretch>
          </p:blipFill>
          <p:spPr bwMode="auto">
            <a:xfrm>
              <a:off x="4539025" y="3367369"/>
              <a:ext cx="647700" cy="649287"/>
            </a:xfrm>
            <a:prstGeom prst="rect">
              <a:avLst/>
            </a:prstGeom>
            <a:noFill/>
            <a:ln w="9525">
              <a:noFill/>
              <a:miter lim="800000"/>
              <a:headEnd/>
              <a:tailEnd/>
            </a:ln>
          </p:spPr>
        </p:pic>
        <p:pic>
          <p:nvPicPr>
            <p:cNvPr id="47145" name="Picture 5" descr="C:\Documents and Settings\Eric_Chien\Local Settings\Temporary Internet Files\Content.IE5\7U7NJ5TB\MCj04325990000[1].png"/>
            <p:cNvPicPr>
              <a:picLocks noChangeAspect="1" noChangeArrowheads="1"/>
            </p:cNvPicPr>
            <p:nvPr/>
          </p:nvPicPr>
          <p:blipFill>
            <a:blip r:embed="rId8" cstate="print"/>
            <a:srcRect/>
            <a:stretch>
              <a:fillRect/>
            </a:stretch>
          </p:blipFill>
          <p:spPr bwMode="auto">
            <a:xfrm>
              <a:off x="4746987" y="3367369"/>
              <a:ext cx="647700" cy="649287"/>
            </a:xfrm>
            <a:prstGeom prst="rect">
              <a:avLst/>
            </a:prstGeom>
            <a:noFill/>
            <a:ln w="9525">
              <a:noFill/>
              <a:miter lim="800000"/>
              <a:headEnd/>
              <a:tailEnd/>
            </a:ln>
          </p:spPr>
        </p:pic>
        <p:sp>
          <p:nvSpPr>
            <p:cNvPr id="23593" name="TextBox 86"/>
            <p:cNvSpPr txBox="1">
              <a:spLocks noChangeArrowheads="1"/>
            </p:cNvSpPr>
            <p:nvPr/>
          </p:nvSpPr>
          <p:spPr bwMode="ltGray">
            <a:xfrm>
              <a:off x="2778980" y="4097252"/>
              <a:ext cx="2558212" cy="382711"/>
            </a:xfrm>
            <a:prstGeom prst="rect">
              <a:avLst/>
            </a:prstGeom>
            <a:noFill/>
            <a:ln w="9525">
              <a:noFill/>
              <a:miter lim="800000"/>
              <a:headEnd/>
              <a:tailEnd/>
            </a:ln>
          </p:spPr>
          <p:txBody>
            <a:bodyPr wrap="none" lIns="91419" tIns="45710" rIns="91419" bIns="45710"/>
            <a:lstStyle/>
            <a:p>
              <a:pPr algn="ctr">
                <a:lnSpc>
                  <a:spcPct val="90000"/>
                </a:lnSpc>
                <a:spcAft>
                  <a:spcPts val="800"/>
                </a:spcAft>
                <a:defRPr/>
              </a:pPr>
              <a:endParaRPr lang="en-US" sz="1400">
                <a:latin typeface="+mn-lt"/>
                <a:cs typeface="+mn-cs"/>
              </a:endParaRPr>
            </a:p>
          </p:txBody>
        </p:sp>
        <p:pic>
          <p:nvPicPr>
            <p:cNvPr id="47147" name="Picture 2" descr="C:\Documents and Settings\Eric_Chien\Local Settings\Temporary Internet Files\Content.IE5\7TKUMKH0\MCj03035550000[1].wmf"/>
            <p:cNvPicPr>
              <a:picLocks noChangeAspect="1" noChangeArrowheads="1"/>
            </p:cNvPicPr>
            <p:nvPr/>
          </p:nvPicPr>
          <p:blipFill>
            <a:blip r:embed="rId9" cstate="print"/>
            <a:srcRect/>
            <a:stretch>
              <a:fillRect/>
            </a:stretch>
          </p:blipFill>
          <p:spPr bwMode="auto">
            <a:xfrm>
              <a:off x="5814449" y="4015290"/>
              <a:ext cx="366712" cy="569913"/>
            </a:xfrm>
            <a:prstGeom prst="rect">
              <a:avLst/>
            </a:prstGeom>
            <a:noFill/>
            <a:ln w="9525">
              <a:noFill/>
              <a:miter lim="800000"/>
              <a:headEnd/>
              <a:tailEnd/>
            </a:ln>
          </p:spPr>
        </p:pic>
        <p:pic>
          <p:nvPicPr>
            <p:cNvPr id="47148" name="Picture 2" descr="C:\Documents and Settings\Eric_Chien\Local Settings\Temporary Internet Files\Content.IE5\7TKUMKH0\MCj03035550000[1].wmf"/>
            <p:cNvPicPr>
              <a:picLocks noChangeAspect="1" noChangeArrowheads="1"/>
            </p:cNvPicPr>
            <p:nvPr/>
          </p:nvPicPr>
          <p:blipFill>
            <a:blip r:embed="rId9" cstate="print"/>
            <a:srcRect/>
            <a:stretch>
              <a:fillRect/>
            </a:stretch>
          </p:blipFill>
          <p:spPr bwMode="auto">
            <a:xfrm>
              <a:off x="6011299" y="3980365"/>
              <a:ext cx="366712" cy="569913"/>
            </a:xfrm>
            <a:prstGeom prst="rect">
              <a:avLst/>
            </a:prstGeom>
            <a:noFill/>
            <a:ln w="9525">
              <a:noFill/>
              <a:miter lim="800000"/>
              <a:headEnd/>
              <a:tailEnd/>
            </a:ln>
          </p:spPr>
        </p:pic>
        <p:pic>
          <p:nvPicPr>
            <p:cNvPr id="47149" name="Picture 2" descr="C:\Documents and Settings\Eric_Chien\Local Settings\Temporary Internet Files\Content.IE5\7TKUMKH0\MCj03035550000[1].wmf"/>
            <p:cNvPicPr>
              <a:picLocks noChangeAspect="1" noChangeArrowheads="1"/>
            </p:cNvPicPr>
            <p:nvPr/>
          </p:nvPicPr>
          <p:blipFill>
            <a:blip r:embed="rId9" cstate="print"/>
            <a:srcRect/>
            <a:stretch>
              <a:fillRect/>
            </a:stretch>
          </p:blipFill>
          <p:spPr bwMode="auto">
            <a:xfrm>
              <a:off x="6230374" y="3945440"/>
              <a:ext cx="366712" cy="569913"/>
            </a:xfrm>
            <a:prstGeom prst="rect">
              <a:avLst/>
            </a:prstGeom>
            <a:noFill/>
            <a:ln w="9525">
              <a:noFill/>
              <a:miter lim="800000"/>
              <a:headEnd/>
              <a:tailEnd/>
            </a:ln>
          </p:spPr>
        </p:pic>
      </p:grpSp>
      <p:grpSp>
        <p:nvGrpSpPr>
          <p:cNvPr id="9" name="Group 43"/>
          <p:cNvGrpSpPr>
            <a:grpSpLocks/>
          </p:cNvGrpSpPr>
          <p:nvPr/>
        </p:nvGrpSpPr>
        <p:grpSpPr bwMode="auto">
          <a:xfrm>
            <a:off x="6534150" y="2778125"/>
            <a:ext cx="2424113" cy="3281363"/>
            <a:chOff x="6534912" y="2778125"/>
            <a:chExt cx="2423351" cy="3281299"/>
          </a:xfrm>
        </p:grpSpPr>
        <p:cxnSp>
          <p:nvCxnSpPr>
            <p:cNvPr id="47133" name="Straight Arrow Connector 35"/>
            <p:cNvCxnSpPr>
              <a:cxnSpLocks noChangeShapeType="1"/>
            </p:cNvCxnSpPr>
            <p:nvPr/>
          </p:nvCxnSpPr>
          <p:spPr bwMode="auto">
            <a:xfrm rot="5400000">
              <a:off x="6823075" y="3467100"/>
              <a:ext cx="1389063" cy="11113"/>
            </a:xfrm>
            <a:prstGeom prst="straightConnector1">
              <a:avLst/>
            </a:prstGeom>
            <a:noFill/>
            <a:ln w="19050" algn="ctr">
              <a:solidFill>
                <a:schemeClr val="bg2"/>
              </a:solidFill>
              <a:round/>
              <a:headEnd/>
              <a:tailEnd type="arrow" w="med" len="med"/>
            </a:ln>
          </p:spPr>
        </p:cxnSp>
        <p:pic>
          <p:nvPicPr>
            <p:cNvPr id="47134" name="Picture 3" descr="C:\Documents and Settings\Eric_Chien\My Documents\My Pictures\Microsoft Clip Organizer\j0434845.png"/>
            <p:cNvPicPr>
              <a:picLocks noChangeAspect="1" noChangeArrowheads="1"/>
            </p:cNvPicPr>
            <p:nvPr/>
          </p:nvPicPr>
          <p:blipFill>
            <a:blip r:embed="rId5" cstate="print"/>
            <a:srcRect/>
            <a:stretch>
              <a:fillRect/>
            </a:stretch>
          </p:blipFill>
          <p:spPr bwMode="auto">
            <a:xfrm>
              <a:off x="7210425" y="4292600"/>
              <a:ext cx="881063" cy="881063"/>
            </a:xfrm>
            <a:prstGeom prst="rect">
              <a:avLst/>
            </a:prstGeom>
            <a:noFill/>
            <a:ln w="9525">
              <a:noFill/>
              <a:miter lim="800000"/>
              <a:headEnd/>
              <a:tailEnd/>
            </a:ln>
          </p:spPr>
        </p:pic>
        <p:sp>
          <p:nvSpPr>
            <p:cNvPr id="56" name="TextBox 55"/>
            <p:cNvSpPr txBox="1"/>
            <p:nvPr/>
          </p:nvSpPr>
          <p:spPr bwMode="ltGray">
            <a:xfrm>
              <a:off x="6534912" y="5521271"/>
              <a:ext cx="2193235" cy="538153"/>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lIns="91419" tIns="45710" rIns="91419" bIns="45710"/>
            <a:lstStyle/>
            <a:p>
              <a:pPr algn="ctr">
                <a:lnSpc>
                  <a:spcPct val="90000"/>
                </a:lnSpc>
                <a:spcBef>
                  <a:spcPts val="0"/>
                </a:spcBef>
                <a:spcAft>
                  <a:spcPts val="800"/>
                </a:spcAft>
                <a:defRPr/>
              </a:pPr>
              <a:r>
                <a:rPr lang="en-US" sz="1400" dirty="0">
                  <a:solidFill>
                    <a:schemeClr val="bg2">
                      <a:lumMod val="50000"/>
                    </a:schemeClr>
                  </a:solidFill>
                </a:rPr>
                <a:t>Malicious server hosted by </a:t>
              </a:r>
              <a:r>
                <a:rPr lang="en-US" sz="1400" dirty="0" err="1"/>
                <a:t>Rackspace</a:t>
              </a:r>
              <a:r>
                <a:rPr lang="en-US" sz="1400" dirty="0"/>
                <a:t>, San Antonio</a:t>
              </a:r>
              <a:endParaRPr lang="en-US" sz="1400" dirty="0">
                <a:solidFill>
                  <a:schemeClr val="bg2">
                    <a:lumMod val="50000"/>
                  </a:schemeClr>
                </a:solidFill>
              </a:endParaRPr>
            </a:p>
          </p:txBody>
        </p:sp>
        <p:sp>
          <p:nvSpPr>
            <p:cNvPr id="57" name="TextBox 56"/>
            <p:cNvSpPr txBox="1"/>
            <p:nvPr/>
          </p:nvSpPr>
          <p:spPr bwMode="ltGray">
            <a:xfrm>
              <a:off x="6714244" y="5114879"/>
              <a:ext cx="1804420" cy="382581"/>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r>
                <a:rPr lang="en-US" sz="2000" dirty="0">
                  <a:latin typeface="+mn-lt"/>
                  <a:cs typeface="+mn-cs"/>
                </a:rPr>
                <a:t>72.3.224.71:443</a:t>
              </a:r>
              <a:endParaRPr lang="en-US" sz="2000" dirty="0">
                <a:solidFill>
                  <a:schemeClr val="bg2">
                    <a:lumMod val="50000"/>
                  </a:schemeClr>
                </a:solidFill>
                <a:latin typeface="+mn-lt"/>
                <a:cs typeface="+mn-cs"/>
              </a:endParaRPr>
            </a:p>
          </p:txBody>
        </p:sp>
        <p:grpSp>
          <p:nvGrpSpPr>
            <p:cNvPr id="47137" name="Group 8"/>
            <p:cNvGrpSpPr>
              <a:grpSpLocks/>
            </p:cNvGrpSpPr>
            <p:nvPr/>
          </p:nvGrpSpPr>
          <p:grpSpPr bwMode="auto">
            <a:xfrm flipH="1">
              <a:off x="7824788" y="4044950"/>
              <a:ext cx="1133475" cy="1093788"/>
              <a:chOff x="428262" y="1372252"/>
              <a:chExt cx="995424" cy="1093155"/>
            </a:xfrm>
          </p:grpSpPr>
          <p:pic>
            <p:nvPicPr>
              <p:cNvPr id="47138" name="Picture 4" descr="C:\Documents and Settings\Eric_Chien\My Documents\My Pictures\Microsoft Clip Organizer\j0433931.png"/>
              <p:cNvPicPr>
                <a:picLocks noChangeAspect="1" noChangeArrowheads="1"/>
              </p:cNvPicPr>
              <p:nvPr/>
            </p:nvPicPr>
            <p:blipFill>
              <a:blip r:embed="rId10" cstate="print"/>
              <a:srcRect/>
              <a:stretch>
                <a:fillRect/>
              </a:stretch>
            </p:blipFill>
            <p:spPr bwMode="auto">
              <a:xfrm flipH="1">
                <a:off x="428262" y="1372252"/>
                <a:ext cx="960700" cy="903555"/>
              </a:xfrm>
              <a:prstGeom prst="rect">
                <a:avLst/>
              </a:prstGeom>
              <a:noFill/>
              <a:ln w="9525">
                <a:noFill/>
                <a:miter lim="800000"/>
                <a:headEnd/>
                <a:tailEnd/>
              </a:ln>
            </p:spPr>
          </p:pic>
          <p:sp>
            <p:nvSpPr>
              <p:cNvPr id="94" name="TextBox 93"/>
              <p:cNvSpPr txBox="1"/>
              <p:nvPr/>
            </p:nvSpPr>
            <p:spPr bwMode="ltGray">
              <a:xfrm>
                <a:off x="509097" y="2106801"/>
                <a:ext cx="914276" cy="358560"/>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r>
                  <a:rPr lang="en-US" sz="2000" dirty="0">
                    <a:solidFill>
                      <a:schemeClr val="bg2">
                        <a:lumMod val="50000"/>
                      </a:schemeClr>
                    </a:solidFill>
                    <a:latin typeface="+mn-lt"/>
                    <a:cs typeface="+mn-cs"/>
                  </a:rPr>
                  <a:t>Attacker</a:t>
                </a:r>
              </a:p>
            </p:txBody>
          </p:sp>
        </p:grpSp>
      </p:grpSp>
      <p:grpSp>
        <p:nvGrpSpPr>
          <p:cNvPr id="11" name="Group 50"/>
          <p:cNvGrpSpPr>
            <a:grpSpLocks/>
          </p:cNvGrpSpPr>
          <p:nvPr/>
        </p:nvGrpSpPr>
        <p:grpSpPr bwMode="auto">
          <a:xfrm rot="-5400000">
            <a:off x="1019969" y="2739232"/>
            <a:ext cx="1933575" cy="2078037"/>
            <a:chOff x="96910" y="4205952"/>
            <a:chExt cx="1934412" cy="2077489"/>
          </a:xfrm>
        </p:grpSpPr>
        <p:grpSp>
          <p:nvGrpSpPr>
            <p:cNvPr id="47121" name="Group 65"/>
            <p:cNvGrpSpPr>
              <a:grpSpLocks/>
            </p:cNvGrpSpPr>
            <p:nvPr/>
          </p:nvGrpSpPr>
          <p:grpSpPr bwMode="auto">
            <a:xfrm>
              <a:off x="791096" y="4427635"/>
              <a:ext cx="1240226" cy="1533375"/>
              <a:chOff x="415539" y="4411306"/>
              <a:chExt cx="1240226" cy="1533375"/>
            </a:xfrm>
          </p:grpSpPr>
          <p:cxnSp>
            <p:nvCxnSpPr>
              <p:cNvPr id="47127" name="Straight Arrow Connector 57"/>
              <p:cNvCxnSpPr>
                <a:cxnSpLocks noChangeShapeType="1"/>
              </p:cNvCxnSpPr>
              <p:nvPr/>
            </p:nvCxnSpPr>
            <p:spPr bwMode="auto">
              <a:xfrm rot="10800000">
                <a:off x="415539" y="4480178"/>
                <a:ext cx="1216411" cy="323601"/>
              </a:xfrm>
              <a:prstGeom prst="straightConnector1">
                <a:avLst/>
              </a:prstGeom>
              <a:noFill/>
              <a:ln w="19050" algn="ctr">
                <a:solidFill>
                  <a:schemeClr val="bg2"/>
                </a:solidFill>
                <a:round/>
                <a:headEnd/>
                <a:tailEnd type="arrow" w="med" len="med"/>
              </a:ln>
            </p:spPr>
          </p:cxnSp>
          <p:cxnSp>
            <p:nvCxnSpPr>
              <p:cNvPr id="47128" name="Straight Arrow Connector 58"/>
              <p:cNvCxnSpPr>
                <a:cxnSpLocks noChangeShapeType="1"/>
              </p:cNvCxnSpPr>
              <p:nvPr/>
            </p:nvCxnSpPr>
            <p:spPr bwMode="auto">
              <a:xfrm rot="10800000">
                <a:off x="484991" y="5186233"/>
                <a:ext cx="1077111" cy="11242"/>
              </a:xfrm>
              <a:prstGeom prst="straightConnector1">
                <a:avLst/>
              </a:prstGeom>
              <a:noFill/>
              <a:ln w="19050" algn="ctr">
                <a:solidFill>
                  <a:schemeClr val="bg2"/>
                </a:solidFill>
                <a:round/>
                <a:headEnd/>
                <a:tailEnd type="arrow" w="med" len="med"/>
              </a:ln>
            </p:spPr>
          </p:cxnSp>
          <p:cxnSp>
            <p:nvCxnSpPr>
              <p:cNvPr id="47129" name="Straight Arrow Connector 60"/>
              <p:cNvCxnSpPr>
                <a:cxnSpLocks noChangeShapeType="1"/>
              </p:cNvCxnSpPr>
              <p:nvPr/>
            </p:nvCxnSpPr>
            <p:spPr bwMode="auto">
              <a:xfrm flipH="1">
                <a:off x="496563" y="5521322"/>
                <a:ext cx="1159202" cy="336241"/>
              </a:xfrm>
              <a:prstGeom prst="straightConnector1">
                <a:avLst/>
              </a:prstGeom>
              <a:noFill/>
              <a:ln w="19050" algn="ctr">
                <a:solidFill>
                  <a:schemeClr val="bg2"/>
                </a:solidFill>
                <a:round/>
                <a:headEnd/>
                <a:tailEnd type="arrow" w="med" len="med"/>
              </a:ln>
            </p:spPr>
          </p:cxnSp>
          <p:pic>
            <p:nvPicPr>
              <p:cNvPr id="47130" name="Picture 20" descr="C:\Documents and Settings\Eric_Chien\My Documents\My Pictures\Microsoft Clip Organizer\j0434816.png"/>
              <p:cNvPicPr>
                <a:picLocks noChangeAspect="1" noChangeArrowheads="1"/>
              </p:cNvPicPr>
              <p:nvPr/>
            </p:nvPicPr>
            <p:blipFill>
              <a:blip r:embed="rId11" cstate="print"/>
              <a:srcRect/>
              <a:stretch>
                <a:fillRect/>
              </a:stretch>
            </p:blipFill>
            <p:spPr bwMode="auto">
              <a:xfrm rot="5400000">
                <a:off x="813955" y="4412100"/>
                <a:ext cx="438150" cy="436562"/>
              </a:xfrm>
              <a:prstGeom prst="rect">
                <a:avLst/>
              </a:prstGeom>
              <a:noFill/>
              <a:ln w="9525">
                <a:noFill/>
                <a:miter lim="800000"/>
                <a:headEnd/>
                <a:tailEnd/>
              </a:ln>
            </p:spPr>
          </p:pic>
          <p:pic>
            <p:nvPicPr>
              <p:cNvPr id="47131" name="Picture 20" descr="C:\Documents and Settings\Eric_Chien\My Documents\My Pictures\Microsoft Clip Organizer\j0434816.png"/>
              <p:cNvPicPr>
                <a:picLocks noChangeAspect="1" noChangeArrowheads="1"/>
              </p:cNvPicPr>
              <p:nvPr/>
            </p:nvPicPr>
            <p:blipFill>
              <a:blip r:embed="rId11" cstate="print"/>
              <a:srcRect/>
              <a:stretch>
                <a:fillRect/>
              </a:stretch>
            </p:blipFill>
            <p:spPr bwMode="auto">
              <a:xfrm rot="5226665">
                <a:off x="993051" y="4959343"/>
                <a:ext cx="436563" cy="436562"/>
              </a:xfrm>
              <a:prstGeom prst="rect">
                <a:avLst/>
              </a:prstGeom>
              <a:noFill/>
              <a:ln w="9525">
                <a:noFill/>
                <a:miter lim="800000"/>
                <a:headEnd/>
                <a:tailEnd/>
              </a:ln>
            </p:spPr>
          </p:pic>
          <p:pic>
            <p:nvPicPr>
              <p:cNvPr id="47132" name="Picture 20" descr="C:\Documents and Settings\Eric_Chien\My Documents\My Pictures\Microsoft Clip Organizer\j0434816.png"/>
              <p:cNvPicPr>
                <a:picLocks noChangeAspect="1" noChangeArrowheads="1"/>
              </p:cNvPicPr>
              <p:nvPr/>
            </p:nvPicPr>
            <p:blipFill>
              <a:blip r:embed="rId11" cstate="print"/>
              <a:srcRect/>
              <a:stretch>
                <a:fillRect/>
              </a:stretch>
            </p:blipFill>
            <p:spPr bwMode="auto">
              <a:xfrm rot="5400000">
                <a:off x="737408" y="5507325"/>
                <a:ext cx="436562" cy="438150"/>
              </a:xfrm>
              <a:prstGeom prst="rect">
                <a:avLst/>
              </a:prstGeom>
              <a:noFill/>
              <a:ln w="9525">
                <a:noFill/>
                <a:miter lim="800000"/>
                <a:headEnd/>
                <a:tailEnd/>
              </a:ln>
            </p:spPr>
          </p:pic>
        </p:grpSp>
        <p:sp>
          <p:nvSpPr>
            <p:cNvPr id="58" name="Flowchart: Magnetic Disk 57"/>
            <p:cNvSpPr/>
            <p:nvPr/>
          </p:nvSpPr>
          <p:spPr bwMode="auto">
            <a:xfrm rot="5400000">
              <a:off x="173826" y="4189623"/>
              <a:ext cx="506186" cy="538843"/>
            </a:xfrm>
            <a:prstGeom prst="flowChartMagneticDisk">
              <a:avLst/>
            </a:prstGeom>
            <a:solidFill>
              <a:schemeClr val="bg2"/>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pic>
          <p:nvPicPr>
            <p:cNvPr id="47125" name="Picture 51" descr="C:\Documents and Settings\Eric_Chien\Local Settings\Temporary Internet Files\Content.IE5\9A7RA43J\MCj04247920000[1].wmf"/>
            <p:cNvPicPr>
              <a:picLocks noChangeAspect="1" noChangeArrowheads="1"/>
            </p:cNvPicPr>
            <p:nvPr/>
          </p:nvPicPr>
          <p:blipFill>
            <a:blip r:embed="rId12" cstate="print"/>
            <a:srcRect/>
            <a:stretch>
              <a:fillRect/>
            </a:stretch>
          </p:blipFill>
          <p:spPr bwMode="auto">
            <a:xfrm rot="5400000">
              <a:off x="165456" y="4933086"/>
              <a:ext cx="575969" cy="627515"/>
            </a:xfrm>
            <a:prstGeom prst="rect">
              <a:avLst/>
            </a:prstGeom>
            <a:noFill/>
            <a:ln w="9525">
              <a:noFill/>
              <a:miter lim="800000"/>
              <a:headEnd/>
              <a:tailEnd/>
            </a:ln>
          </p:spPr>
        </p:pic>
        <p:pic>
          <p:nvPicPr>
            <p:cNvPr id="47126" name="Picture 52" descr="C:\Documents and Settings\Eric_Chien\Local Settings\Temporary Internet Files\Content.IE5\MCGI16SC\MCj04326060000[1].png"/>
            <p:cNvPicPr>
              <a:picLocks noChangeAspect="1" noChangeArrowheads="1"/>
            </p:cNvPicPr>
            <p:nvPr/>
          </p:nvPicPr>
          <p:blipFill>
            <a:blip r:embed="rId13" cstate="print"/>
            <a:srcRect/>
            <a:stretch>
              <a:fillRect/>
            </a:stretch>
          </p:blipFill>
          <p:spPr bwMode="auto">
            <a:xfrm rot="5400000">
              <a:off x="96910" y="5597324"/>
              <a:ext cx="686117" cy="686117"/>
            </a:xfrm>
            <a:prstGeom prst="rect">
              <a:avLst/>
            </a:prstGeom>
            <a:noFill/>
            <a:ln w="9525">
              <a:noFill/>
              <a:miter lim="800000"/>
              <a:headEnd/>
              <a:tailEnd/>
            </a:ln>
          </p:spPr>
        </p:pic>
      </p:grpSp>
      <p:grpSp>
        <p:nvGrpSpPr>
          <p:cNvPr id="47118" name="Group 41"/>
          <p:cNvGrpSpPr>
            <a:grpSpLocks/>
          </p:cNvGrpSpPr>
          <p:nvPr/>
        </p:nvGrpSpPr>
        <p:grpSpPr bwMode="auto">
          <a:xfrm>
            <a:off x="1820863" y="1885950"/>
            <a:ext cx="806450" cy="598488"/>
            <a:chOff x="3741738" y="3949600"/>
            <a:chExt cx="1050181" cy="799570"/>
          </a:xfrm>
        </p:grpSpPr>
        <p:pic>
          <p:nvPicPr>
            <p:cNvPr id="47119" name="Picture 2" descr="http://www.microsoft.com/msj/archive/winprt6.gif"/>
            <p:cNvPicPr>
              <a:picLocks noChangeAspect="1" noChangeArrowheads="1"/>
            </p:cNvPicPr>
            <p:nvPr/>
          </p:nvPicPr>
          <p:blipFill>
            <a:blip r:embed="rId6" cstate="print"/>
            <a:srcRect/>
            <a:stretch>
              <a:fillRect/>
            </a:stretch>
          </p:blipFill>
          <p:spPr bwMode="auto">
            <a:xfrm>
              <a:off x="3741738" y="3949600"/>
              <a:ext cx="1050181" cy="799570"/>
            </a:xfrm>
            <a:prstGeom prst="rect">
              <a:avLst/>
            </a:prstGeom>
            <a:noFill/>
            <a:ln w="9525">
              <a:noFill/>
              <a:miter lim="800000"/>
              <a:headEnd/>
              <a:tailEnd/>
            </a:ln>
          </p:spPr>
        </p:pic>
        <p:pic>
          <p:nvPicPr>
            <p:cNvPr id="47120" name="Picture 3" descr="C:\Documents and Settings\Eric_Chien\Local Settings\Temporary Internet Files\Content.IE5\ZJOG7XVT\MCj04324230000[1].wmf"/>
            <p:cNvPicPr>
              <a:picLocks noChangeAspect="1" noChangeArrowheads="1"/>
            </p:cNvPicPr>
            <p:nvPr/>
          </p:nvPicPr>
          <p:blipFill>
            <a:blip r:embed="rId7" cstate="print"/>
            <a:srcRect/>
            <a:stretch>
              <a:fillRect/>
            </a:stretch>
          </p:blipFill>
          <p:spPr bwMode="auto">
            <a:xfrm>
              <a:off x="3855735" y="4009583"/>
              <a:ext cx="739413" cy="681765"/>
            </a:xfrm>
            <a:prstGeom prst="rect">
              <a:avLst/>
            </a:prstGeom>
            <a:noFill/>
            <a:ln w="9525">
              <a:noFill/>
              <a:miter lim="800000"/>
              <a:headEnd/>
              <a:tailEnd/>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up)">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up)">
                                      <p:cBhvr>
                                        <p:cTn id="22"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p:cNvSpPr>
            <a:spLocks noGrp="1"/>
          </p:cNvSpPr>
          <p:nvPr>
            <p:ph type="title"/>
          </p:nvPr>
        </p:nvSpPr>
        <p:spPr/>
        <p:txBody>
          <a:bodyPr/>
          <a:lstStyle/>
          <a:p>
            <a:r>
              <a:rPr lang="en-US" smtClean="0"/>
              <a:t>Demonstration</a:t>
            </a:r>
            <a:br>
              <a:rPr lang="en-US" smtClean="0"/>
            </a:br>
            <a:r>
              <a:rPr lang="en-US" sz="2000" smtClean="0"/>
              <a:t>Overview</a:t>
            </a:r>
            <a:endParaRPr lang="en-US" smtClean="0"/>
          </a:p>
        </p:txBody>
      </p:sp>
      <p:sp>
        <p:nvSpPr>
          <p:cNvPr id="3" name="Footer Placeholder 2"/>
          <p:cNvSpPr>
            <a:spLocks noGrp="1"/>
          </p:cNvSpPr>
          <p:nvPr>
            <p:ph type="ftr" sz="quarter" idx="10"/>
          </p:nvPr>
        </p:nvSpPr>
        <p:spPr/>
        <p:txBody>
          <a:bodyPr/>
          <a:lstStyle/>
          <a:p>
            <a:pPr>
              <a:defRPr/>
            </a:pPr>
            <a:r>
              <a:rPr lang="en-US" smtClean="0"/>
              <a:t>RAID 2010 - The New Generation of Targeted Attacks</a:t>
            </a:r>
            <a:endParaRPr lang="en-US"/>
          </a:p>
        </p:txBody>
      </p:sp>
      <p:sp>
        <p:nvSpPr>
          <p:cNvPr id="58371" name="Slide Number Placeholder 3"/>
          <p:cNvSpPr>
            <a:spLocks noGrp="1"/>
          </p:cNvSpPr>
          <p:nvPr>
            <p:ph type="sldNum" sz="quarter" idx="11"/>
          </p:nvPr>
        </p:nvSpPr>
        <p:spPr>
          <a:noFill/>
        </p:spPr>
        <p:txBody>
          <a:bodyPr/>
          <a:lstStyle/>
          <a:p>
            <a:fld id="{8557105F-F328-4450-BA75-57CBD28153CF}" type="slidenum">
              <a:rPr lang="en-US" smtClean="0">
                <a:cs typeface="Arial" charset="0"/>
              </a:rPr>
              <a:pPr/>
              <a:t>29</a:t>
            </a:fld>
            <a:endParaRPr lang="en-US" smtClean="0">
              <a:cs typeface="Arial" charset="0"/>
            </a:endParaRPr>
          </a:p>
        </p:txBody>
      </p:sp>
      <p:grpSp>
        <p:nvGrpSpPr>
          <p:cNvPr id="58372" name="Group 8"/>
          <p:cNvGrpSpPr>
            <a:grpSpLocks/>
          </p:cNvGrpSpPr>
          <p:nvPr/>
        </p:nvGrpSpPr>
        <p:grpSpPr bwMode="auto">
          <a:xfrm>
            <a:off x="146050" y="1395413"/>
            <a:ext cx="995363" cy="1093787"/>
            <a:chOff x="428262" y="1372252"/>
            <a:chExt cx="995424" cy="1093155"/>
          </a:xfrm>
        </p:grpSpPr>
        <p:pic>
          <p:nvPicPr>
            <p:cNvPr id="58411" name="Picture 4" descr="C:\Documents and Settings\Eric_Chien\My Documents\My Pictures\Microsoft Clip Organizer\j0433931.png"/>
            <p:cNvPicPr>
              <a:picLocks noChangeAspect="1" noChangeArrowheads="1"/>
            </p:cNvPicPr>
            <p:nvPr/>
          </p:nvPicPr>
          <p:blipFill>
            <a:blip r:embed="rId2" cstate="print"/>
            <a:srcRect/>
            <a:stretch>
              <a:fillRect/>
            </a:stretch>
          </p:blipFill>
          <p:spPr bwMode="auto">
            <a:xfrm flipH="1">
              <a:off x="428262" y="1372252"/>
              <a:ext cx="960700" cy="903555"/>
            </a:xfrm>
            <a:prstGeom prst="rect">
              <a:avLst/>
            </a:prstGeom>
            <a:noFill/>
            <a:ln w="9525">
              <a:noFill/>
              <a:miter lim="800000"/>
              <a:headEnd/>
              <a:tailEnd/>
            </a:ln>
          </p:spPr>
        </p:pic>
        <p:sp>
          <p:nvSpPr>
            <p:cNvPr id="7" name="TextBox 6"/>
            <p:cNvSpPr txBox="1"/>
            <p:nvPr/>
          </p:nvSpPr>
          <p:spPr bwMode="ltGray">
            <a:xfrm>
              <a:off x="509230" y="2106839"/>
              <a:ext cx="914456" cy="358568"/>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r>
                <a:rPr lang="en-US" sz="2000" dirty="0">
                  <a:solidFill>
                    <a:schemeClr val="bg2">
                      <a:lumMod val="50000"/>
                    </a:schemeClr>
                  </a:solidFill>
                  <a:latin typeface="Calibri" pitchFamily="34" charset="0"/>
                  <a:cs typeface="+mn-cs"/>
                </a:rPr>
                <a:t>Attacker</a:t>
              </a:r>
            </a:p>
          </p:txBody>
        </p:sp>
      </p:grpSp>
      <p:grpSp>
        <p:nvGrpSpPr>
          <p:cNvPr id="58373" name="Group 35"/>
          <p:cNvGrpSpPr>
            <a:grpSpLocks/>
          </p:cNvGrpSpPr>
          <p:nvPr/>
        </p:nvGrpSpPr>
        <p:grpSpPr bwMode="auto">
          <a:xfrm>
            <a:off x="6508750" y="1339850"/>
            <a:ext cx="935038" cy="1179513"/>
            <a:chOff x="3555358" y="3915919"/>
            <a:chExt cx="935618" cy="1178870"/>
          </a:xfrm>
        </p:grpSpPr>
        <p:pic>
          <p:nvPicPr>
            <p:cNvPr id="58409" name="Picture 10" descr="C:\Documents and Settings\Eric_Chien\Local Settings\Temporary Internet Files\Content.IE5\7TKUMKH0\MCj04326250000[1].png"/>
            <p:cNvPicPr>
              <a:picLocks noChangeAspect="1" noChangeArrowheads="1"/>
            </p:cNvPicPr>
            <p:nvPr/>
          </p:nvPicPr>
          <p:blipFill>
            <a:blip r:embed="rId3" cstate="print"/>
            <a:srcRect/>
            <a:stretch>
              <a:fillRect/>
            </a:stretch>
          </p:blipFill>
          <p:spPr bwMode="auto">
            <a:xfrm>
              <a:off x="3613853" y="3915919"/>
              <a:ext cx="877123" cy="877123"/>
            </a:xfrm>
            <a:prstGeom prst="rect">
              <a:avLst/>
            </a:prstGeom>
            <a:noFill/>
            <a:ln w="9525">
              <a:noFill/>
              <a:miter lim="800000"/>
              <a:headEnd/>
              <a:tailEnd/>
            </a:ln>
          </p:spPr>
        </p:pic>
        <p:sp>
          <p:nvSpPr>
            <p:cNvPr id="13" name="TextBox 12"/>
            <p:cNvSpPr txBox="1"/>
            <p:nvPr/>
          </p:nvSpPr>
          <p:spPr bwMode="ltGray">
            <a:xfrm>
              <a:off x="3555358" y="4736210"/>
              <a:ext cx="914967" cy="358579"/>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r>
                <a:rPr lang="en-US" sz="2000" dirty="0">
                  <a:solidFill>
                    <a:schemeClr val="bg2">
                      <a:lumMod val="50000"/>
                    </a:schemeClr>
                  </a:solidFill>
                  <a:latin typeface="Calibri" pitchFamily="34" charset="0"/>
                  <a:cs typeface="+mn-cs"/>
                </a:rPr>
                <a:t>Victim</a:t>
              </a:r>
            </a:p>
          </p:txBody>
        </p:sp>
      </p:grpSp>
      <p:pic>
        <p:nvPicPr>
          <p:cNvPr id="58374" name="Picture 24" descr="Screen shot 2010-02-13 at 4.12.30 PM.png"/>
          <p:cNvPicPr>
            <a:picLocks noChangeAspect="1"/>
          </p:cNvPicPr>
          <p:nvPr/>
        </p:nvPicPr>
        <p:blipFill>
          <a:blip r:embed="rId4" cstate="print"/>
          <a:srcRect/>
          <a:stretch>
            <a:fillRect/>
          </a:stretch>
        </p:blipFill>
        <p:spPr bwMode="auto">
          <a:xfrm>
            <a:off x="204788" y="2533650"/>
            <a:ext cx="2382837" cy="1489075"/>
          </a:xfrm>
          <a:prstGeom prst="rect">
            <a:avLst/>
          </a:prstGeom>
          <a:noFill/>
          <a:ln w="9525">
            <a:noFill/>
            <a:miter lim="800000"/>
            <a:headEnd/>
            <a:tailEnd/>
          </a:ln>
        </p:spPr>
      </p:pic>
      <p:pic>
        <p:nvPicPr>
          <p:cNvPr id="58375" name="Picture 25" descr="Screen shot 2010-02-13 at 4.11.07 PM.png"/>
          <p:cNvPicPr>
            <a:picLocks noChangeAspect="1"/>
          </p:cNvPicPr>
          <p:nvPr/>
        </p:nvPicPr>
        <p:blipFill>
          <a:blip r:embed="rId5" cstate="print"/>
          <a:srcRect/>
          <a:stretch>
            <a:fillRect/>
          </a:stretch>
        </p:blipFill>
        <p:spPr bwMode="auto">
          <a:xfrm>
            <a:off x="6534150" y="2533650"/>
            <a:ext cx="2363788" cy="1477963"/>
          </a:xfrm>
          <a:prstGeom prst="rect">
            <a:avLst/>
          </a:prstGeom>
          <a:noFill/>
          <a:ln w="9525">
            <a:noFill/>
            <a:miter lim="800000"/>
            <a:headEnd/>
            <a:tailEnd/>
          </a:ln>
        </p:spPr>
      </p:pic>
      <p:pic>
        <p:nvPicPr>
          <p:cNvPr id="58376" name="Picture 3" descr="C:\Documents and Settings\Eric_Chien\My Documents\My Pictures\Microsoft Clip Organizer\j0434845.png"/>
          <p:cNvPicPr>
            <a:picLocks noChangeAspect="1" noChangeArrowheads="1"/>
          </p:cNvPicPr>
          <p:nvPr/>
        </p:nvPicPr>
        <p:blipFill>
          <a:blip r:embed="rId6" cstate="print"/>
          <a:srcRect/>
          <a:stretch>
            <a:fillRect/>
          </a:stretch>
        </p:blipFill>
        <p:spPr bwMode="auto">
          <a:xfrm>
            <a:off x="1189038" y="1409700"/>
            <a:ext cx="979487" cy="981075"/>
          </a:xfrm>
          <a:prstGeom prst="rect">
            <a:avLst/>
          </a:prstGeom>
          <a:noFill/>
          <a:ln w="9525">
            <a:noFill/>
            <a:miter lim="800000"/>
            <a:headEnd/>
            <a:tailEnd/>
          </a:ln>
        </p:spPr>
      </p:pic>
      <p:pic>
        <p:nvPicPr>
          <p:cNvPr id="58377" name="Picture 20" descr="C:\Documents and Settings\Eric_Chien\My Documents\My Pictures\Microsoft Clip Organizer\j0434816.png"/>
          <p:cNvPicPr>
            <a:picLocks noChangeAspect="1" noChangeArrowheads="1"/>
          </p:cNvPicPr>
          <p:nvPr/>
        </p:nvPicPr>
        <p:blipFill>
          <a:blip r:embed="rId7" cstate="print"/>
          <a:srcRect/>
          <a:stretch>
            <a:fillRect/>
          </a:stretch>
        </p:blipFill>
        <p:spPr bwMode="auto">
          <a:xfrm>
            <a:off x="1584325" y="1893888"/>
            <a:ext cx="554038" cy="552450"/>
          </a:xfrm>
          <a:prstGeom prst="rect">
            <a:avLst/>
          </a:prstGeom>
          <a:noFill/>
          <a:ln w="9525">
            <a:noFill/>
            <a:miter lim="800000"/>
            <a:headEnd/>
            <a:tailEnd/>
          </a:ln>
        </p:spPr>
      </p:pic>
      <p:grpSp>
        <p:nvGrpSpPr>
          <p:cNvPr id="54" name="Group 53"/>
          <p:cNvGrpSpPr>
            <a:grpSpLocks/>
          </p:cNvGrpSpPr>
          <p:nvPr/>
        </p:nvGrpSpPr>
        <p:grpSpPr bwMode="auto">
          <a:xfrm>
            <a:off x="2671763" y="846138"/>
            <a:ext cx="3162300" cy="1292225"/>
            <a:chOff x="2671952" y="541401"/>
            <a:chExt cx="3162682" cy="1292543"/>
          </a:xfrm>
        </p:grpSpPr>
        <p:cxnSp>
          <p:nvCxnSpPr>
            <p:cNvPr id="58405" name="Straight Arrow Connector 25"/>
            <p:cNvCxnSpPr>
              <a:cxnSpLocks noChangeShapeType="1"/>
            </p:cNvCxnSpPr>
            <p:nvPr/>
          </p:nvCxnSpPr>
          <p:spPr bwMode="auto">
            <a:xfrm>
              <a:off x="3299397" y="1484694"/>
              <a:ext cx="2535237" cy="1587"/>
            </a:xfrm>
            <a:prstGeom prst="straightConnector1">
              <a:avLst/>
            </a:prstGeom>
            <a:noFill/>
            <a:ln w="19050" algn="ctr">
              <a:solidFill>
                <a:schemeClr val="bg2"/>
              </a:solidFill>
              <a:round/>
              <a:headEnd/>
              <a:tailEnd type="arrow" w="med" len="med"/>
            </a:ln>
          </p:spPr>
        </p:cxnSp>
        <p:pic>
          <p:nvPicPr>
            <p:cNvPr id="58406" name="Picture 8" descr="http://www.deanlee.cn/wp-content/uploads/2007/08/windowslivewriterihavecreatedamsnchatbotalice35.cn-1466aalice-thumb2.jpg">
              <a:hlinkClick r:id="rId8"/>
            </p:cNvPr>
            <p:cNvPicPr>
              <a:picLocks noChangeAspect="1" noChangeArrowheads="1"/>
            </p:cNvPicPr>
            <p:nvPr/>
          </p:nvPicPr>
          <p:blipFill>
            <a:blip r:embed="rId9" cstate="print"/>
            <a:srcRect/>
            <a:stretch>
              <a:fillRect/>
            </a:stretch>
          </p:blipFill>
          <p:spPr bwMode="auto">
            <a:xfrm>
              <a:off x="4850384" y="1233869"/>
              <a:ext cx="603250" cy="547687"/>
            </a:xfrm>
            <a:prstGeom prst="rect">
              <a:avLst/>
            </a:prstGeom>
            <a:noFill/>
            <a:ln w="9525">
              <a:noFill/>
              <a:miter lim="800000"/>
              <a:headEnd/>
              <a:tailEnd/>
            </a:ln>
          </p:spPr>
        </p:pic>
        <p:pic>
          <p:nvPicPr>
            <p:cNvPr id="58407" name="Picture 9" descr="C:\Documents and Settings\Eric_Chien\My Documents\My Pictures\Microsoft Clip Organizer\j0431587.png"/>
            <p:cNvPicPr>
              <a:picLocks noChangeAspect="1" noChangeArrowheads="1"/>
            </p:cNvPicPr>
            <p:nvPr/>
          </p:nvPicPr>
          <p:blipFill>
            <a:blip r:embed="rId10" cstate="print"/>
            <a:srcRect/>
            <a:stretch>
              <a:fillRect/>
            </a:stretch>
          </p:blipFill>
          <p:spPr bwMode="auto">
            <a:xfrm>
              <a:off x="3693097" y="1184656"/>
              <a:ext cx="649287" cy="649288"/>
            </a:xfrm>
            <a:prstGeom prst="rect">
              <a:avLst/>
            </a:prstGeom>
            <a:noFill/>
            <a:ln w="9525">
              <a:noFill/>
              <a:miter lim="800000"/>
              <a:headEnd/>
              <a:tailEnd/>
            </a:ln>
          </p:spPr>
        </p:pic>
        <p:sp>
          <p:nvSpPr>
            <p:cNvPr id="31" name="TextBox 30"/>
            <p:cNvSpPr txBox="1"/>
            <p:nvPr/>
          </p:nvSpPr>
          <p:spPr bwMode="ltGray">
            <a:xfrm>
              <a:off x="2671952" y="541401"/>
              <a:ext cx="2972159" cy="382681"/>
            </a:xfrm>
            <a:prstGeom prst="rect">
              <a:avLst/>
            </a:prstGeom>
            <a:noFill/>
            <a:ln w="9525">
              <a:noFill/>
              <a:miter lim="800000"/>
              <a:headEnd/>
              <a:tailEnd/>
            </a:ln>
          </p:spPr>
          <p:txBody>
            <a:bodyPr wrap="none" lIns="91419" tIns="45710" rIns="91419" bIns="45710"/>
            <a:lstStyle/>
            <a:p>
              <a:pPr>
                <a:lnSpc>
                  <a:spcPct val="90000"/>
                </a:lnSpc>
                <a:spcAft>
                  <a:spcPts val="800"/>
                </a:spcAft>
              </a:pPr>
              <a:r>
                <a:rPr lang="en-US" sz="2000">
                  <a:solidFill>
                    <a:srgbClr val="4E4845"/>
                  </a:solidFill>
                  <a:latin typeface="Calibri" pitchFamily="34" charset="0"/>
                  <a:sym typeface="Wingdings" pitchFamily="2" charset="2"/>
                </a:rPr>
                <a:t> Targeted so</a:t>
              </a:r>
              <a:r>
                <a:rPr lang="en-US" sz="2000">
                  <a:solidFill>
                    <a:srgbClr val="4E4845"/>
                  </a:solidFill>
                  <a:latin typeface="Calibri" pitchFamily="34" charset="0"/>
                </a:rPr>
                <a:t>cially engineered</a:t>
              </a:r>
              <a:br>
                <a:rPr lang="en-US" sz="2000">
                  <a:solidFill>
                    <a:srgbClr val="4E4845"/>
                  </a:solidFill>
                  <a:latin typeface="Calibri" pitchFamily="34" charset="0"/>
                </a:rPr>
              </a:br>
              <a:r>
                <a:rPr lang="en-US" sz="2000">
                  <a:solidFill>
                    <a:srgbClr val="4E4845"/>
                  </a:solidFill>
                  <a:latin typeface="Calibri" pitchFamily="34" charset="0"/>
                </a:rPr>
                <a:t>     attack begins, e.g., via email</a:t>
              </a:r>
            </a:p>
          </p:txBody>
        </p:sp>
      </p:grpSp>
      <p:pic>
        <p:nvPicPr>
          <p:cNvPr id="58379" name="Picture 2" descr="C:\Documents and Settings\Eric_Chien\My Documents\My Pictures\Microsoft Clip Organizer\j0441337.png"/>
          <p:cNvPicPr>
            <a:picLocks noChangeAspect="1" noChangeArrowheads="1"/>
          </p:cNvPicPr>
          <p:nvPr/>
        </p:nvPicPr>
        <p:blipFill>
          <a:blip r:embed="rId11" cstate="print"/>
          <a:srcRect/>
          <a:stretch>
            <a:fillRect/>
          </a:stretch>
        </p:blipFill>
        <p:spPr bwMode="auto">
          <a:xfrm>
            <a:off x="7853363" y="1546225"/>
            <a:ext cx="863600" cy="862013"/>
          </a:xfrm>
          <a:prstGeom prst="rect">
            <a:avLst/>
          </a:prstGeom>
          <a:noFill/>
          <a:ln w="9525">
            <a:noFill/>
            <a:miter lim="800000"/>
            <a:headEnd/>
            <a:tailEnd/>
          </a:ln>
        </p:spPr>
      </p:pic>
      <p:grpSp>
        <p:nvGrpSpPr>
          <p:cNvPr id="55" name="Group 54"/>
          <p:cNvGrpSpPr>
            <a:grpSpLocks/>
          </p:cNvGrpSpPr>
          <p:nvPr/>
        </p:nvGrpSpPr>
        <p:grpSpPr bwMode="auto">
          <a:xfrm>
            <a:off x="2671763" y="2241550"/>
            <a:ext cx="3046412" cy="701675"/>
            <a:chOff x="2671952" y="2022729"/>
            <a:chExt cx="3046862" cy="701038"/>
          </a:xfrm>
        </p:grpSpPr>
        <p:sp>
          <p:nvSpPr>
            <p:cNvPr id="33" name="TextBox 32"/>
            <p:cNvSpPr txBox="1"/>
            <p:nvPr/>
          </p:nvSpPr>
          <p:spPr bwMode="ltGray">
            <a:xfrm>
              <a:off x="2671952" y="2022729"/>
              <a:ext cx="2972239" cy="623322"/>
            </a:xfrm>
            <a:prstGeom prst="rect">
              <a:avLst/>
            </a:prstGeom>
            <a:noFill/>
            <a:ln w="9525">
              <a:noFill/>
              <a:miter lim="800000"/>
              <a:headEnd/>
              <a:tailEnd/>
            </a:ln>
          </p:spPr>
          <p:txBody>
            <a:bodyPr wrap="none" lIns="91419" tIns="45710" rIns="91419" bIns="45710"/>
            <a:lstStyle/>
            <a:p>
              <a:pPr>
                <a:lnSpc>
                  <a:spcPct val="90000"/>
                </a:lnSpc>
                <a:spcBef>
                  <a:spcPts val="0"/>
                </a:spcBef>
                <a:spcAft>
                  <a:spcPts val="800"/>
                </a:spcAft>
                <a:buFont typeface="Wingdings"/>
                <a:buChar char=""/>
                <a:defRPr/>
              </a:pPr>
              <a:r>
                <a:rPr lang="en-US" sz="2000" dirty="0">
                  <a:solidFill>
                    <a:schemeClr val="bg2">
                      <a:lumMod val="50000"/>
                    </a:schemeClr>
                  </a:solidFill>
                  <a:latin typeface="Calibri" pitchFamily="34" charset="0"/>
                  <a:cs typeface="+mn-cs"/>
                </a:rPr>
                <a:t> Victim unwittingly visits</a:t>
              </a:r>
              <a:br>
                <a:rPr lang="en-US" sz="2000" dirty="0">
                  <a:solidFill>
                    <a:schemeClr val="bg2">
                      <a:lumMod val="50000"/>
                    </a:schemeClr>
                  </a:solidFill>
                  <a:latin typeface="Calibri" pitchFamily="34" charset="0"/>
                  <a:cs typeface="+mn-cs"/>
                </a:rPr>
              </a:br>
              <a:r>
                <a:rPr lang="en-US" sz="2000" dirty="0">
                  <a:solidFill>
                    <a:schemeClr val="bg2">
                      <a:lumMod val="50000"/>
                    </a:schemeClr>
                  </a:solidFill>
                  <a:latin typeface="Calibri" pitchFamily="34" charset="0"/>
                  <a:cs typeface="+mn-cs"/>
                </a:rPr>
                <a:t>     malicious server</a:t>
              </a:r>
            </a:p>
          </p:txBody>
        </p:sp>
        <p:cxnSp>
          <p:nvCxnSpPr>
            <p:cNvPr id="58404" name="Straight Arrow Connector 25"/>
            <p:cNvCxnSpPr>
              <a:cxnSpLocks noChangeShapeType="1"/>
            </p:cNvCxnSpPr>
            <p:nvPr/>
          </p:nvCxnSpPr>
          <p:spPr bwMode="auto">
            <a:xfrm rot="10800000" flipV="1">
              <a:off x="3183577" y="2722180"/>
              <a:ext cx="2535237" cy="1587"/>
            </a:xfrm>
            <a:prstGeom prst="straightConnector1">
              <a:avLst/>
            </a:prstGeom>
            <a:noFill/>
            <a:ln w="19050" algn="ctr">
              <a:solidFill>
                <a:schemeClr val="bg2"/>
              </a:solidFill>
              <a:round/>
              <a:headEnd/>
              <a:tailEnd type="arrow" w="med" len="med"/>
            </a:ln>
          </p:spPr>
        </p:cxnSp>
      </p:grpSp>
      <p:grpSp>
        <p:nvGrpSpPr>
          <p:cNvPr id="59" name="Group 58"/>
          <p:cNvGrpSpPr>
            <a:grpSpLocks/>
          </p:cNvGrpSpPr>
          <p:nvPr/>
        </p:nvGrpSpPr>
        <p:grpSpPr bwMode="auto">
          <a:xfrm>
            <a:off x="2671763" y="3357563"/>
            <a:ext cx="4205287" cy="923925"/>
            <a:chOff x="2671952" y="3235833"/>
            <a:chExt cx="4205048" cy="923036"/>
          </a:xfrm>
        </p:grpSpPr>
        <p:pic>
          <p:nvPicPr>
            <p:cNvPr id="58400" name="Picture 4" descr="C:\Documents and Settings\Eric_Chien\My Documents\My Pictures\Microsoft Clip Organizer\j0088730.wmf"/>
            <p:cNvPicPr>
              <a:picLocks noChangeAspect="1" noChangeArrowheads="1"/>
            </p:cNvPicPr>
            <p:nvPr/>
          </p:nvPicPr>
          <p:blipFill>
            <a:blip r:embed="rId12" cstate="print"/>
            <a:srcRect/>
            <a:stretch>
              <a:fillRect/>
            </a:stretch>
          </p:blipFill>
          <p:spPr bwMode="auto">
            <a:xfrm>
              <a:off x="6202313" y="3385757"/>
              <a:ext cx="674687" cy="773112"/>
            </a:xfrm>
            <a:prstGeom prst="rect">
              <a:avLst/>
            </a:prstGeom>
            <a:noFill/>
            <a:ln w="9525">
              <a:noFill/>
              <a:miter lim="800000"/>
              <a:headEnd/>
              <a:tailEnd/>
            </a:ln>
          </p:spPr>
        </p:pic>
        <p:sp>
          <p:nvSpPr>
            <p:cNvPr id="34" name="TextBox 33"/>
            <p:cNvSpPr txBox="1"/>
            <p:nvPr/>
          </p:nvSpPr>
          <p:spPr bwMode="ltGray">
            <a:xfrm>
              <a:off x="2671952" y="3235833"/>
              <a:ext cx="2973218" cy="382219"/>
            </a:xfrm>
            <a:prstGeom prst="rect">
              <a:avLst/>
            </a:prstGeom>
            <a:noFill/>
            <a:ln w="9525">
              <a:noFill/>
              <a:miter lim="800000"/>
              <a:headEnd/>
              <a:tailEnd/>
            </a:ln>
          </p:spPr>
          <p:txBody>
            <a:bodyPr wrap="none" lIns="91419" tIns="45710" rIns="91419" bIns="45710"/>
            <a:lstStyle/>
            <a:p>
              <a:pPr>
                <a:lnSpc>
                  <a:spcPct val="90000"/>
                </a:lnSpc>
                <a:spcAft>
                  <a:spcPts val="800"/>
                </a:spcAft>
                <a:buFont typeface="Wingdings" pitchFamily="2" charset="2"/>
                <a:buChar char=""/>
              </a:pPr>
              <a:r>
                <a:rPr lang="en-US" sz="2000">
                  <a:solidFill>
                    <a:srgbClr val="4E4845"/>
                  </a:solidFill>
                  <a:latin typeface="Calibri" pitchFamily="34" charset="0"/>
                </a:rPr>
                <a:t> Malicious payload delivered,</a:t>
              </a:r>
              <a:br>
                <a:rPr lang="en-US" sz="2000">
                  <a:solidFill>
                    <a:srgbClr val="4E4845"/>
                  </a:solidFill>
                  <a:latin typeface="Calibri" pitchFamily="34" charset="0"/>
                </a:rPr>
              </a:br>
              <a:r>
                <a:rPr lang="en-US" sz="2000">
                  <a:solidFill>
                    <a:srgbClr val="4E4845"/>
                  </a:solidFill>
                  <a:latin typeface="Calibri" pitchFamily="34" charset="0"/>
                </a:rPr>
                <a:t>     VNC-like remote control</a:t>
              </a:r>
            </a:p>
          </p:txBody>
        </p:sp>
        <p:cxnSp>
          <p:nvCxnSpPr>
            <p:cNvPr id="58402" name="Straight Arrow Connector 25"/>
            <p:cNvCxnSpPr>
              <a:cxnSpLocks noChangeShapeType="1"/>
            </p:cNvCxnSpPr>
            <p:nvPr/>
          </p:nvCxnSpPr>
          <p:spPr bwMode="auto">
            <a:xfrm>
              <a:off x="3122613" y="3941382"/>
              <a:ext cx="2535237" cy="1587"/>
            </a:xfrm>
            <a:prstGeom prst="straightConnector1">
              <a:avLst/>
            </a:prstGeom>
            <a:noFill/>
            <a:ln w="19050" algn="ctr">
              <a:solidFill>
                <a:schemeClr val="bg2"/>
              </a:solidFill>
              <a:round/>
              <a:headEnd/>
              <a:tailEnd type="arrow" w="med" len="med"/>
            </a:ln>
          </p:spPr>
        </p:cxnSp>
      </p:grpSp>
      <p:grpSp>
        <p:nvGrpSpPr>
          <p:cNvPr id="57" name="Group 56"/>
          <p:cNvGrpSpPr>
            <a:grpSpLocks/>
          </p:cNvGrpSpPr>
          <p:nvPr/>
        </p:nvGrpSpPr>
        <p:grpSpPr bwMode="auto">
          <a:xfrm>
            <a:off x="2671763" y="4510088"/>
            <a:ext cx="2986087" cy="700087"/>
            <a:chOff x="2671952" y="4387977"/>
            <a:chExt cx="2985898" cy="701040"/>
          </a:xfrm>
        </p:grpSpPr>
        <p:sp>
          <p:nvSpPr>
            <p:cNvPr id="35" name="TextBox 34"/>
            <p:cNvSpPr txBox="1"/>
            <p:nvPr/>
          </p:nvSpPr>
          <p:spPr bwMode="ltGray">
            <a:xfrm>
              <a:off x="2671952" y="4387977"/>
              <a:ext cx="2973199" cy="383108"/>
            </a:xfrm>
            <a:prstGeom prst="rect">
              <a:avLst/>
            </a:prstGeom>
            <a:noFill/>
            <a:ln w="9525">
              <a:noFill/>
              <a:miter lim="800000"/>
              <a:headEnd/>
              <a:tailEnd/>
            </a:ln>
          </p:spPr>
          <p:txBody>
            <a:bodyPr wrap="none" lIns="91419" tIns="45710" rIns="91419" bIns="45710"/>
            <a:lstStyle/>
            <a:p>
              <a:pPr>
                <a:lnSpc>
                  <a:spcPct val="90000"/>
                </a:lnSpc>
                <a:spcBef>
                  <a:spcPts val="0"/>
                </a:spcBef>
                <a:spcAft>
                  <a:spcPts val="800"/>
                </a:spcAft>
                <a:buFont typeface="Wingdings"/>
                <a:buChar char=""/>
                <a:defRPr/>
              </a:pPr>
              <a:r>
                <a:rPr lang="en-US" sz="2000" dirty="0">
                  <a:solidFill>
                    <a:schemeClr val="bg2">
                      <a:lumMod val="50000"/>
                    </a:schemeClr>
                  </a:solidFill>
                  <a:latin typeface="Calibri" pitchFamily="34" charset="0"/>
                  <a:cs typeface="+mn-cs"/>
                </a:rPr>
                <a:t> Attacker now has full access</a:t>
              </a:r>
              <a:br>
                <a:rPr lang="en-US" sz="2000" dirty="0">
                  <a:solidFill>
                    <a:schemeClr val="bg2">
                      <a:lumMod val="50000"/>
                    </a:schemeClr>
                  </a:solidFill>
                  <a:latin typeface="Calibri" pitchFamily="34" charset="0"/>
                  <a:cs typeface="+mn-cs"/>
                </a:rPr>
              </a:br>
              <a:r>
                <a:rPr lang="en-US" sz="2000" dirty="0">
                  <a:solidFill>
                    <a:schemeClr val="bg2">
                      <a:lumMod val="50000"/>
                    </a:schemeClr>
                  </a:solidFill>
                  <a:latin typeface="Calibri" pitchFamily="34" charset="0"/>
                  <a:cs typeface="+mn-cs"/>
                </a:rPr>
                <a:t>     to victims computer…</a:t>
              </a:r>
            </a:p>
          </p:txBody>
        </p:sp>
        <p:cxnSp>
          <p:nvCxnSpPr>
            <p:cNvPr id="58399" name="Straight Arrow Connector 25"/>
            <p:cNvCxnSpPr>
              <a:cxnSpLocks noChangeShapeType="1"/>
            </p:cNvCxnSpPr>
            <p:nvPr/>
          </p:nvCxnSpPr>
          <p:spPr bwMode="auto">
            <a:xfrm>
              <a:off x="3122613" y="5087430"/>
              <a:ext cx="2535237" cy="1587"/>
            </a:xfrm>
            <a:prstGeom prst="straightConnector1">
              <a:avLst/>
            </a:prstGeom>
            <a:noFill/>
            <a:ln w="19050" algn="ctr">
              <a:solidFill>
                <a:schemeClr val="bg2"/>
              </a:solidFill>
              <a:round/>
              <a:headEnd/>
              <a:tailEnd type="arrow" w="med" len="med"/>
            </a:ln>
          </p:spPr>
        </p:cxnSp>
      </p:grpSp>
      <p:grpSp>
        <p:nvGrpSpPr>
          <p:cNvPr id="58" name="Group 57"/>
          <p:cNvGrpSpPr>
            <a:grpSpLocks/>
          </p:cNvGrpSpPr>
          <p:nvPr/>
        </p:nvGrpSpPr>
        <p:grpSpPr bwMode="auto">
          <a:xfrm>
            <a:off x="2678113" y="4140200"/>
            <a:ext cx="6078537" cy="1933575"/>
            <a:chOff x="2678048" y="4140391"/>
            <a:chExt cx="6077967" cy="1933575"/>
          </a:xfrm>
        </p:grpSpPr>
        <p:grpSp>
          <p:nvGrpSpPr>
            <p:cNvPr id="58385" name="Group 65"/>
            <p:cNvGrpSpPr>
              <a:grpSpLocks/>
            </p:cNvGrpSpPr>
            <p:nvPr/>
          </p:nvGrpSpPr>
          <p:grpSpPr bwMode="auto">
            <a:xfrm rot="-5400000">
              <a:off x="7046765" y="3993346"/>
              <a:ext cx="1239689" cy="1533779"/>
              <a:chOff x="415539" y="4411306"/>
              <a:chExt cx="1240226" cy="1533375"/>
            </a:xfrm>
          </p:grpSpPr>
          <p:cxnSp>
            <p:nvCxnSpPr>
              <p:cNvPr id="58392" name="Straight Arrow Connector 57"/>
              <p:cNvCxnSpPr>
                <a:cxnSpLocks noChangeShapeType="1"/>
              </p:cNvCxnSpPr>
              <p:nvPr/>
            </p:nvCxnSpPr>
            <p:spPr bwMode="auto">
              <a:xfrm rot="10800000">
                <a:off x="415539" y="4480178"/>
                <a:ext cx="1216411" cy="323601"/>
              </a:xfrm>
              <a:prstGeom prst="straightConnector1">
                <a:avLst/>
              </a:prstGeom>
              <a:noFill/>
              <a:ln w="19050" algn="ctr">
                <a:solidFill>
                  <a:schemeClr val="bg2"/>
                </a:solidFill>
                <a:round/>
                <a:headEnd/>
                <a:tailEnd type="arrow" w="med" len="med"/>
              </a:ln>
            </p:spPr>
          </p:cxnSp>
          <p:cxnSp>
            <p:nvCxnSpPr>
              <p:cNvPr id="58393" name="Straight Arrow Connector 58"/>
              <p:cNvCxnSpPr>
                <a:cxnSpLocks noChangeShapeType="1"/>
              </p:cNvCxnSpPr>
              <p:nvPr/>
            </p:nvCxnSpPr>
            <p:spPr bwMode="auto">
              <a:xfrm rot="10800000">
                <a:off x="484991" y="5186233"/>
                <a:ext cx="1077111" cy="11242"/>
              </a:xfrm>
              <a:prstGeom prst="straightConnector1">
                <a:avLst/>
              </a:prstGeom>
              <a:noFill/>
              <a:ln w="19050" algn="ctr">
                <a:solidFill>
                  <a:schemeClr val="bg2"/>
                </a:solidFill>
                <a:round/>
                <a:headEnd/>
                <a:tailEnd type="arrow" w="med" len="med"/>
              </a:ln>
            </p:spPr>
          </p:cxnSp>
          <p:cxnSp>
            <p:nvCxnSpPr>
              <p:cNvPr id="58394" name="Straight Arrow Connector 60"/>
              <p:cNvCxnSpPr>
                <a:cxnSpLocks noChangeShapeType="1"/>
              </p:cNvCxnSpPr>
              <p:nvPr/>
            </p:nvCxnSpPr>
            <p:spPr bwMode="auto">
              <a:xfrm flipH="1">
                <a:off x="496563" y="5521322"/>
                <a:ext cx="1159202" cy="336241"/>
              </a:xfrm>
              <a:prstGeom prst="straightConnector1">
                <a:avLst/>
              </a:prstGeom>
              <a:noFill/>
              <a:ln w="19050" algn="ctr">
                <a:solidFill>
                  <a:schemeClr val="bg2"/>
                </a:solidFill>
                <a:round/>
                <a:headEnd/>
                <a:tailEnd type="arrow" w="med" len="med"/>
              </a:ln>
            </p:spPr>
          </p:cxnSp>
          <p:pic>
            <p:nvPicPr>
              <p:cNvPr id="58395" name="Picture 20" descr="C:\Documents and Settings\Eric_Chien\My Documents\My Pictures\Microsoft Clip Organizer\j0434816.png"/>
              <p:cNvPicPr>
                <a:picLocks noChangeAspect="1" noChangeArrowheads="1"/>
              </p:cNvPicPr>
              <p:nvPr/>
            </p:nvPicPr>
            <p:blipFill>
              <a:blip r:embed="rId13" cstate="print"/>
              <a:srcRect/>
              <a:stretch>
                <a:fillRect/>
              </a:stretch>
            </p:blipFill>
            <p:spPr bwMode="auto">
              <a:xfrm rot="5400000">
                <a:off x="813955" y="4412100"/>
                <a:ext cx="438150" cy="436562"/>
              </a:xfrm>
              <a:prstGeom prst="rect">
                <a:avLst/>
              </a:prstGeom>
              <a:noFill/>
              <a:ln w="9525">
                <a:noFill/>
                <a:miter lim="800000"/>
                <a:headEnd/>
                <a:tailEnd/>
              </a:ln>
            </p:spPr>
          </p:pic>
          <p:pic>
            <p:nvPicPr>
              <p:cNvPr id="58396" name="Picture 20" descr="C:\Documents and Settings\Eric_Chien\My Documents\My Pictures\Microsoft Clip Organizer\j0434816.png"/>
              <p:cNvPicPr>
                <a:picLocks noChangeAspect="1" noChangeArrowheads="1"/>
              </p:cNvPicPr>
              <p:nvPr/>
            </p:nvPicPr>
            <p:blipFill>
              <a:blip r:embed="rId13" cstate="print"/>
              <a:srcRect/>
              <a:stretch>
                <a:fillRect/>
              </a:stretch>
            </p:blipFill>
            <p:spPr bwMode="auto">
              <a:xfrm rot="5226665">
                <a:off x="993051" y="4959343"/>
                <a:ext cx="436563" cy="436562"/>
              </a:xfrm>
              <a:prstGeom prst="rect">
                <a:avLst/>
              </a:prstGeom>
              <a:noFill/>
              <a:ln w="9525">
                <a:noFill/>
                <a:miter lim="800000"/>
                <a:headEnd/>
                <a:tailEnd/>
              </a:ln>
            </p:spPr>
          </p:pic>
          <p:pic>
            <p:nvPicPr>
              <p:cNvPr id="58397" name="Picture 20" descr="C:\Documents and Settings\Eric_Chien\My Documents\My Pictures\Microsoft Clip Organizer\j0434816.png"/>
              <p:cNvPicPr>
                <a:picLocks noChangeAspect="1" noChangeArrowheads="1"/>
              </p:cNvPicPr>
              <p:nvPr/>
            </p:nvPicPr>
            <p:blipFill>
              <a:blip r:embed="rId13" cstate="print"/>
              <a:srcRect/>
              <a:stretch>
                <a:fillRect/>
              </a:stretch>
            </p:blipFill>
            <p:spPr bwMode="auto">
              <a:xfrm rot="5400000">
                <a:off x="737408" y="5507325"/>
                <a:ext cx="436562" cy="438150"/>
              </a:xfrm>
              <a:prstGeom prst="rect">
                <a:avLst/>
              </a:prstGeom>
              <a:noFill/>
              <a:ln w="9525">
                <a:noFill/>
                <a:miter lim="800000"/>
                <a:headEnd/>
                <a:tailEnd/>
              </a:ln>
            </p:spPr>
          </p:pic>
        </p:grpSp>
        <p:sp>
          <p:nvSpPr>
            <p:cNvPr id="16" name="Flowchart: Magnetic Disk 15"/>
            <p:cNvSpPr/>
            <p:nvPr/>
          </p:nvSpPr>
          <p:spPr bwMode="auto">
            <a:xfrm>
              <a:off x="6677977" y="5474795"/>
              <a:ext cx="506320" cy="538610"/>
            </a:xfrm>
            <a:prstGeom prst="flowChartMagneticDisk">
              <a:avLst/>
            </a:prstGeom>
            <a:solidFill>
              <a:schemeClr val="bg2"/>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endParaRPr lang="en-US" sz="1400" dirty="0" err="1">
                <a:latin typeface="+mn-lt"/>
                <a:cs typeface="+mn-cs"/>
              </a:endParaRPr>
            </a:p>
          </p:txBody>
        </p:sp>
        <p:pic>
          <p:nvPicPr>
            <p:cNvPr id="58389" name="Picture 51" descr="C:\Documents and Settings\Eric_Chien\Local Settings\Temporary Internet Files\Content.IE5\9A7RA43J\MCj04247920000[1].wmf"/>
            <p:cNvPicPr>
              <a:picLocks noChangeAspect="1" noChangeArrowheads="1"/>
            </p:cNvPicPr>
            <p:nvPr/>
          </p:nvPicPr>
          <p:blipFill>
            <a:blip r:embed="rId14" cstate="print"/>
            <a:srcRect/>
            <a:stretch>
              <a:fillRect/>
            </a:stretch>
          </p:blipFill>
          <p:spPr bwMode="auto">
            <a:xfrm>
              <a:off x="7431084" y="5403968"/>
              <a:ext cx="576121" cy="627243"/>
            </a:xfrm>
            <a:prstGeom prst="rect">
              <a:avLst/>
            </a:prstGeom>
            <a:noFill/>
            <a:ln w="9525">
              <a:noFill/>
              <a:miter lim="800000"/>
              <a:headEnd/>
              <a:tailEnd/>
            </a:ln>
          </p:spPr>
        </p:pic>
        <p:pic>
          <p:nvPicPr>
            <p:cNvPr id="58390" name="Picture 52" descr="C:\Documents and Settings\Eric_Chien\Local Settings\Temporary Internet Files\Content.IE5\MCGI16SC\MCj04326060000[1].png"/>
            <p:cNvPicPr>
              <a:picLocks noChangeAspect="1" noChangeArrowheads="1"/>
            </p:cNvPicPr>
            <p:nvPr/>
          </p:nvPicPr>
          <p:blipFill>
            <a:blip r:embed="rId15" cstate="print"/>
            <a:srcRect/>
            <a:stretch>
              <a:fillRect/>
            </a:stretch>
          </p:blipFill>
          <p:spPr bwMode="auto">
            <a:xfrm>
              <a:off x="8069717" y="5388146"/>
              <a:ext cx="686298" cy="685820"/>
            </a:xfrm>
            <a:prstGeom prst="rect">
              <a:avLst/>
            </a:prstGeom>
            <a:noFill/>
            <a:ln w="9525">
              <a:noFill/>
              <a:miter lim="800000"/>
              <a:headEnd/>
              <a:tailEnd/>
            </a:ln>
          </p:spPr>
        </p:pic>
        <p:sp>
          <p:nvSpPr>
            <p:cNvPr id="52" name="TextBox 51"/>
            <p:cNvSpPr txBox="1"/>
            <p:nvPr/>
          </p:nvSpPr>
          <p:spPr bwMode="ltGray">
            <a:xfrm>
              <a:off x="2678048" y="5478654"/>
              <a:ext cx="2973108" cy="382587"/>
            </a:xfrm>
            <a:prstGeom prst="rect">
              <a:avLst/>
            </a:prstGeom>
            <a:noFill/>
            <a:ln w="9525">
              <a:noFill/>
              <a:miter lim="800000"/>
              <a:headEnd/>
              <a:tailEnd/>
            </a:ln>
          </p:spPr>
          <p:txBody>
            <a:bodyPr wrap="none" lIns="91419" tIns="45710" rIns="91419" bIns="45710"/>
            <a:lstStyle/>
            <a:p>
              <a:pPr>
                <a:lnSpc>
                  <a:spcPct val="90000"/>
                </a:lnSpc>
                <a:spcBef>
                  <a:spcPts val="0"/>
                </a:spcBef>
                <a:spcAft>
                  <a:spcPts val="800"/>
                </a:spcAft>
                <a:buFont typeface="Wingdings" pitchFamily="2" charset="2"/>
                <a:buChar char=""/>
                <a:defRPr/>
              </a:pPr>
              <a:r>
                <a:rPr lang="en-US" sz="2000" dirty="0">
                  <a:solidFill>
                    <a:schemeClr val="bg2">
                      <a:lumMod val="50000"/>
                    </a:schemeClr>
                  </a:solidFill>
                  <a:latin typeface="Calibri" pitchFamily="34" charset="0"/>
                  <a:cs typeface="+mn-cs"/>
                </a:rPr>
                <a:t>… and potentially every computer</a:t>
              </a:r>
              <a:br>
                <a:rPr lang="en-US" sz="2000" dirty="0">
                  <a:solidFill>
                    <a:schemeClr val="bg2">
                      <a:lumMod val="50000"/>
                    </a:schemeClr>
                  </a:solidFill>
                  <a:latin typeface="Calibri" pitchFamily="34" charset="0"/>
                  <a:cs typeface="+mn-cs"/>
                </a:rPr>
              </a:br>
              <a:r>
                <a:rPr lang="en-US" sz="2000" dirty="0">
                  <a:solidFill>
                    <a:schemeClr val="bg2">
                      <a:lumMod val="50000"/>
                    </a:schemeClr>
                  </a:solidFill>
                  <a:latin typeface="Calibri" pitchFamily="34" charset="0"/>
                  <a:cs typeface="+mn-cs"/>
                </a:rPr>
                <a:t>     connected to the victim</a:t>
              </a:r>
            </a:p>
          </p:txBody>
        </p:sp>
      </p:grpSp>
      <p:pic>
        <p:nvPicPr>
          <p:cNvPr id="60" name="Picture 59" descr="Screen shot 2010-02-13 at 4.11.07 PM.png"/>
          <p:cNvPicPr>
            <a:picLocks noChangeAspect="1"/>
          </p:cNvPicPr>
          <p:nvPr/>
        </p:nvPicPr>
        <p:blipFill>
          <a:blip r:embed="rId16" cstate="print"/>
          <a:srcRect/>
          <a:stretch>
            <a:fillRect/>
          </a:stretch>
        </p:blipFill>
        <p:spPr bwMode="auto">
          <a:xfrm>
            <a:off x="712788" y="2771775"/>
            <a:ext cx="1709737" cy="10683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cstate="print"/>
          <a:srcRect/>
          <a:stretch>
            <a:fillRect/>
          </a:stretch>
        </p:blipFill>
        <p:spPr bwMode="auto">
          <a:xfrm>
            <a:off x="0" y="0"/>
            <a:ext cx="9144000" cy="6106886"/>
          </a:xfrm>
          <a:prstGeom prst="rect">
            <a:avLst/>
          </a:prstGeom>
          <a:noFill/>
          <a:ln w="9525">
            <a:noFill/>
            <a:miter lim="800000"/>
            <a:headEnd/>
            <a:tailEnd/>
          </a:ln>
          <a:effectLst/>
        </p:spPr>
      </p:pic>
      <p:sp>
        <p:nvSpPr>
          <p:cNvPr id="59393" name="Title 1"/>
          <p:cNvSpPr>
            <a:spLocks noGrp="1"/>
          </p:cNvSpPr>
          <p:nvPr>
            <p:ph type="ctrTitle"/>
          </p:nvPr>
        </p:nvSpPr>
        <p:spPr>
          <a:xfrm>
            <a:off x="685800" y="4294414"/>
            <a:ext cx="4718958" cy="604156"/>
          </a:xfrm>
          <a:solidFill>
            <a:schemeClr val="accent1">
              <a:alpha val="75000"/>
            </a:schemeClr>
          </a:solidFill>
          <a:effectLst>
            <a:outerShdw blurRad="50800" dist="63500" dir="2700000" algn="tl" rotWithShape="0">
              <a:prstClr val="black">
                <a:alpha val="40000"/>
              </a:prstClr>
            </a:outerShdw>
          </a:effectLst>
        </p:spPr>
        <p:txBody>
          <a:bodyPr/>
          <a:lstStyle/>
          <a:p>
            <a:r>
              <a:rPr lang="en-US" dirty="0" smtClean="0">
                <a:solidFill>
                  <a:schemeClr val="bg1"/>
                </a:solidFill>
              </a:rPr>
              <a:t>A Closer Look at </a:t>
            </a:r>
            <a:r>
              <a:rPr lang="en-US" dirty="0" err="1" smtClean="0">
                <a:solidFill>
                  <a:schemeClr val="bg1"/>
                </a:solidFill>
              </a:rPr>
              <a:t>Stuxnet</a:t>
            </a:r>
            <a:r>
              <a:rPr lang="en-US" dirty="0" smtClean="0">
                <a:solidFill>
                  <a:schemeClr val="bg1"/>
                </a:solidFill>
              </a:rPr>
              <a:t> </a:t>
            </a:r>
          </a:p>
        </p:txBody>
      </p:sp>
      <p:sp>
        <p:nvSpPr>
          <p:cNvPr id="3" name="Footer Placeholder 2"/>
          <p:cNvSpPr>
            <a:spLocks noGrp="1"/>
          </p:cNvSpPr>
          <p:nvPr>
            <p:ph type="ftr" sz="quarter" idx="10"/>
          </p:nvPr>
        </p:nvSpPr>
        <p:spPr/>
        <p:txBody>
          <a:bodyPr/>
          <a:lstStyle/>
          <a:p>
            <a:pPr>
              <a:defRPr/>
            </a:pPr>
            <a:r>
              <a:rPr lang="en-US" smtClean="0"/>
              <a:t>RAID 2010 - The New Generation of Targeted Attacks</a:t>
            </a:r>
            <a:endParaRPr lang="en-US"/>
          </a:p>
        </p:txBody>
      </p:sp>
      <p:sp>
        <p:nvSpPr>
          <p:cNvPr id="59395" name="Slide Number Placeholder 3"/>
          <p:cNvSpPr>
            <a:spLocks noGrp="1"/>
          </p:cNvSpPr>
          <p:nvPr>
            <p:ph type="sldNum" sz="quarter" idx="11"/>
          </p:nvPr>
        </p:nvSpPr>
        <p:spPr>
          <a:noFill/>
        </p:spPr>
        <p:txBody>
          <a:bodyPr/>
          <a:lstStyle/>
          <a:p>
            <a:fld id="{74B01564-AD1E-458D-BB5D-A14FF6193C28}" type="slidenum">
              <a:rPr lang="en-US" smtClean="0">
                <a:cs typeface="Arial" charset="0"/>
              </a:rPr>
              <a:pPr/>
              <a:t>30</a:t>
            </a:fld>
            <a:endParaRPr lang="en-US" smtClean="0">
              <a:cs typeface="Arial"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p:nvPr>
        </p:nvSpPr>
        <p:spPr/>
        <p:txBody>
          <a:bodyPr/>
          <a:lstStyle/>
          <a:p>
            <a:r>
              <a:rPr lang="en-US" dirty="0" err="1" smtClean="0"/>
              <a:t>Stuxnet</a:t>
            </a:r>
            <a:endParaRPr lang="en-US" dirty="0" smtClean="0"/>
          </a:p>
        </p:txBody>
      </p:sp>
      <p:sp>
        <p:nvSpPr>
          <p:cNvPr id="62466" name="Content Placeholder 2"/>
          <p:cNvSpPr>
            <a:spLocks noGrp="1"/>
          </p:cNvSpPr>
          <p:nvPr>
            <p:ph idx="1"/>
          </p:nvPr>
        </p:nvSpPr>
        <p:spPr/>
        <p:txBody>
          <a:bodyPr>
            <a:normAutofit lnSpcReduction="10000"/>
          </a:bodyPr>
          <a:lstStyle/>
          <a:p>
            <a:r>
              <a:rPr lang="en-US" dirty="0" smtClean="0"/>
              <a:t>Attacks industrial control systems</a:t>
            </a:r>
          </a:p>
          <a:p>
            <a:r>
              <a:rPr lang="en-US" dirty="0" smtClean="0"/>
              <a:t>Spreads by copying itself to USB drives</a:t>
            </a:r>
          </a:p>
          <a:p>
            <a:pPr lvl="1"/>
            <a:r>
              <a:rPr lang="en-US" dirty="0" smtClean="0"/>
              <a:t>LNK vulnerability</a:t>
            </a:r>
          </a:p>
          <a:p>
            <a:pPr lvl="1"/>
            <a:r>
              <a:rPr lang="en-US" dirty="0" smtClean="0"/>
              <a:t>Autorun.inf</a:t>
            </a:r>
          </a:p>
          <a:p>
            <a:r>
              <a:rPr lang="en-US" dirty="0" smtClean="0"/>
              <a:t>Spreads via network shares</a:t>
            </a:r>
          </a:p>
          <a:p>
            <a:r>
              <a:rPr lang="en-US" dirty="0" smtClean="0"/>
              <a:t>Spreads using 2 known and 4 0-day Microsoft vulnerabilities</a:t>
            </a:r>
          </a:p>
          <a:p>
            <a:pPr lvl="1"/>
            <a:r>
              <a:rPr lang="en-US" dirty="0" smtClean="0"/>
              <a:t>MS08-067</a:t>
            </a:r>
          </a:p>
          <a:p>
            <a:pPr lvl="1"/>
            <a:r>
              <a:rPr lang="en-US" dirty="0" smtClean="0"/>
              <a:t>Default password in Siemens </a:t>
            </a:r>
            <a:r>
              <a:rPr lang="en-US" dirty="0" err="1" smtClean="0"/>
              <a:t>WinCC</a:t>
            </a:r>
            <a:endParaRPr lang="en-US" dirty="0" smtClean="0"/>
          </a:p>
          <a:p>
            <a:pPr lvl="1"/>
            <a:r>
              <a:rPr lang="en-US" dirty="0" smtClean="0"/>
              <a:t>LNK: allows automatic spreading via USB keys</a:t>
            </a:r>
          </a:p>
          <a:p>
            <a:pPr lvl="1"/>
            <a:r>
              <a:rPr lang="en-US" dirty="0" smtClean="0"/>
              <a:t>Printer Spooler: allows network spreading to remote machines </a:t>
            </a:r>
          </a:p>
          <a:p>
            <a:pPr lvl="1"/>
            <a:r>
              <a:rPr lang="en-US" dirty="0" smtClean="0"/>
              <a:t>Undisclosed 1: local privilege escalation vulnerability</a:t>
            </a:r>
          </a:p>
          <a:p>
            <a:pPr lvl="1"/>
            <a:r>
              <a:rPr lang="en-US" dirty="0" smtClean="0"/>
              <a:t>Undisclosed 2: local privilege escalation vulnerability </a:t>
            </a:r>
          </a:p>
        </p:txBody>
      </p:sp>
      <p:sp>
        <p:nvSpPr>
          <p:cNvPr id="4" name="Footer Placeholder 3"/>
          <p:cNvSpPr>
            <a:spLocks noGrp="1"/>
          </p:cNvSpPr>
          <p:nvPr>
            <p:ph type="ftr" sz="quarter" idx="10"/>
          </p:nvPr>
        </p:nvSpPr>
        <p:spPr/>
        <p:txBody>
          <a:bodyPr/>
          <a:lstStyle/>
          <a:p>
            <a:pPr>
              <a:defRPr/>
            </a:pPr>
            <a:r>
              <a:rPr lang="en-US" smtClean="0"/>
              <a:t>RAID 2010 - The New Generation of Targeted Attacks</a:t>
            </a:r>
            <a:endParaRPr lang="en-US"/>
          </a:p>
        </p:txBody>
      </p:sp>
      <p:sp>
        <p:nvSpPr>
          <p:cNvPr id="62468" name="Slide Number Placeholder 4"/>
          <p:cNvSpPr>
            <a:spLocks noGrp="1"/>
          </p:cNvSpPr>
          <p:nvPr>
            <p:ph type="sldNum" sz="quarter" idx="11"/>
          </p:nvPr>
        </p:nvSpPr>
        <p:spPr>
          <a:noFill/>
        </p:spPr>
        <p:txBody>
          <a:bodyPr/>
          <a:lstStyle/>
          <a:p>
            <a:fld id="{B04C4613-DE98-40E4-9885-569E6262B393}" type="slidenum">
              <a:rPr lang="en-US" smtClean="0">
                <a:cs typeface="Arial" charset="0"/>
              </a:rPr>
              <a:pPr/>
              <a:t>31</a:t>
            </a:fld>
            <a:endParaRPr lang="en-US" smtClean="0">
              <a:cs typeface="Arial" charset="0"/>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Stuxnet</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Uses a Windows </a:t>
            </a:r>
            <a:r>
              <a:rPr lang="en-US" dirty="0" err="1" smtClean="0"/>
              <a:t>rootkit</a:t>
            </a:r>
            <a:r>
              <a:rPr lang="en-US" dirty="0" smtClean="0"/>
              <a:t> to hide Windows binaries</a:t>
            </a:r>
          </a:p>
          <a:p>
            <a:pPr lvl="1"/>
            <a:r>
              <a:rPr lang="en-GB" dirty="0" smtClean="0"/>
              <a:t>Signed by one of 2 stolen certificates from ‘</a:t>
            </a:r>
            <a:r>
              <a:rPr lang="en-GB" dirty="0" err="1" smtClean="0"/>
              <a:t>JMicron</a:t>
            </a:r>
            <a:r>
              <a:rPr lang="en-GB" dirty="0" smtClean="0"/>
              <a:t>’ and ‘</a:t>
            </a:r>
            <a:r>
              <a:rPr lang="en-GB" dirty="0" err="1" smtClean="0"/>
              <a:t>Realtek</a:t>
            </a:r>
            <a:r>
              <a:rPr lang="en-GB" dirty="0" smtClean="0"/>
              <a:t>’</a:t>
            </a:r>
            <a:endParaRPr lang="en-US" dirty="0" smtClean="0"/>
          </a:p>
          <a:p>
            <a:r>
              <a:rPr lang="en-US" dirty="0" smtClean="0"/>
              <a:t>Injects STL code into Siemens PLCs (</a:t>
            </a:r>
            <a:r>
              <a:rPr lang="en-US" dirty="0" err="1" smtClean="0"/>
              <a:t>Progammable</a:t>
            </a:r>
            <a:r>
              <a:rPr lang="en-US" dirty="0" smtClean="0"/>
              <a:t> Logic Controllers)</a:t>
            </a:r>
          </a:p>
          <a:p>
            <a:r>
              <a:rPr lang="en-US" dirty="0" smtClean="0"/>
              <a:t>Uses </a:t>
            </a:r>
            <a:r>
              <a:rPr lang="en-US" dirty="0" err="1" smtClean="0"/>
              <a:t>rootkit</a:t>
            </a:r>
            <a:r>
              <a:rPr lang="en-US" dirty="0" smtClean="0"/>
              <a:t> techniques to hide injected PLC code</a:t>
            </a:r>
          </a:p>
          <a:p>
            <a:pPr lvl="1"/>
            <a:r>
              <a:rPr lang="en-US" dirty="0" smtClean="0"/>
              <a:t>Patches Siemens Step 7 software, which is used to view PLC code</a:t>
            </a:r>
          </a:p>
          <a:p>
            <a:r>
              <a:rPr lang="en-US" dirty="0" smtClean="0"/>
              <a:t>Communicates with C&amp;C servers using HTTP</a:t>
            </a:r>
          </a:p>
          <a:p>
            <a:pPr lvl="1"/>
            <a:r>
              <a:rPr lang="en-US" dirty="0" smtClean="0"/>
              <a:t>www.mypremierfutbol.com</a:t>
            </a:r>
          </a:p>
          <a:p>
            <a:pPr lvl="1"/>
            <a:r>
              <a:rPr lang="en-US" dirty="0" smtClean="0"/>
              <a:t>www.todaysfutbol.com</a:t>
            </a:r>
          </a:p>
          <a:p>
            <a:r>
              <a:rPr lang="en-US" dirty="0" smtClean="0"/>
              <a:t>Steals designs documents for industrial control systems</a:t>
            </a:r>
          </a:p>
          <a:p>
            <a:r>
              <a:rPr lang="en-US" dirty="0" smtClean="0"/>
              <a:t>Sabotages targeted industrial control systems</a:t>
            </a:r>
          </a:p>
          <a:p>
            <a:r>
              <a:rPr lang="en-US" dirty="0" smtClean="0"/>
              <a:t>Targeted system likely in Iran</a:t>
            </a:r>
          </a:p>
          <a:p>
            <a:endParaRPr lang="en-US" dirty="0"/>
          </a:p>
        </p:txBody>
      </p:sp>
      <p:sp>
        <p:nvSpPr>
          <p:cNvPr id="4" name="Footer Placeholder 3"/>
          <p:cNvSpPr>
            <a:spLocks noGrp="1"/>
          </p:cNvSpPr>
          <p:nvPr>
            <p:ph type="ftr" sz="quarter" idx="10"/>
          </p:nvPr>
        </p:nvSpPr>
        <p:spPr/>
        <p:txBody>
          <a:bodyPr/>
          <a:lstStyle/>
          <a:p>
            <a:pPr>
              <a:defRPr/>
            </a:pPr>
            <a:r>
              <a:rPr lang="en-US" smtClean="0"/>
              <a:t>RAID 2010 - The New Generation of Targeted Attacks</a:t>
            </a:r>
            <a:endParaRPr lang="en-US"/>
          </a:p>
        </p:txBody>
      </p:sp>
      <p:sp>
        <p:nvSpPr>
          <p:cNvPr id="5" name="Slide Number Placeholder 4"/>
          <p:cNvSpPr>
            <a:spLocks noGrp="1"/>
          </p:cNvSpPr>
          <p:nvPr>
            <p:ph type="sldNum" sz="quarter" idx="11"/>
          </p:nvPr>
        </p:nvSpPr>
        <p:spPr/>
        <p:txBody>
          <a:bodyPr/>
          <a:lstStyle/>
          <a:p>
            <a:pPr>
              <a:defRPr/>
            </a:pPr>
            <a:fld id="{5C42E5D9-EDEE-4D2E-874D-22DD17C5C628}" type="slidenum">
              <a:rPr lang="en-US" smtClean="0"/>
              <a:pPr>
                <a:defRPr/>
              </a:pPr>
              <a:t>32</a:t>
            </a:fld>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pPr eaLnBrk="1" hangingPunct="1"/>
            <a:r>
              <a:rPr lang="en-US" dirty="0" err="1" smtClean="0"/>
              <a:t>Stuxnet</a:t>
            </a:r>
            <a:r>
              <a:rPr lang="en-US" dirty="0" smtClean="0"/>
              <a:t/>
            </a:r>
            <a:br>
              <a:rPr lang="en-US" dirty="0" smtClean="0"/>
            </a:br>
            <a:r>
              <a:rPr lang="en-US" sz="2000" dirty="0" smtClean="0"/>
              <a:t>Method of Delivery</a:t>
            </a:r>
          </a:p>
        </p:txBody>
      </p:sp>
      <p:sp>
        <p:nvSpPr>
          <p:cNvPr id="4" name="Footer Placeholder 3"/>
          <p:cNvSpPr>
            <a:spLocks noGrp="1"/>
          </p:cNvSpPr>
          <p:nvPr>
            <p:ph type="ftr" sz="quarter" idx="10"/>
          </p:nvPr>
        </p:nvSpPr>
        <p:spPr/>
        <p:txBody>
          <a:bodyPr/>
          <a:lstStyle/>
          <a:p>
            <a:pPr>
              <a:defRPr/>
            </a:pPr>
            <a:r>
              <a:rPr lang="en-US" smtClean="0"/>
              <a:t>RAID 2010 - The New Generation of Targeted Attacks</a:t>
            </a:r>
            <a:endParaRPr lang="en-US"/>
          </a:p>
        </p:txBody>
      </p:sp>
      <p:sp>
        <p:nvSpPr>
          <p:cNvPr id="38915" name="Slide Number Placeholder 4"/>
          <p:cNvSpPr>
            <a:spLocks noGrp="1"/>
          </p:cNvSpPr>
          <p:nvPr>
            <p:ph type="sldNum" sz="quarter" idx="11"/>
          </p:nvPr>
        </p:nvSpPr>
        <p:spPr>
          <a:noFill/>
        </p:spPr>
        <p:txBody>
          <a:bodyPr/>
          <a:lstStyle/>
          <a:p>
            <a:fld id="{DACB9AAE-6B60-47F3-A134-6077B94F788B}" type="slidenum">
              <a:rPr lang="en-US" smtClean="0">
                <a:cs typeface="Arial" charset="0"/>
              </a:rPr>
              <a:pPr/>
              <a:t>33</a:t>
            </a:fld>
            <a:endParaRPr lang="en-US" smtClean="0">
              <a:cs typeface="Arial" charset="0"/>
            </a:endParaRPr>
          </a:p>
        </p:txBody>
      </p:sp>
      <p:grpSp>
        <p:nvGrpSpPr>
          <p:cNvPr id="2" name="Group 8"/>
          <p:cNvGrpSpPr>
            <a:grpSpLocks/>
          </p:cNvGrpSpPr>
          <p:nvPr/>
        </p:nvGrpSpPr>
        <p:grpSpPr bwMode="auto">
          <a:xfrm>
            <a:off x="428625" y="1371600"/>
            <a:ext cx="995363" cy="1093788"/>
            <a:chOff x="428262" y="1372252"/>
            <a:chExt cx="995424" cy="1093155"/>
          </a:xfrm>
        </p:grpSpPr>
        <p:pic>
          <p:nvPicPr>
            <p:cNvPr id="38929" name="Picture 4" descr="C:\Documents and Settings\Eric_Chien\My Documents\My Pictures\Microsoft Clip Organizer\j0433931.png"/>
            <p:cNvPicPr>
              <a:picLocks noChangeAspect="1" noChangeArrowheads="1"/>
            </p:cNvPicPr>
            <p:nvPr/>
          </p:nvPicPr>
          <p:blipFill>
            <a:blip r:embed="rId3" cstate="print"/>
            <a:srcRect/>
            <a:stretch>
              <a:fillRect/>
            </a:stretch>
          </p:blipFill>
          <p:spPr bwMode="auto">
            <a:xfrm flipH="1">
              <a:off x="428262" y="1372252"/>
              <a:ext cx="960700" cy="903555"/>
            </a:xfrm>
            <a:prstGeom prst="rect">
              <a:avLst/>
            </a:prstGeom>
            <a:noFill/>
            <a:ln w="9525">
              <a:noFill/>
              <a:miter lim="800000"/>
              <a:headEnd/>
              <a:tailEnd/>
            </a:ln>
          </p:spPr>
        </p:pic>
        <p:sp>
          <p:nvSpPr>
            <p:cNvPr id="8" name="TextBox 7"/>
            <p:cNvSpPr txBox="1"/>
            <p:nvPr/>
          </p:nvSpPr>
          <p:spPr bwMode="ltGray">
            <a:xfrm>
              <a:off x="509230" y="2106840"/>
              <a:ext cx="914456" cy="358567"/>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r>
                <a:rPr lang="en-US" sz="2000" dirty="0">
                  <a:solidFill>
                    <a:schemeClr val="bg2">
                      <a:lumMod val="50000"/>
                    </a:schemeClr>
                  </a:solidFill>
                  <a:latin typeface="Calibri" pitchFamily="34" charset="0"/>
                  <a:cs typeface="+mn-cs"/>
                </a:rPr>
                <a:t>Attacker</a:t>
              </a:r>
            </a:p>
          </p:txBody>
        </p:sp>
      </p:grpSp>
      <p:cxnSp>
        <p:nvCxnSpPr>
          <p:cNvPr id="38917" name="Straight Arrow Connector 25"/>
          <p:cNvCxnSpPr>
            <a:cxnSpLocks noChangeShapeType="1"/>
          </p:cNvCxnSpPr>
          <p:nvPr/>
        </p:nvCxnSpPr>
        <p:spPr bwMode="auto">
          <a:xfrm>
            <a:off x="1446213" y="1874838"/>
            <a:ext cx="2535237" cy="1587"/>
          </a:xfrm>
          <a:prstGeom prst="straightConnector1">
            <a:avLst/>
          </a:prstGeom>
          <a:noFill/>
          <a:ln w="19050" algn="ctr">
            <a:solidFill>
              <a:schemeClr val="bg2"/>
            </a:solidFill>
            <a:round/>
            <a:headEnd/>
            <a:tailEnd type="arrow" w="med" len="med"/>
          </a:ln>
        </p:spPr>
      </p:cxnSp>
      <p:sp>
        <p:nvSpPr>
          <p:cNvPr id="31" name="TextBox 30"/>
          <p:cNvSpPr txBox="1"/>
          <p:nvPr/>
        </p:nvSpPr>
        <p:spPr bwMode="ltGray">
          <a:xfrm>
            <a:off x="1935511" y="4095828"/>
            <a:ext cx="3922713" cy="1701800"/>
          </a:xfrm>
          <a:prstGeom prst="rect">
            <a:avLst/>
          </a:prstGeom>
          <a:noFill/>
          <a:ln w="9525">
            <a:noFill/>
            <a:miter lim="800000"/>
            <a:headEnd/>
            <a:tailEnd/>
          </a:ln>
        </p:spPr>
        <p:txBody>
          <a:bodyPr lIns="91419" tIns="45710" rIns="91419" bIns="45710"/>
          <a:lstStyle/>
          <a:p>
            <a:pPr>
              <a:lnSpc>
                <a:spcPct val="90000"/>
              </a:lnSpc>
              <a:spcBef>
                <a:spcPts val="0"/>
              </a:spcBef>
              <a:spcAft>
                <a:spcPts val="800"/>
              </a:spcAft>
              <a:defRPr/>
            </a:pPr>
            <a:endParaRPr lang="en-US" sz="2000" dirty="0" err="1">
              <a:solidFill>
                <a:schemeClr val="bg2">
                  <a:lumMod val="50000"/>
                </a:schemeClr>
              </a:solidFill>
              <a:latin typeface="Calibri" pitchFamily="34" charset="0"/>
              <a:cs typeface="+mn-cs"/>
            </a:endParaRPr>
          </a:p>
        </p:txBody>
      </p:sp>
      <p:pic>
        <p:nvPicPr>
          <p:cNvPr id="2050" name="Picture 2" descr="C:\Documents and Settings\Eric_Chien\Local Settings\Temporary Internet Files\Content.IE5\L12TP9N5\MC900433879[1].PNG"/>
          <p:cNvPicPr>
            <a:picLocks noChangeAspect="1" noChangeArrowheads="1"/>
          </p:cNvPicPr>
          <p:nvPr/>
        </p:nvPicPr>
        <p:blipFill>
          <a:blip r:embed="rId4" cstate="print"/>
          <a:srcRect/>
          <a:stretch>
            <a:fillRect/>
          </a:stretch>
        </p:blipFill>
        <p:spPr bwMode="auto">
          <a:xfrm>
            <a:off x="1954924" y="1347951"/>
            <a:ext cx="1245362" cy="1245362"/>
          </a:xfrm>
          <a:prstGeom prst="rect">
            <a:avLst/>
          </a:prstGeom>
          <a:noFill/>
        </p:spPr>
      </p:pic>
      <p:grpSp>
        <p:nvGrpSpPr>
          <p:cNvPr id="22" name="Group 21"/>
          <p:cNvGrpSpPr/>
          <p:nvPr/>
        </p:nvGrpSpPr>
        <p:grpSpPr>
          <a:xfrm>
            <a:off x="4004441" y="1357900"/>
            <a:ext cx="1420861" cy="1189107"/>
            <a:chOff x="3846786" y="1357900"/>
            <a:chExt cx="1420861" cy="1189107"/>
          </a:xfrm>
        </p:grpSpPr>
        <p:sp>
          <p:nvSpPr>
            <p:cNvPr id="35" name="TextBox 34"/>
            <p:cNvSpPr txBox="1"/>
            <p:nvPr/>
          </p:nvSpPr>
          <p:spPr bwMode="ltGray">
            <a:xfrm>
              <a:off x="4158046" y="2188232"/>
              <a:ext cx="914400" cy="358775"/>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r>
                <a:rPr lang="en-US" sz="2000" dirty="0">
                  <a:solidFill>
                    <a:schemeClr val="bg2">
                      <a:lumMod val="50000"/>
                    </a:schemeClr>
                  </a:solidFill>
                  <a:latin typeface="Calibri" pitchFamily="34" charset="0"/>
                  <a:cs typeface="+mn-cs"/>
                </a:rPr>
                <a:t>Victim</a:t>
              </a:r>
            </a:p>
          </p:txBody>
        </p:sp>
        <p:pic>
          <p:nvPicPr>
            <p:cNvPr id="21" name="Picture 2"/>
            <p:cNvPicPr>
              <a:picLocks noChangeAspect="1" noChangeArrowheads="1"/>
            </p:cNvPicPr>
            <p:nvPr/>
          </p:nvPicPr>
          <p:blipFill>
            <a:blip r:embed="rId5" cstate="print"/>
            <a:srcRect/>
            <a:stretch>
              <a:fillRect/>
            </a:stretch>
          </p:blipFill>
          <p:spPr bwMode="auto">
            <a:xfrm>
              <a:off x="3846786" y="1357900"/>
              <a:ext cx="1420861" cy="883292"/>
            </a:xfrm>
            <a:prstGeom prst="rect">
              <a:avLst/>
            </a:prstGeom>
            <a:noFill/>
            <a:ln w="9525">
              <a:noFill/>
              <a:miter lim="800000"/>
              <a:headEnd/>
              <a:tailEnd/>
            </a:ln>
            <a:effectLst/>
          </p:spPr>
        </p:pic>
      </p:grpSp>
      <p:grpSp>
        <p:nvGrpSpPr>
          <p:cNvPr id="36" name="Group 35"/>
          <p:cNvGrpSpPr/>
          <p:nvPr/>
        </p:nvGrpSpPr>
        <p:grpSpPr>
          <a:xfrm>
            <a:off x="1979030" y="2804915"/>
            <a:ext cx="2046829" cy="1347352"/>
            <a:chOff x="507069" y="2782612"/>
            <a:chExt cx="2046829" cy="1347352"/>
          </a:xfrm>
        </p:grpSpPr>
        <p:pic>
          <p:nvPicPr>
            <p:cNvPr id="23" name="Picture 2" descr="C:\Documents and Settings\Eric_Chien\My Documents\My Pictures\Microsoft Clip Organizer\j0441337.png"/>
            <p:cNvPicPr>
              <a:picLocks noChangeAspect="1" noChangeArrowheads="1"/>
            </p:cNvPicPr>
            <p:nvPr/>
          </p:nvPicPr>
          <p:blipFill>
            <a:blip r:embed="rId6" cstate="print"/>
            <a:srcRect/>
            <a:stretch>
              <a:fillRect/>
            </a:stretch>
          </p:blipFill>
          <p:spPr bwMode="auto">
            <a:xfrm>
              <a:off x="1451740" y="3109475"/>
              <a:ext cx="863600" cy="862012"/>
            </a:xfrm>
            <a:prstGeom prst="rect">
              <a:avLst/>
            </a:prstGeom>
            <a:noFill/>
            <a:ln w="9525">
              <a:noFill/>
              <a:miter lim="800000"/>
              <a:headEnd/>
              <a:tailEnd/>
            </a:ln>
          </p:spPr>
        </p:pic>
        <p:grpSp>
          <p:nvGrpSpPr>
            <p:cNvPr id="24" name="Group 35"/>
            <p:cNvGrpSpPr>
              <a:grpSpLocks/>
            </p:cNvGrpSpPr>
            <p:nvPr/>
          </p:nvGrpSpPr>
          <p:grpSpPr bwMode="auto">
            <a:xfrm flipH="1">
              <a:off x="507069" y="2950451"/>
              <a:ext cx="1030287" cy="1179513"/>
              <a:chOff x="7687520" y="3360334"/>
              <a:chExt cx="935618" cy="1178870"/>
            </a:xfrm>
          </p:grpSpPr>
          <p:pic>
            <p:nvPicPr>
              <p:cNvPr id="25" name="Picture 10" descr="C:\Documents and Settings\Eric_Chien\Local Settings\Temporary Internet Files\Content.IE5\7TKUMKH0\MCj04326250000[1].png"/>
              <p:cNvPicPr>
                <a:picLocks noChangeAspect="1" noChangeArrowheads="1"/>
              </p:cNvPicPr>
              <p:nvPr/>
            </p:nvPicPr>
            <p:blipFill>
              <a:blip r:embed="rId7" cstate="print"/>
              <a:srcRect/>
              <a:stretch>
                <a:fillRect/>
              </a:stretch>
            </p:blipFill>
            <p:spPr bwMode="auto">
              <a:xfrm>
                <a:off x="7746015" y="3360334"/>
                <a:ext cx="877123" cy="877123"/>
              </a:xfrm>
              <a:prstGeom prst="rect">
                <a:avLst/>
              </a:prstGeom>
              <a:noFill/>
              <a:ln w="9525">
                <a:noFill/>
                <a:miter lim="800000"/>
                <a:headEnd/>
                <a:tailEnd/>
              </a:ln>
            </p:spPr>
          </p:pic>
          <p:sp>
            <p:nvSpPr>
              <p:cNvPr id="26" name="TextBox 25"/>
              <p:cNvSpPr txBox="1"/>
              <p:nvPr/>
            </p:nvSpPr>
            <p:spPr bwMode="ltGray">
              <a:xfrm>
                <a:off x="7687520" y="4180625"/>
                <a:ext cx="913994" cy="358579"/>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r>
                  <a:rPr lang="en-US" sz="2000" dirty="0" smtClean="0">
                    <a:solidFill>
                      <a:schemeClr val="bg2">
                        <a:lumMod val="50000"/>
                      </a:schemeClr>
                    </a:solidFill>
                    <a:latin typeface="+mn-lt"/>
                    <a:cs typeface="+mn-cs"/>
                  </a:rPr>
                  <a:t>Employee</a:t>
                </a:r>
                <a:endParaRPr lang="en-US" sz="2000" dirty="0">
                  <a:solidFill>
                    <a:schemeClr val="bg2">
                      <a:lumMod val="50000"/>
                    </a:schemeClr>
                  </a:solidFill>
                  <a:latin typeface="+mn-lt"/>
                  <a:cs typeface="+mn-cs"/>
                </a:endParaRPr>
              </a:p>
            </p:txBody>
          </p:sp>
        </p:grpSp>
        <p:pic>
          <p:nvPicPr>
            <p:cNvPr id="28" name="Picture 2" descr="C:\Documents and Settings\Eric_Chien\Local Settings\Temporary Internet Files\Content.IE5\L12TP9N5\MC900433879[1].PNG"/>
            <p:cNvPicPr>
              <a:picLocks noChangeAspect="1" noChangeArrowheads="1"/>
            </p:cNvPicPr>
            <p:nvPr/>
          </p:nvPicPr>
          <p:blipFill>
            <a:blip r:embed="rId4" cstate="print"/>
            <a:srcRect/>
            <a:stretch>
              <a:fillRect/>
            </a:stretch>
          </p:blipFill>
          <p:spPr bwMode="auto">
            <a:xfrm>
              <a:off x="1749971" y="2782612"/>
              <a:ext cx="803927" cy="803927"/>
            </a:xfrm>
            <a:prstGeom prst="rect">
              <a:avLst/>
            </a:prstGeom>
            <a:noFill/>
          </p:spPr>
        </p:pic>
      </p:grpSp>
      <p:grpSp>
        <p:nvGrpSpPr>
          <p:cNvPr id="34" name="Group 33"/>
          <p:cNvGrpSpPr/>
          <p:nvPr/>
        </p:nvGrpSpPr>
        <p:grpSpPr>
          <a:xfrm>
            <a:off x="2593885" y="4137102"/>
            <a:ext cx="1919981" cy="2017987"/>
            <a:chOff x="1121924" y="4114799"/>
            <a:chExt cx="1919981" cy="2017987"/>
          </a:xfrm>
        </p:grpSpPr>
        <p:cxnSp>
          <p:nvCxnSpPr>
            <p:cNvPr id="40" name="Straight Arrow Connector 39"/>
            <p:cNvCxnSpPr/>
            <p:nvPr/>
          </p:nvCxnSpPr>
          <p:spPr bwMode="auto">
            <a:xfrm rot="16200000" flipH="1">
              <a:off x="1647498" y="4327632"/>
              <a:ext cx="819807" cy="394142"/>
            </a:xfrm>
            <a:prstGeom prst="straightConnector1">
              <a:avLst/>
            </a:prstGeom>
            <a:solidFill>
              <a:schemeClr val="accent1"/>
            </a:solidFill>
            <a:ln w="19050" cap="flat" cmpd="sng" algn="ctr">
              <a:solidFill>
                <a:schemeClr val="bg2"/>
              </a:solidFill>
              <a:prstDash val="solid"/>
              <a:round/>
              <a:headEnd type="none" w="med" len="med"/>
              <a:tailEnd type="arrow"/>
            </a:ln>
            <a:effectLst/>
          </p:spPr>
        </p:cxnSp>
        <p:grpSp>
          <p:nvGrpSpPr>
            <p:cNvPr id="52" name="Group 51"/>
            <p:cNvGrpSpPr/>
            <p:nvPr/>
          </p:nvGrpSpPr>
          <p:grpSpPr>
            <a:xfrm>
              <a:off x="1121924" y="4795017"/>
              <a:ext cx="1919981" cy="1337769"/>
              <a:chOff x="1121924" y="4795017"/>
              <a:chExt cx="1919981" cy="1337769"/>
            </a:xfrm>
          </p:grpSpPr>
          <p:pic>
            <p:nvPicPr>
              <p:cNvPr id="43" name="Picture 10" descr="C:\Documents and Settings\Eric_Chien\Local Settings\Temporary Internet Files\Content.IE5\7TKUMKH0\MCj04326250000[1].png"/>
              <p:cNvPicPr>
                <a:picLocks noChangeAspect="1" noChangeArrowheads="1"/>
              </p:cNvPicPr>
              <p:nvPr/>
            </p:nvPicPr>
            <p:blipFill>
              <a:blip r:embed="rId7" cstate="print"/>
              <a:srcRect/>
              <a:stretch>
                <a:fillRect/>
              </a:stretch>
            </p:blipFill>
            <p:spPr bwMode="auto">
              <a:xfrm flipH="1">
                <a:off x="1121924" y="4795017"/>
                <a:ext cx="721801" cy="655176"/>
              </a:xfrm>
              <a:prstGeom prst="rect">
                <a:avLst/>
              </a:prstGeom>
              <a:noFill/>
              <a:ln w="9525">
                <a:noFill/>
                <a:miter lim="800000"/>
                <a:headEnd/>
                <a:tailEnd/>
              </a:ln>
            </p:spPr>
          </p:pic>
          <p:pic>
            <p:nvPicPr>
              <p:cNvPr id="46" name="Picture 10" descr="C:\Documents and Settings\Eric_Chien\Local Settings\Temporary Internet Files\Content.IE5\7TKUMKH0\MCj04326250000[1].png"/>
              <p:cNvPicPr>
                <a:picLocks noChangeAspect="1" noChangeArrowheads="1"/>
              </p:cNvPicPr>
              <p:nvPr/>
            </p:nvPicPr>
            <p:blipFill>
              <a:blip r:embed="rId7" cstate="print"/>
              <a:srcRect/>
              <a:stretch>
                <a:fillRect/>
              </a:stretch>
            </p:blipFill>
            <p:spPr bwMode="auto">
              <a:xfrm flipH="1">
                <a:off x="1705248" y="4984203"/>
                <a:ext cx="721801" cy="655176"/>
              </a:xfrm>
              <a:prstGeom prst="rect">
                <a:avLst/>
              </a:prstGeom>
              <a:noFill/>
              <a:ln w="9525">
                <a:noFill/>
                <a:miter lim="800000"/>
                <a:headEnd/>
                <a:tailEnd/>
              </a:ln>
            </p:spPr>
          </p:pic>
          <p:pic>
            <p:nvPicPr>
              <p:cNvPr id="49" name="Picture 10" descr="C:\Documents and Settings\Eric_Chien\Local Settings\Temporary Internet Files\Content.IE5\7TKUMKH0\MCj04326250000[1].png"/>
              <p:cNvPicPr>
                <a:picLocks noChangeAspect="1" noChangeArrowheads="1"/>
              </p:cNvPicPr>
              <p:nvPr/>
            </p:nvPicPr>
            <p:blipFill>
              <a:blip r:embed="rId7" cstate="print"/>
              <a:srcRect/>
              <a:stretch>
                <a:fillRect/>
              </a:stretch>
            </p:blipFill>
            <p:spPr bwMode="auto">
              <a:xfrm flipH="1">
                <a:off x="2320104" y="5189155"/>
                <a:ext cx="721801" cy="655176"/>
              </a:xfrm>
              <a:prstGeom prst="rect">
                <a:avLst/>
              </a:prstGeom>
              <a:noFill/>
              <a:ln w="9525">
                <a:noFill/>
                <a:miter lim="800000"/>
                <a:headEnd/>
                <a:tailEnd/>
              </a:ln>
            </p:spPr>
          </p:pic>
          <p:sp>
            <p:nvSpPr>
              <p:cNvPr id="51" name="TextBox 50"/>
              <p:cNvSpPr txBox="1"/>
              <p:nvPr/>
            </p:nvSpPr>
            <p:spPr bwMode="ltGray">
              <a:xfrm>
                <a:off x="1198178" y="5659820"/>
                <a:ext cx="1340069" cy="472966"/>
              </a:xfrm>
              <a:prstGeom prst="rect">
                <a:avLst/>
              </a:prstGeom>
              <a:noFill/>
              <a:ln w="9525">
                <a:noFill/>
                <a:miter lim="800000"/>
                <a:headEnd/>
                <a:tailEnd/>
              </a:ln>
            </p:spPr>
            <p:txBody>
              <a:bodyPr wrap="none" lIns="91419" tIns="45710" rIns="91419" bIns="45710" rtlCol="0" anchor="t" anchorCtr="0">
                <a:noAutofit/>
              </a:bodyPr>
              <a:lstStyle/>
              <a:p>
                <a:pPr>
                  <a:lnSpc>
                    <a:spcPct val="90000"/>
                  </a:lnSpc>
                  <a:spcBef>
                    <a:spcPts val="0"/>
                  </a:spcBef>
                  <a:spcAft>
                    <a:spcPts val="800"/>
                  </a:spcAft>
                </a:pPr>
                <a:r>
                  <a:rPr lang="en-US" sz="2000" dirty="0" smtClean="0">
                    <a:solidFill>
                      <a:schemeClr val="bg2">
                        <a:lumMod val="50000"/>
                      </a:schemeClr>
                    </a:solidFill>
                    <a:latin typeface="Calibri" pitchFamily="34" charset="0"/>
                  </a:rPr>
                  <a:t>Co-workers</a:t>
                </a:r>
              </a:p>
            </p:txBody>
          </p:sp>
        </p:grpSp>
        <p:pic>
          <p:nvPicPr>
            <p:cNvPr id="55" name="Picture 2" descr="C:\Documents and Settings\Eric_Chien\Local Settings\Temporary Internet Files\Content.IE5\L12TP9N5\MC900433879[1].PNG"/>
            <p:cNvPicPr>
              <a:picLocks noChangeAspect="1" noChangeArrowheads="1"/>
            </p:cNvPicPr>
            <p:nvPr/>
          </p:nvPicPr>
          <p:blipFill>
            <a:blip r:embed="rId8" cstate="print"/>
            <a:srcRect/>
            <a:stretch>
              <a:fillRect/>
            </a:stretch>
          </p:blipFill>
          <p:spPr bwMode="auto">
            <a:xfrm>
              <a:off x="1813033" y="4296102"/>
              <a:ext cx="394139" cy="394139"/>
            </a:xfrm>
            <a:prstGeom prst="rect">
              <a:avLst/>
            </a:prstGeom>
            <a:noFill/>
          </p:spPr>
        </p:pic>
      </p:grpSp>
      <p:grpSp>
        <p:nvGrpSpPr>
          <p:cNvPr id="37" name="Group 36"/>
          <p:cNvGrpSpPr/>
          <p:nvPr/>
        </p:nvGrpSpPr>
        <p:grpSpPr>
          <a:xfrm>
            <a:off x="3978678" y="2832233"/>
            <a:ext cx="3844595" cy="2501627"/>
            <a:chOff x="2506717" y="2809930"/>
            <a:chExt cx="3844595" cy="2501627"/>
          </a:xfrm>
        </p:grpSpPr>
        <p:pic>
          <p:nvPicPr>
            <p:cNvPr id="57" name="Picture 2" descr="C:\Documents and Settings\Eric_Chien\My Documents\My Pictures\Microsoft Clip Organizer\j0441337.png"/>
            <p:cNvPicPr>
              <a:picLocks noChangeAspect="1" noChangeArrowheads="1"/>
            </p:cNvPicPr>
            <p:nvPr/>
          </p:nvPicPr>
          <p:blipFill>
            <a:blip r:embed="rId6" cstate="print"/>
            <a:srcRect/>
            <a:stretch>
              <a:fillRect/>
            </a:stretch>
          </p:blipFill>
          <p:spPr bwMode="auto">
            <a:xfrm>
              <a:off x="4715202" y="2809930"/>
              <a:ext cx="863600" cy="862012"/>
            </a:xfrm>
            <a:prstGeom prst="rect">
              <a:avLst/>
            </a:prstGeom>
            <a:noFill/>
            <a:ln w="9525">
              <a:noFill/>
              <a:miter lim="800000"/>
              <a:headEnd/>
              <a:tailEnd/>
            </a:ln>
          </p:spPr>
        </p:pic>
        <p:pic>
          <p:nvPicPr>
            <p:cNvPr id="58" name="Picture 2" descr="C:\Documents and Settings\Eric_Chien\My Documents\My Pictures\Microsoft Clip Organizer\j0441337.png"/>
            <p:cNvPicPr>
              <a:picLocks noChangeAspect="1" noChangeArrowheads="1"/>
            </p:cNvPicPr>
            <p:nvPr/>
          </p:nvPicPr>
          <p:blipFill>
            <a:blip r:embed="rId6" cstate="print"/>
            <a:srcRect/>
            <a:stretch>
              <a:fillRect/>
            </a:stretch>
          </p:blipFill>
          <p:spPr bwMode="auto">
            <a:xfrm>
              <a:off x="4778264" y="4449545"/>
              <a:ext cx="863600" cy="862012"/>
            </a:xfrm>
            <a:prstGeom prst="rect">
              <a:avLst/>
            </a:prstGeom>
            <a:noFill/>
            <a:ln w="9525">
              <a:noFill/>
              <a:miter lim="800000"/>
              <a:headEnd/>
              <a:tailEnd/>
            </a:ln>
          </p:spPr>
        </p:pic>
        <p:pic>
          <p:nvPicPr>
            <p:cNvPr id="59" name="Picture 2" descr="C:\Documents and Settings\Eric_Chien\My Documents\My Pictures\Microsoft Clip Organizer\j0441337.png"/>
            <p:cNvPicPr>
              <a:picLocks noChangeAspect="1" noChangeArrowheads="1"/>
            </p:cNvPicPr>
            <p:nvPr/>
          </p:nvPicPr>
          <p:blipFill>
            <a:blip r:embed="rId6" cstate="print"/>
            <a:srcRect/>
            <a:stretch>
              <a:fillRect/>
            </a:stretch>
          </p:blipFill>
          <p:spPr bwMode="auto">
            <a:xfrm>
              <a:off x="5487712" y="3692798"/>
              <a:ext cx="863600" cy="862012"/>
            </a:xfrm>
            <a:prstGeom prst="rect">
              <a:avLst/>
            </a:prstGeom>
            <a:noFill/>
            <a:ln w="9525">
              <a:noFill/>
              <a:miter lim="800000"/>
              <a:headEnd/>
              <a:tailEnd/>
            </a:ln>
          </p:spPr>
        </p:pic>
        <p:cxnSp>
          <p:nvCxnSpPr>
            <p:cNvPr id="61" name="Straight Arrow Connector 60"/>
            <p:cNvCxnSpPr/>
            <p:nvPr/>
          </p:nvCxnSpPr>
          <p:spPr bwMode="auto">
            <a:xfrm flipV="1">
              <a:off x="2506717" y="3279228"/>
              <a:ext cx="1970690" cy="283779"/>
            </a:xfrm>
            <a:prstGeom prst="straightConnector1">
              <a:avLst/>
            </a:prstGeom>
            <a:solidFill>
              <a:schemeClr val="accent1"/>
            </a:solidFill>
            <a:ln w="19050" cap="flat" cmpd="sng" algn="ctr">
              <a:solidFill>
                <a:schemeClr val="bg2"/>
              </a:solidFill>
              <a:prstDash val="solid"/>
              <a:round/>
              <a:headEnd type="none" w="med" len="med"/>
              <a:tailEnd type="arrow"/>
            </a:ln>
            <a:effectLst/>
          </p:spPr>
        </p:cxnSp>
        <p:cxnSp>
          <p:nvCxnSpPr>
            <p:cNvPr id="64" name="Straight Arrow Connector 63"/>
            <p:cNvCxnSpPr/>
            <p:nvPr/>
          </p:nvCxnSpPr>
          <p:spPr bwMode="auto">
            <a:xfrm>
              <a:off x="2554014" y="3831021"/>
              <a:ext cx="2680138" cy="204951"/>
            </a:xfrm>
            <a:prstGeom prst="straightConnector1">
              <a:avLst/>
            </a:prstGeom>
            <a:solidFill>
              <a:schemeClr val="accent1"/>
            </a:solidFill>
            <a:ln w="19050" cap="flat" cmpd="sng" algn="ctr">
              <a:solidFill>
                <a:schemeClr val="bg2"/>
              </a:solidFill>
              <a:prstDash val="solid"/>
              <a:round/>
              <a:headEnd type="none" w="med" len="med"/>
              <a:tailEnd type="arrow"/>
            </a:ln>
            <a:effectLst/>
          </p:spPr>
        </p:cxnSp>
        <p:cxnSp>
          <p:nvCxnSpPr>
            <p:cNvPr id="67" name="Straight Arrow Connector 66"/>
            <p:cNvCxnSpPr/>
            <p:nvPr/>
          </p:nvCxnSpPr>
          <p:spPr bwMode="auto">
            <a:xfrm rot="16200000" flipH="1">
              <a:off x="3370533" y="3250562"/>
              <a:ext cx="624599" cy="2225921"/>
            </a:xfrm>
            <a:prstGeom prst="straightConnector1">
              <a:avLst/>
            </a:prstGeom>
            <a:solidFill>
              <a:schemeClr val="accent1"/>
            </a:solidFill>
            <a:ln w="19050" cap="flat" cmpd="sng" algn="ctr">
              <a:solidFill>
                <a:schemeClr val="bg2"/>
              </a:solidFill>
              <a:prstDash val="solid"/>
              <a:round/>
              <a:headEnd type="none" w="med" len="med"/>
              <a:tailEnd type="arrow"/>
            </a:ln>
            <a:effectLst/>
          </p:spPr>
        </p:cxnSp>
        <p:pic>
          <p:nvPicPr>
            <p:cNvPr id="70" name="Picture 2" descr="http://www.microsoft.com/msj/archive/winprt6.gif"/>
            <p:cNvPicPr>
              <a:picLocks noChangeAspect="1" noChangeArrowheads="1"/>
            </p:cNvPicPr>
            <p:nvPr/>
          </p:nvPicPr>
          <p:blipFill>
            <a:blip r:embed="rId9" cstate="print"/>
            <a:srcRect/>
            <a:stretch>
              <a:fillRect/>
            </a:stretch>
          </p:blipFill>
          <p:spPr bwMode="auto">
            <a:xfrm>
              <a:off x="3631363" y="3621970"/>
              <a:ext cx="792345" cy="603190"/>
            </a:xfrm>
            <a:prstGeom prst="rect">
              <a:avLst/>
            </a:prstGeom>
            <a:noFill/>
            <a:ln w="9525">
              <a:noFill/>
              <a:miter lim="800000"/>
              <a:headEnd/>
              <a:tailEnd/>
            </a:ln>
          </p:spPr>
        </p:pic>
        <p:pic>
          <p:nvPicPr>
            <p:cNvPr id="71" name="Picture 3" descr="C:\Documents and Settings\Eric_Chien\Local Settings\Temporary Internet Files\Content.IE5\ZJOG7XVT\MCj04324230000[1].wmf"/>
            <p:cNvPicPr>
              <a:picLocks noChangeAspect="1" noChangeArrowheads="1"/>
            </p:cNvPicPr>
            <p:nvPr/>
          </p:nvPicPr>
          <p:blipFill>
            <a:blip r:embed="rId10" cstate="print"/>
            <a:srcRect/>
            <a:stretch>
              <a:fillRect/>
            </a:stretch>
          </p:blipFill>
          <p:spPr bwMode="auto">
            <a:xfrm>
              <a:off x="3745437" y="3666220"/>
              <a:ext cx="557876" cy="514319"/>
            </a:xfrm>
            <a:prstGeom prst="rect">
              <a:avLst/>
            </a:prstGeom>
            <a:noFill/>
            <a:ln w="9525">
              <a:noFill/>
              <a:miter lim="800000"/>
              <a:headEnd/>
              <a:tailEnd/>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2000"/>
                                        <p:tgtEl>
                                          <p:spTgt spid="36"/>
                                        </p:tgtEl>
                                      </p:cBhvr>
                                    </p:animEffect>
                                  </p:childTnLst>
                                </p:cTn>
                              </p:par>
                            </p:childTnLst>
                          </p:cTn>
                        </p:par>
                        <p:par>
                          <p:cTn id="8" fill="hold">
                            <p:stCondLst>
                              <p:cond delay="2000"/>
                            </p:stCondLst>
                            <p:childTnLst>
                              <p:par>
                                <p:cTn id="9" presetID="22" presetClass="entr" presetSubtype="1"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wipe(up)">
                                      <p:cBhvr>
                                        <p:cTn id="11" dur="1000"/>
                                        <p:tgtEl>
                                          <p:spTgt spid="3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wipe(left)">
                                      <p:cBhvr>
                                        <p:cTn id="16"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09" name="Picture 2" descr="C:\Documents and Settings\Eric_Chien\My Documents\My Pictures\Microsoft Clip Organizer\j0441337.png"/>
          <p:cNvPicPr>
            <a:picLocks noChangeAspect="1" noChangeArrowheads="1"/>
          </p:cNvPicPr>
          <p:nvPr/>
        </p:nvPicPr>
        <p:blipFill>
          <a:blip r:embed="rId3" cstate="print"/>
          <a:srcRect/>
          <a:stretch>
            <a:fillRect/>
          </a:stretch>
        </p:blipFill>
        <p:spPr bwMode="auto">
          <a:xfrm>
            <a:off x="836886" y="1832468"/>
            <a:ext cx="863600" cy="862012"/>
          </a:xfrm>
          <a:prstGeom prst="rect">
            <a:avLst/>
          </a:prstGeom>
          <a:noFill/>
          <a:ln w="9525">
            <a:noFill/>
            <a:miter lim="800000"/>
            <a:headEnd/>
            <a:tailEnd/>
          </a:ln>
        </p:spPr>
      </p:pic>
      <p:sp>
        <p:nvSpPr>
          <p:cNvPr id="21507" name="Title 1"/>
          <p:cNvSpPr>
            <a:spLocks noGrp="1"/>
          </p:cNvSpPr>
          <p:nvPr>
            <p:ph type="title"/>
          </p:nvPr>
        </p:nvSpPr>
        <p:spPr/>
        <p:txBody>
          <a:bodyPr/>
          <a:lstStyle/>
          <a:p>
            <a:pPr eaLnBrk="1" hangingPunct="1">
              <a:defRPr/>
            </a:pPr>
            <a:r>
              <a:rPr lang="en-US" dirty="0" err="1" smtClean="0">
                <a:latin typeface="+mn-lt"/>
              </a:rPr>
              <a:t>Stuxnet</a:t>
            </a:r>
            <a:r>
              <a:rPr lang="en-US" dirty="0" smtClean="0">
                <a:latin typeface="+mn-lt"/>
              </a:rPr>
              <a:t/>
            </a:r>
            <a:br>
              <a:rPr lang="en-US" dirty="0" smtClean="0">
                <a:latin typeface="+mn-lt"/>
              </a:rPr>
            </a:br>
            <a:r>
              <a:rPr lang="en-US" sz="2000" dirty="0" smtClean="0">
                <a:latin typeface="+mn-lt"/>
              </a:rPr>
              <a:t>ICS System Discovery</a:t>
            </a:r>
            <a:endParaRPr lang="en-US" dirty="0" smtClean="0">
              <a:latin typeface="+mn-lt"/>
            </a:endParaRPr>
          </a:p>
        </p:txBody>
      </p:sp>
      <p:sp>
        <p:nvSpPr>
          <p:cNvPr id="4" name="Footer Placeholder 3"/>
          <p:cNvSpPr>
            <a:spLocks noGrp="1"/>
          </p:cNvSpPr>
          <p:nvPr>
            <p:ph type="ftr" sz="quarter" idx="10"/>
          </p:nvPr>
        </p:nvSpPr>
        <p:spPr/>
        <p:txBody>
          <a:bodyPr/>
          <a:lstStyle/>
          <a:p>
            <a:pPr>
              <a:defRPr/>
            </a:pPr>
            <a:r>
              <a:rPr lang="en-US" smtClean="0">
                <a:latin typeface="+mn-lt"/>
              </a:rPr>
              <a:t>RAID 2010 - The New Generation of Targeted Attacks</a:t>
            </a:r>
            <a:endParaRPr lang="en-US">
              <a:latin typeface="+mn-lt"/>
            </a:endParaRPr>
          </a:p>
        </p:txBody>
      </p:sp>
      <p:sp>
        <p:nvSpPr>
          <p:cNvPr id="21509" name="Slide Number Placeholder 4"/>
          <p:cNvSpPr>
            <a:spLocks noGrp="1"/>
          </p:cNvSpPr>
          <p:nvPr>
            <p:ph type="sldNum" sz="quarter" idx="11"/>
          </p:nvPr>
        </p:nvSpPr>
        <p:spPr/>
        <p:txBody>
          <a:bodyPr/>
          <a:lstStyle/>
          <a:p>
            <a:pPr>
              <a:defRPr/>
            </a:pPr>
            <a:fld id="{2217A3F7-7084-482D-BCA7-C10C74D781AB}" type="slidenum">
              <a:rPr lang="en-US" smtClean="0">
                <a:latin typeface="+mn-lt"/>
                <a:ea typeface="Calibri" pitchFamily="34" charset="0"/>
              </a:rPr>
              <a:pPr>
                <a:defRPr/>
              </a:pPr>
              <a:t>34</a:t>
            </a:fld>
            <a:endParaRPr lang="en-US" smtClean="0">
              <a:latin typeface="+mn-lt"/>
              <a:ea typeface="Calibri" pitchFamily="34" charset="0"/>
            </a:endParaRPr>
          </a:p>
        </p:txBody>
      </p:sp>
      <p:pic>
        <p:nvPicPr>
          <p:cNvPr id="38" name="Picture 2" descr="http://www.microsoft.com/msj/archive/winprt6.gif"/>
          <p:cNvPicPr>
            <a:picLocks noChangeAspect="1" noChangeArrowheads="1"/>
          </p:cNvPicPr>
          <p:nvPr/>
        </p:nvPicPr>
        <p:blipFill>
          <a:blip r:embed="rId4" cstate="print"/>
          <a:srcRect/>
          <a:stretch>
            <a:fillRect/>
          </a:stretch>
        </p:blipFill>
        <p:spPr bwMode="auto">
          <a:xfrm>
            <a:off x="1119392" y="1756383"/>
            <a:ext cx="633572" cy="482321"/>
          </a:xfrm>
          <a:prstGeom prst="rect">
            <a:avLst/>
          </a:prstGeom>
          <a:noFill/>
          <a:ln w="9525">
            <a:noFill/>
            <a:miter lim="800000"/>
            <a:headEnd/>
            <a:tailEnd/>
          </a:ln>
        </p:spPr>
      </p:pic>
      <p:pic>
        <p:nvPicPr>
          <p:cNvPr id="39" name="Picture 3" descr="C:\Documents and Settings\Eric_Chien\Local Settings\Temporary Internet Files\Content.IE5\ZJOG7XVT\MCj04324230000[1].wmf"/>
          <p:cNvPicPr>
            <a:picLocks noChangeAspect="1" noChangeArrowheads="1"/>
          </p:cNvPicPr>
          <p:nvPr/>
        </p:nvPicPr>
        <p:blipFill>
          <a:blip r:embed="rId5" cstate="print"/>
          <a:srcRect/>
          <a:stretch>
            <a:fillRect/>
          </a:stretch>
        </p:blipFill>
        <p:spPr bwMode="auto">
          <a:xfrm>
            <a:off x="1233465" y="1816400"/>
            <a:ext cx="446087" cy="411258"/>
          </a:xfrm>
          <a:prstGeom prst="rect">
            <a:avLst/>
          </a:prstGeom>
          <a:noFill/>
          <a:ln w="9525">
            <a:noFill/>
            <a:miter lim="800000"/>
            <a:headEnd/>
            <a:tailEnd/>
          </a:ln>
        </p:spPr>
      </p:pic>
      <p:grpSp>
        <p:nvGrpSpPr>
          <p:cNvPr id="27" name="Group 26"/>
          <p:cNvGrpSpPr/>
          <p:nvPr/>
        </p:nvGrpSpPr>
        <p:grpSpPr>
          <a:xfrm>
            <a:off x="1980051" y="1338146"/>
            <a:ext cx="6596390" cy="2004143"/>
            <a:chOff x="1980051" y="1338146"/>
            <a:chExt cx="6596390" cy="2004143"/>
          </a:xfrm>
        </p:grpSpPr>
        <p:cxnSp>
          <p:nvCxnSpPr>
            <p:cNvPr id="43037" name="Straight Arrow Connector 35"/>
            <p:cNvCxnSpPr>
              <a:cxnSpLocks noChangeShapeType="1"/>
            </p:cNvCxnSpPr>
            <p:nvPr/>
          </p:nvCxnSpPr>
          <p:spPr bwMode="auto">
            <a:xfrm>
              <a:off x="1980051" y="2170551"/>
              <a:ext cx="4445000" cy="11112"/>
            </a:xfrm>
            <a:prstGeom prst="straightConnector1">
              <a:avLst/>
            </a:prstGeom>
            <a:noFill/>
            <a:ln w="19050" algn="ctr">
              <a:solidFill>
                <a:schemeClr val="bg2"/>
              </a:solidFill>
              <a:round/>
              <a:headEnd/>
              <a:tailEnd type="arrow" w="med" len="med"/>
            </a:ln>
          </p:spPr>
        </p:cxnSp>
        <p:pic>
          <p:nvPicPr>
            <p:cNvPr id="43038" name="Picture 3" descr="C:\Documents and Settings\Eric_Chien\My Documents\My Pictures\Microsoft Clip Organizer\j0434845.png"/>
            <p:cNvPicPr>
              <a:picLocks noChangeAspect="1" noChangeArrowheads="1"/>
            </p:cNvPicPr>
            <p:nvPr/>
          </p:nvPicPr>
          <p:blipFill>
            <a:blip r:embed="rId6" cstate="print"/>
            <a:srcRect/>
            <a:stretch>
              <a:fillRect/>
            </a:stretch>
          </p:blipFill>
          <p:spPr bwMode="auto">
            <a:xfrm>
              <a:off x="6633013" y="1694301"/>
              <a:ext cx="881063" cy="881062"/>
            </a:xfrm>
            <a:prstGeom prst="rect">
              <a:avLst/>
            </a:prstGeom>
            <a:noFill/>
            <a:ln w="9525">
              <a:noFill/>
              <a:miter lim="800000"/>
              <a:headEnd/>
              <a:tailEnd/>
            </a:ln>
          </p:spPr>
        </p:pic>
        <p:sp>
          <p:nvSpPr>
            <p:cNvPr id="52" name="TextBox 51"/>
            <p:cNvSpPr txBox="1"/>
            <p:nvPr/>
          </p:nvSpPr>
          <p:spPr bwMode="ltGray">
            <a:xfrm>
              <a:off x="2837301" y="2216588"/>
              <a:ext cx="2557462" cy="382588"/>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r>
                <a:rPr lang="en-US" sz="1400" dirty="0">
                  <a:latin typeface="+mn-lt"/>
                  <a:cs typeface="+mn-cs"/>
                </a:rPr>
                <a:t>http</a:t>
              </a:r>
              <a:r>
                <a:rPr lang="en-US" sz="1400" dirty="0" smtClean="0">
                  <a:latin typeface="+mn-lt"/>
                  <a:cs typeface="+mn-cs"/>
                </a:rPr>
                <a:t>://&lt;domain&gt;/</a:t>
              </a:r>
              <a:r>
                <a:rPr lang="en-US" sz="1400" dirty="0" smtClean="0"/>
                <a:t>index.php?data=[DATA]</a:t>
              </a:r>
              <a:endParaRPr lang="en-US" sz="1400" dirty="0">
                <a:solidFill>
                  <a:schemeClr val="bg2">
                    <a:lumMod val="50000"/>
                  </a:schemeClr>
                </a:solidFill>
                <a:latin typeface="+mn-lt"/>
                <a:cs typeface="+mn-cs"/>
              </a:endParaRPr>
            </a:p>
          </p:txBody>
        </p:sp>
        <p:sp>
          <p:nvSpPr>
            <p:cNvPr id="34" name="TextBox 33"/>
            <p:cNvSpPr txBox="1"/>
            <p:nvPr/>
          </p:nvSpPr>
          <p:spPr bwMode="ltGray">
            <a:xfrm>
              <a:off x="5485086" y="2518212"/>
              <a:ext cx="2996762" cy="824077"/>
            </a:xfrm>
            <a:prstGeom prst="rect">
              <a:avLst/>
            </a:prstGeom>
            <a:noFill/>
            <a:ln w="9525">
              <a:noFill/>
              <a:miter lim="800000"/>
              <a:headEnd/>
              <a:tailEnd/>
            </a:ln>
          </p:spPr>
          <p:txBody>
            <a:bodyPr wrap="none" lIns="91419" tIns="45710" rIns="91419" bIns="45710"/>
            <a:lstStyle/>
            <a:p>
              <a:pPr lvl="1"/>
              <a:r>
                <a:rPr lang="en-US" sz="1600" dirty="0" smtClean="0"/>
                <a:t>www.mypremierfutbol.com</a:t>
              </a:r>
            </a:p>
            <a:p>
              <a:pPr lvl="1"/>
              <a:r>
                <a:rPr lang="en-US" sz="1600" dirty="0" smtClean="0"/>
                <a:t>www.todaysfutbol.com</a:t>
              </a:r>
            </a:p>
          </p:txBody>
        </p:sp>
        <p:grpSp>
          <p:nvGrpSpPr>
            <p:cNvPr id="41" name="Group 8"/>
            <p:cNvGrpSpPr>
              <a:grpSpLocks/>
            </p:cNvGrpSpPr>
            <p:nvPr/>
          </p:nvGrpSpPr>
          <p:grpSpPr bwMode="auto">
            <a:xfrm flipH="1">
              <a:off x="7272995" y="1623849"/>
              <a:ext cx="1303446" cy="1093788"/>
              <a:chOff x="428262" y="1372252"/>
              <a:chExt cx="995424" cy="1093155"/>
            </a:xfrm>
          </p:grpSpPr>
          <p:pic>
            <p:nvPicPr>
              <p:cNvPr id="42" name="Picture 4" descr="C:\Documents and Settings\Eric_Chien\My Documents\My Pictures\Microsoft Clip Organizer\j0433931.png"/>
              <p:cNvPicPr>
                <a:picLocks noChangeAspect="1" noChangeArrowheads="1"/>
              </p:cNvPicPr>
              <p:nvPr/>
            </p:nvPicPr>
            <p:blipFill>
              <a:blip r:embed="rId7" cstate="print"/>
              <a:srcRect/>
              <a:stretch>
                <a:fillRect/>
              </a:stretch>
            </p:blipFill>
            <p:spPr bwMode="auto">
              <a:xfrm flipH="1">
                <a:off x="428262" y="1372252"/>
                <a:ext cx="960700" cy="903555"/>
              </a:xfrm>
              <a:prstGeom prst="rect">
                <a:avLst/>
              </a:prstGeom>
              <a:noFill/>
              <a:ln w="9525">
                <a:noFill/>
                <a:miter lim="800000"/>
                <a:headEnd/>
                <a:tailEnd/>
              </a:ln>
            </p:spPr>
          </p:pic>
          <p:sp>
            <p:nvSpPr>
              <p:cNvPr id="45" name="TextBox 44"/>
              <p:cNvSpPr txBox="1"/>
              <p:nvPr/>
            </p:nvSpPr>
            <p:spPr bwMode="ltGray">
              <a:xfrm>
                <a:off x="509230" y="2106840"/>
                <a:ext cx="914456" cy="358567"/>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endParaRPr lang="en-US" sz="2000" dirty="0">
                  <a:solidFill>
                    <a:schemeClr val="bg2">
                      <a:lumMod val="50000"/>
                    </a:schemeClr>
                  </a:solidFill>
                  <a:latin typeface="Calibri" pitchFamily="34" charset="0"/>
                  <a:cs typeface="+mn-cs"/>
                </a:endParaRPr>
              </a:p>
            </p:txBody>
          </p:sp>
        </p:grpSp>
        <p:sp>
          <p:nvSpPr>
            <p:cNvPr id="31" name="TextBox 30"/>
            <p:cNvSpPr txBox="1"/>
            <p:nvPr/>
          </p:nvSpPr>
          <p:spPr bwMode="ltGray">
            <a:xfrm>
              <a:off x="7382107" y="1338146"/>
              <a:ext cx="914400" cy="914400"/>
            </a:xfrm>
            <a:prstGeom prst="rect">
              <a:avLst/>
            </a:prstGeom>
            <a:noFill/>
            <a:ln w="9525">
              <a:noFill/>
              <a:miter lim="800000"/>
              <a:headEnd/>
              <a:tailEnd/>
            </a:ln>
          </p:spPr>
          <p:txBody>
            <a:bodyPr wrap="none" lIns="91419" tIns="45710" rIns="91419" bIns="45710" rtlCol="0" anchor="t" anchorCtr="0">
              <a:noAutofit/>
            </a:bodyPr>
            <a:lstStyle/>
            <a:p>
              <a:pPr>
                <a:lnSpc>
                  <a:spcPct val="90000"/>
                </a:lnSpc>
                <a:spcBef>
                  <a:spcPts val="0"/>
                </a:spcBef>
                <a:spcAft>
                  <a:spcPts val="800"/>
                </a:spcAft>
              </a:pPr>
              <a:r>
                <a:rPr lang="en-US" sz="2000" dirty="0" smtClean="0">
                  <a:solidFill>
                    <a:schemeClr val="bg2">
                      <a:lumMod val="50000"/>
                    </a:schemeClr>
                  </a:solidFill>
                  <a:latin typeface="Calibri" pitchFamily="34" charset="0"/>
                </a:rPr>
                <a:t>Attacker</a:t>
              </a:r>
            </a:p>
          </p:txBody>
        </p:sp>
      </p:grpSp>
      <p:grpSp>
        <p:nvGrpSpPr>
          <p:cNvPr id="28" name="Group 27"/>
          <p:cNvGrpSpPr/>
          <p:nvPr/>
        </p:nvGrpSpPr>
        <p:grpSpPr>
          <a:xfrm>
            <a:off x="436210" y="2810107"/>
            <a:ext cx="1749429" cy="2899115"/>
            <a:chOff x="436210" y="2810107"/>
            <a:chExt cx="1749429" cy="2899115"/>
          </a:xfrm>
        </p:grpSpPr>
        <p:pic>
          <p:nvPicPr>
            <p:cNvPr id="32" name="Picture 2" descr="C:\Documents and Settings\Eric_Chien\My Documents\My Pictures\Microsoft Clip Organizer\j0441337.png"/>
            <p:cNvPicPr>
              <a:picLocks noChangeAspect="1" noChangeArrowheads="1"/>
            </p:cNvPicPr>
            <p:nvPr/>
          </p:nvPicPr>
          <p:blipFill>
            <a:blip r:embed="rId3" cstate="print"/>
            <a:srcRect/>
            <a:stretch>
              <a:fillRect/>
            </a:stretch>
          </p:blipFill>
          <p:spPr bwMode="auto">
            <a:xfrm>
              <a:off x="1670919" y="3122165"/>
              <a:ext cx="514720" cy="513774"/>
            </a:xfrm>
            <a:prstGeom prst="rect">
              <a:avLst/>
            </a:prstGeom>
            <a:noFill/>
            <a:ln w="9525">
              <a:noFill/>
              <a:miter lim="800000"/>
              <a:headEnd/>
              <a:tailEnd/>
            </a:ln>
          </p:spPr>
        </p:pic>
        <p:pic>
          <p:nvPicPr>
            <p:cNvPr id="33" name="Picture 2" descr="C:\Documents and Settings\Eric_Chien\My Documents\My Pictures\Microsoft Clip Organizer\j0441337.png"/>
            <p:cNvPicPr>
              <a:picLocks noChangeAspect="1" noChangeArrowheads="1"/>
            </p:cNvPicPr>
            <p:nvPr/>
          </p:nvPicPr>
          <p:blipFill>
            <a:blip r:embed="rId3" cstate="print"/>
            <a:srcRect/>
            <a:stretch>
              <a:fillRect/>
            </a:stretch>
          </p:blipFill>
          <p:spPr bwMode="auto">
            <a:xfrm>
              <a:off x="1009151" y="3635506"/>
              <a:ext cx="524864" cy="523899"/>
            </a:xfrm>
            <a:prstGeom prst="rect">
              <a:avLst/>
            </a:prstGeom>
            <a:noFill/>
            <a:ln w="9525">
              <a:noFill/>
              <a:miter lim="800000"/>
              <a:headEnd/>
              <a:tailEnd/>
            </a:ln>
          </p:spPr>
        </p:pic>
        <p:pic>
          <p:nvPicPr>
            <p:cNvPr id="35" name="Picture 2" descr="C:\Documents and Settings\Eric_Chien\My Documents\My Pictures\Microsoft Clip Organizer\j0441337.png"/>
            <p:cNvPicPr>
              <a:picLocks noChangeAspect="1" noChangeArrowheads="1"/>
            </p:cNvPicPr>
            <p:nvPr/>
          </p:nvPicPr>
          <p:blipFill>
            <a:blip r:embed="rId3" cstate="print"/>
            <a:srcRect/>
            <a:stretch>
              <a:fillRect/>
            </a:stretch>
          </p:blipFill>
          <p:spPr bwMode="auto">
            <a:xfrm>
              <a:off x="436210" y="3112936"/>
              <a:ext cx="489810" cy="488909"/>
            </a:xfrm>
            <a:prstGeom prst="rect">
              <a:avLst/>
            </a:prstGeom>
            <a:noFill/>
            <a:ln w="9525">
              <a:noFill/>
              <a:miter lim="800000"/>
              <a:headEnd/>
              <a:tailEnd/>
            </a:ln>
          </p:spPr>
        </p:pic>
        <p:cxnSp>
          <p:nvCxnSpPr>
            <p:cNvPr id="37" name="Straight Arrow Connector 36"/>
            <p:cNvCxnSpPr/>
            <p:nvPr/>
          </p:nvCxnSpPr>
          <p:spPr bwMode="auto">
            <a:xfrm rot="5400000">
              <a:off x="836342" y="2854713"/>
              <a:ext cx="278780" cy="211873"/>
            </a:xfrm>
            <a:prstGeom prst="straightConnector1">
              <a:avLst/>
            </a:prstGeom>
            <a:solidFill>
              <a:schemeClr val="accent1"/>
            </a:solidFill>
            <a:ln w="19050" cap="flat" cmpd="sng" algn="ctr">
              <a:solidFill>
                <a:schemeClr val="bg2"/>
              </a:solidFill>
              <a:prstDash val="solid"/>
              <a:round/>
              <a:headEnd type="none" w="med" len="med"/>
              <a:tailEnd type="arrow"/>
            </a:ln>
            <a:effectLst/>
          </p:spPr>
        </p:cxnSp>
        <p:cxnSp>
          <p:nvCxnSpPr>
            <p:cNvPr id="43" name="Straight Arrow Connector 42"/>
            <p:cNvCxnSpPr/>
            <p:nvPr/>
          </p:nvCxnSpPr>
          <p:spPr bwMode="auto">
            <a:xfrm rot="16200000" flipH="1">
              <a:off x="947853" y="3166946"/>
              <a:ext cx="691376" cy="44605"/>
            </a:xfrm>
            <a:prstGeom prst="straightConnector1">
              <a:avLst/>
            </a:prstGeom>
            <a:solidFill>
              <a:schemeClr val="accent1"/>
            </a:solidFill>
            <a:ln w="19050" cap="flat" cmpd="sng" algn="ctr">
              <a:solidFill>
                <a:schemeClr val="bg2"/>
              </a:solidFill>
              <a:prstDash val="solid"/>
              <a:round/>
              <a:headEnd type="none" w="med" len="med"/>
              <a:tailEnd type="arrow"/>
            </a:ln>
            <a:effectLst/>
          </p:spPr>
        </p:cxnSp>
        <p:cxnSp>
          <p:nvCxnSpPr>
            <p:cNvPr id="61" name="Straight Arrow Connector 60"/>
            <p:cNvCxnSpPr/>
            <p:nvPr/>
          </p:nvCxnSpPr>
          <p:spPr bwMode="auto">
            <a:xfrm rot="16200000" flipH="1">
              <a:off x="1488687" y="2826834"/>
              <a:ext cx="267630" cy="234175"/>
            </a:xfrm>
            <a:prstGeom prst="straightConnector1">
              <a:avLst/>
            </a:prstGeom>
            <a:solidFill>
              <a:schemeClr val="accent1"/>
            </a:solidFill>
            <a:ln w="19050" cap="flat" cmpd="sng" algn="ctr">
              <a:solidFill>
                <a:schemeClr val="bg2"/>
              </a:solidFill>
              <a:prstDash val="solid"/>
              <a:round/>
              <a:headEnd type="none" w="med" len="med"/>
              <a:tailEnd type="arrow"/>
            </a:ln>
            <a:effectLst/>
          </p:spPr>
        </p:cxnSp>
        <p:pic>
          <p:nvPicPr>
            <p:cNvPr id="63" name="Picture 2"/>
            <p:cNvPicPr>
              <a:picLocks noChangeAspect="1" noChangeArrowheads="1"/>
            </p:cNvPicPr>
            <p:nvPr/>
          </p:nvPicPr>
          <p:blipFill>
            <a:blip r:embed="rId8" cstate="print"/>
            <a:srcRect/>
            <a:stretch>
              <a:fillRect/>
            </a:stretch>
          </p:blipFill>
          <p:spPr bwMode="auto">
            <a:xfrm>
              <a:off x="458354" y="4825930"/>
              <a:ext cx="1420861" cy="883292"/>
            </a:xfrm>
            <a:prstGeom prst="rect">
              <a:avLst/>
            </a:prstGeom>
            <a:noFill/>
            <a:ln w="9525">
              <a:noFill/>
              <a:miter lim="800000"/>
              <a:headEnd/>
              <a:tailEnd/>
            </a:ln>
            <a:effectLst/>
          </p:spPr>
        </p:pic>
        <p:cxnSp>
          <p:nvCxnSpPr>
            <p:cNvPr id="65" name="Straight Arrow Connector 64"/>
            <p:cNvCxnSpPr/>
            <p:nvPr/>
          </p:nvCxnSpPr>
          <p:spPr bwMode="auto">
            <a:xfrm rot="16200000" flipH="1">
              <a:off x="1037063" y="4516243"/>
              <a:ext cx="468352" cy="1"/>
            </a:xfrm>
            <a:prstGeom prst="straightConnector1">
              <a:avLst/>
            </a:prstGeom>
            <a:solidFill>
              <a:schemeClr val="accent1"/>
            </a:solidFill>
            <a:ln w="19050" cap="flat" cmpd="sng" algn="ctr">
              <a:solidFill>
                <a:schemeClr val="bg2"/>
              </a:solidFill>
              <a:prstDash val="solid"/>
              <a:round/>
              <a:headEnd type="none" w="med" len="med"/>
              <a:tailEnd type="arrow"/>
            </a:ln>
            <a:effectLst/>
          </p:spPr>
        </p:cxnSp>
      </p:grpSp>
      <p:grpSp>
        <p:nvGrpSpPr>
          <p:cNvPr id="29" name="Group 28"/>
          <p:cNvGrpSpPr/>
          <p:nvPr/>
        </p:nvGrpSpPr>
        <p:grpSpPr>
          <a:xfrm>
            <a:off x="1471961" y="2988527"/>
            <a:ext cx="4572000" cy="903249"/>
            <a:chOff x="1471961" y="2988527"/>
            <a:chExt cx="4572000" cy="903249"/>
          </a:xfrm>
        </p:grpSpPr>
        <p:cxnSp>
          <p:nvCxnSpPr>
            <p:cNvPr id="70" name="Straight Arrow Connector 69"/>
            <p:cNvCxnSpPr/>
            <p:nvPr/>
          </p:nvCxnSpPr>
          <p:spPr bwMode="auto">
            <a:xfrm flipV="1">
              <a:off x="1683834" y="2988527"/>
              <a:ext cx="4192859" cy="903249"/>
            </a:xfrm>
            <a:prstGeom prst="straightConnector1">
              <a:avLst/>
            </a:prstGeom>
            <a:solidFill>
              <a:schemeClr val="accent1"/>
            </a:solidFill>
            <a:ln w="19050" cap="flat" cmpd="sng" algn="ctr">
              <a:solidFill>
                <a:schemeClr val="bg2"/>
              </a:solidFill>
              <a:prstDash val="solid"/>
              <a:round/>
              <a:headEnd type="none" w="med" len="med"/>
              <a:tailEnd type="arrow"/>
            </a:ln>
            <a:effectLst/>
          </p:spPr>
        </p:cxnSp>
        <p:sp>
          <p:nvSpPr>
            <p:cNvPr id="71" name="Rectangle 70"/>
            <p:cNvSpPr/>
            <p:nvPr/>
          </p:nvSpPr>
          <p:spPr>
            <a:xfrm rot="20883509">
              <a:off x="1471961" y="3440727"/>
              <a:ext cx="4572000" cy="258532"/>
            </a:xfrm>
            <a:prstGeom prst="rect">
              <a:avLst/>
            </a:prstGeom>
          </p:spPr>
          <p:txBody>
            <a:bodyPr>
              <a:spAutoFit/>
            </a:bodyPr>
            <a:lstStyle/>
            <a:p>
              <a:pPr algn="ctr">
                <a:lnSpc>
                  <a:spcPct val="90000"/>
                </a:lnSpc>
                <a:spcBef>
                  <a:spcPts val="0"/>
                </a:spcBef>
                <a:spcAft>
                  <a:spcPts val="800"/>
                </a:spcAft>
                <a:defRPr/>
              </a:pPr>
              <a:r>
                <a:rPr lang="en-US" sz="1200" dirty="0" smtClean="0"/>
                <a:t>http://&lt;domain&gt;/index.php?data=Step7_Installed</a:t>
              </a:r>
              <a:endParaRPr lang="en-US" sz="1200" dirty="0">
                <a:solidFill>
                  <a:schemeClr val="bg2">
                    <a:lumMod val="50000"/>
                  </a:schemeClr>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up)">
                                      <p:cBhvr>
                                        <p:cTn id="12" dur="10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left)">
                                      <p:cBhvr>
                                        <p:cTn id="1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Stuxnet</a:t>
            </a:r>
            <a:r>
              <a:rPr lang="en-US" dirty="0" smtClean="0"/>
              <a:t/>
            </a:r>
            <a:br>
              <a:rPr lang="en-US" dirty="0" smtClean="0"/>
            </a:br>
            <a:r>
              <a:rPr lang="en-US" sz="2000" dirty="0" smtClean="0"/>
              <a:t>ICS Command &amp; Control</a:t>
            </a:r>
            <a:endParaRPr lang="en-US" dirty="0"/>
          </a:p>
        </p:txBody>
      </p:sp>
      <p:sp>
        <p:nvSpPr>
          <p:cNvPr id="4" name="Footer Placeholder 3"/>
          <p:cNvSpPr>
            <a:spLocks noGrp="1"/>
          </p:cNvSpPr>
          <p:nvPr>
            <p:ph type="ftr" sz="quarter" idx="10"/>
          </p:nvPr>
        </p:nvSpPr>
        <p:spPr/>
        <p:txBody>
          <a:bodyPr/>
          <a:lstStyle/>
          <a:p>
            <a:pPr>
              <a:defRPr/>
            </a:pPr>
            <a:r>
              <a:rPr lang="en-US" smtClean="0"/>
              <a:t>RAID 2010 - The New Generation of Targeted Attacks</a:t>
            </a:r>
            <a:endParaRPr lang="en-US"/>
          </a:p>
        </p:txBody>
      </p:sp>
      <p:sp>
        <p:nvSpPr>
          <p:cNvPr id="5" name="Slide Number Placeholder 4"/>
          <p:cNvSpPr>
            <a:spLocks noGrp="1"/>
          </p:cNvSpPr>
          <p:nvPr>
            <p:ph type="sldNum" sz="quarter" idx="11"/>
          </p:nvPr>
        </p:nvSpPr>
        <p:spPr/>
        <p:txBody>
          <a:bodyPr/>
          <a:lstStyle/>
          <a:p>
            <a:pPr>
              <a:defRPr/>
            </a:pPr>
            <a:fld id="{5C42E5D9-EDEE-4D2E-874D-22DD17C5C628}" type="slidenum">
              <a:rPr lang="en-US" smtClean="0"/>
              <a:pPr>
                <a:defRPr/>
              </a:pPr>
              <a:t>35</a:t>
            </a:fld>
            <a:endParaRPr lang="en-US" dirty="0"/>
          </a:p>
        </p:txBody>
      </p:sp>
      <p:sp>
        <p:nvSpPr>
          <p:cNvPr id="6" name="TextBox 5"/>
          <p:cNvSpPr txBox="1"/>
          <p:nvPr/>
        </p:nvSpPr>
        <p:spPr bwMode="ltGray">
          <a:xfrm>
            <a:off x="6535119" y="2145371"/>
            <a:ext cx="1804987" cy="382588"/>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endParaRPr lang="en-US" sz="2000" dirty="0">
              <a:solidFill>
                <a:schemeClr val="bg2">
                  <a:lumMod val="50000"/>
                </a:schemeClr>
              </a:solidFill>
              <a:latin typeface="+mn-lt"/>
              <a:cs typeface="+mn-cs"/>
            </a:endParaRPr>
          </a:p>
        </p:txBody>
      </p:sp>
      <p:grpSp>
        <p:nvGrpSpPr>
          <p:cNvPr id="47" name="Group 46"/>
          <p:cNvGrpSpPr/>
          <p:nvPr/>
        </p:nvGrpSpPr>
        <p:grpSpPr>
          <a:xfrm>
            <a:off x="1770101" y="1356220"/>
            <a:ext cx="6596390" cy="1718440"/>
            <a:chOff x="1770101" y="1356220"/>
            <a:chExt cx="6596390" cy="1718440"/>
          </a:xfrm>
        </p:grpSpPr>
        <p:cxnSp>
          <p:nvCxnSpPr>
            <p:cNvPr id="9" name="Straight Arrow Connector 35"/>
            <p:cNvCxnSpPr>
              <a:cxnSpLocks noChangeShapeType="1"/>
            </p:cNvCxnSpPr>
            <p:nvPr/>
          </p:nvCxnSpPr>
          <p:spPr bwMode="auto">
            <a:xfrm>
              <a:off x="1770101" y="1902922"/>
              <a:ext cx="4445000" cy="11112"/>
            </a:xfrm>
            <a:prstGeom prst="straightConnector1">
              <a:avLst/>
            </a:prstGeom>
            <a:noFill/>
            <a:ln w="19050" algn="ctr">
              <a:solidFill>
                <a:schemeClr val="bg2"/>
              </a:solidFill>
              <a:round/>
              <a:headEnd/>
              <a:tailEnd type="arrow" w="med" len="med"/>
            </a:ln>
          </p:spPr>
        </p:cxnSp>
        <p:pic>
          <p:nvPicPr>
            <p:cNvPr id="10" name="Picture 3" descr="C:\Documents and Settings\Eric_Chien\My Documents\My Pictures\Microsoft Clip Organizer\j0434845.png"/>
            <p:cNvPicPr>
              <a:picLocks noChangeAspect="1" noChangeArrowheads="1"/>
            </p:cNvPicPr>
            <p:nvPr/>
          </p:nvPicPr>
          <p:blipFill>
            <a:blip r:embed="rId3" cstate="print"/>
            <a:srcRect/>
            <a:stretch>
              <a:fillRect/>
            </a:stretch>
          </p:blipFill>
          <p:spPr bwMode="auto">
            <a:xfrm>
              <a:off x="6423063" y="1426672"/>
              <a:ext cx="881063" cy="881062"/>
            </a:xfrm>
            <a:prstGeom prst="rect">
              <a:avLst/>
            </a:prstGeom>
            <a:noFill/>
            <a:ln w="9525">
              <a:noFill/>
              <a:miter lim="800000"/>
              <a:headEnd/>
              <a:tailEnd/>
            </a:ln>
          </p:spPr>
        </p:pic>
        <p:sp>
          <p:nvSpPr>
            <p:cNvPr id="11" name="TextBox 10"/>
            <p:cNvSpPr txBox="1"/>
            <p:nvPr/>
          </p:nvSpPr>
          <p:spPr bwMode="ltGray">
            <a:xfrm>
              <a:off x="2627351" y="1948959"/>
              <a:ext cx="2557462" cy="382588"/>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r>
                <a:rPr lang="en-US" sz="1600" dirty="0" smtClean="0">
                  <a:latin typeface="+mn-lt"/>
                  <a:cs typeface="+mn-cs"/>
                </a:rPr>
                <a:t>Design Documents</a:t>
              </a:r>
              <a:endParaRPr lang="en-US" sz="1600" dirty="0">
                <a:solidFill>
                  <a:schemeClr val="bg2">
                    <a:lumMod val="50000"/>
                  </a:schemeClr>
                </a:solidFill>
                <a:latin typeface="+mn-lt"/>
                <a:cs typeface="+mn-cs"/>
              </a:endParaRPr>
            </a:p>
          </p:txBody>
        </p:sp>
        <p:sp>
          <p:nvSpPr>
            <p:cNvPr id="12" name="TextBox 11"/>
            <p:cNvSpPr txBox="1"/>
            <p:nvPr/>
          </p:nvSpPr>
          <p:spPr bwMode="ltGray">
            <a:xfrm>
              <a:off x="5275136" y="2250583"/>
              <a:ext cx="2996762" cy="824077"/>
            </a:xfrm>
            <a:prstGeom prst="rect">
              <a:avLst/>
            </a:prstGeom>
            <a:noFill/>
            <a:ln w="9525">
              <a:noFill/>
              <a:miter lim="800000"/>
              <a:headEnd/>
              <a:tailEnd/>
            </a:ln>
          </p:spPr>
          <p:txBody>
            <a:bodyPr wrap="none" lIns="91419" tIns="45710" rIns="91419" bIns="45710"/>
            <a:lstStyle/>
            <a:p>
              <a:pPr lvl="1"/>
              <a:r>
                <a:rPr lang="en-US" sz="1600" dirty="0" smtClean="0"/>
                <a:t>www.mypremierfutbol.com</a:t>
              </a:r>
            </a:p>
            <a:p>
              <a:pPr lvl="1"/>
              <a:r>
                <a:rPr lang="en-US" sz="1600" dirty="0" smtClean="0"/>
                <a:t>www.todaysfutbol.com</a:t>
              </a:r>
            </a:p>
          </p:txBody>
        </p:sp>
        <p:grpSp>
          <p:nvGrpSpPr>
            <p:cNvPr id="15" name="Group 8"/>
            <p:cNvGrpSpPr>
              <a:grpSpLocks/>
            </p:cNvGrpSpPr>
            <p:nvPr/>
          </p:nvGrpSpPr>
          <p:grpSpPr bwMode="auto">
            <a:xfrm flipH="1">
              <a:off x="7063045" y="1356220"/>
              <a:ext cx="1303446" cy="1093788"/>
              <a:chOff x="428262" y="1372252"/>
              <a:chExt cx="995424" cy="1093155"/>
            </a:xfrm>
          </p:grpSpPr>
          <p:pic>
            <p:nvPicPr>
              <p:cNvPr id="16" name="Picture 4" descr="C:\Documents and Settings\Eric_Chien\My Documents\My Pictures\Microsoft Clip Organizer\j0433931.png"/>
              <p:cNvPicPr>
                <a:picLocks noChangeAspect="1" noChangeArrowheads="1"/>
              </p:cNvPicPr>
              <p:nvPr/>
            </p:nvPicPr>
            <p:blipFill>
              <a:blip r:embed="rId4" cstate="print"/>
              <a:srcRect/>
              <a:stretch>
                <a:fillRect/>
              </a:stretch>
            </p:blipFill>
            <p:spPr bwMode="auto">
              <a:xfrm flipH="1">
                <a:off x="428262" y="1372252"/>
                <a:ext cx="960700" cy="903555"/>
              </a:xfrm>
              <a:prstGeom prst="rect">
                <a:avLst/>
              </a:prstGeom>
              <a:noFill/>
              <a:ln w="9525">
                <a:noFill/>
                <a:miter lim="800000"/>
                <a:headEnd/>
                <a:tailEnd/>
              </a:ln>
            </p:spPr>
          </p:pic>
          <p:sp>
            <p:nvSpPr>
              <p:cNvPr id="17" name="TextBox 16"/>
              <p:cNvSpPr txBox="1"/>
              <p:nvPr/>
            </p:nvSpPr>
            <p:spPr bwMode="ltGray">
              <a:xfrm>
                <a:off x="509230" y="2106840"/>
                <a:ext cx="914456" cy="358567"/>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endParaRPr lang="en-US" sz="2000" dirty="0">
                  <a:solidFill>
                    <a:schemeClr val="bg2">
                      <a:lumMod val="50000"/>
                    </a:schemeClr>
                  </a:solidFill>
                  <a:latin typeface="Calibri" pitchFamily="34" charset="0"/>
                  <a:cs typeface="+mn-cs"/>
                </a:endParaRPr>
              </a:p>
            </p:txBody>
          </p:sp>
        </p:grpSp>
        <p:pic>
          <p:nvPicPr>
            <p:cNvPr id="18" name="Picture 5" descr="C:\Documents and Settings\Eric_Chien\Local Settings\Temporary Internet Files\Content.IE5\7U7NJ5TB\MCj04325990000[1].png"/>
            <p:cNvPicPr>
              <a:picLocks noChangeAspect="1" noChangeArrowheads="1"/>
            </p:cNvPicPr>
            <p:nvPr/>
          </p:nvPicPr>
          <p:blipFill>
            <a:blip r:embed="rId5" cstate="print"/>
            <a:srcRect/>
            <a:stretch>
              <a:fillRect/>
            </a:stretch>
          </p:blipFill>
          <p:spPr bwMode="auto">
            <a:xfrm>
              <a:off x="3842683" y="1391033"/>
              <a:ext cx="647667" cy="649021"/>
            </a:xfrm>
            <a:prstGeom prst="rect">
              <a:avLst/>
            </a:prstGeom>
            <a:noFill/>
            <a:ln w="9525">
              <a:noFill/>
              <a:miter lim="800000"/>
              <a:headEnd/>
              <a:tailEnd/>
            </a:ln>
          </p:spPr>
        </p:pic>
        <p:pic>
          <p:nvPicPr>
            <p:cNvPr id="19" name="Picture 5" descr="C:\Documents and Settings\Eric_Chien\Local Settings\Temporary Internet Files\Content.IE5\7U7NJ5TB\MCj04325990000[1].png"/>
            <p:cNvPicPr>
              <a:picLocks noChangeAspect="1" noChangeArrowheads="1"/>
            </p:cNvPicPr>
            <p:nvPr/>
          </p:nvPicPr>
          <p:blipFill>
            <a:blip r:embed="rId5" cstate="print"/>
            <a:srcRect/>
            <a:stretch>
              <a:fillRect/>
            </a:stretch>
          </p:blipFill>
          <p:spPr bwMode="auto">
            <a:xfrm>
              <a:off x="3666263" y="1391032"/>
              <a:ext cx="647667" cy="649021"/>
            </a:xfrm>
            <a:prstGeom prst="rect">
              <a:avLst/>
            </a:prstGeom>
            <a:noFill/>
            <a:ln w="9525">
              <a:noFill/>
              <a:miter lim="800000"/>
              <a:headEnd/>
              <a:tailEnd/>
            </a:ln>
          </p:spPr>
        </p:pic>
        <p:pic>
          <p:nvPicPr>
            <p:cNvPr id="20" name="Picture 5" descr="C:\Documents and Settings\Eric_Chien\Local Settings\Temporary Internet Files\Content.IE5\7U7NJ5TB\MCj04325990000[1].png"/>
            <p:cNvPicPr>
              <a:picLocks noChangeAspect="1" noChangeArrowheads="1"/>
            </p:cNvPicPr>
            <p:nvPr/>
          </p:nvPicPr>
          <p:blipFill>
            <a:blip r:embed="rId5" cstate="print"/>
            <a:srcRect/>
            <a:stretch>
              <a:fillRect/>
            </a:stretch>
          </p:blipFill>
          <p:spPr bwMode="auto">
            <a:xfrm>
              <a:off x="3425193" y="1391033"/>
              <a:ext cx="649254" cy="649021"/>
            </a:xfrm>
            <a:prstGeom prst="rect">
              <a:avLst/>
            </a:prstGeom>
            <a:noFill/>
            <a:ln w="9525">
              <a:noFill/>
              <a:miter lim="800000"/>
              <a:headEnd/>
              <a:tailEnd/>
            </a:ln>
          </p:spPr>
        </p:pic>
      </p:grpSp>
      <p:pic>
        <p:nvPicPr>
          <p:cNvPr id="21" name="Picture 2"/>
          <p:cNvPicPr>
            <a:picLocks noGrp="1" noChangeAspect="1" noChangeArrowheads="1"/>
          </p:cNvPicPr>
          <p:nvPr>
            <p:ph idx="1"/>
          </p:nvPr>
        </p:nvPicPr>
        <p:blipFill>
          <a:blip r:embed="rId6" cstate="print"/>
          <a:srcRect/>
          <a:stretch>
            <a:fillRect/>
          </a:stretch>
        </p:blipFill>
        <p:spPr bwMode="auto">
          <a:xfrm>
            <a:off x="1393901" y="2698595"/>
            <a:ext cx="916885" cy="568713"/>
          </a:xfrm>
          <a:prstGeom prst="rect">
            <a:avLst/>
          </a:prstGeom>
          <a:noFill/>
          <a:ln w="9525">
            <a:noFill/>
            <a:miter lim="800000"/>
            <a:headEnd/>
            <a:tailEnd/>
          </a:ln>
          <a:effectLst/>
        </p:spPr>
      </p:pic>
      <p:sp>
        <p:nvSpPr>
          <p:cNvPr id="22" name="TextBox 21"/>
          <p:cNvSpPr txBox="1"/>
          <p:nvPr/>
        </p:nvSpPr>
        <p:spPr bwMode="ltGray">
          <a:xfrm>
            <a:off x="6624329" y="4620942"/>
            <a:ext cx="1804987" cy="382588"/>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endParaRPr lang="en-US" sz="2000" dirty="0">
              <a:solidFill>
                <a:schemeClr val="bg2">
                  <a:lumMod val="50000"/>
                </a:schemeClr>
              </a:solidFill>
              <a:latin typeface="+mn-lt"/>
              <a:cs typeface="+mn-cs"/>
            </a:endParaRPr>
          </a:p>
        </p:txBody>
      </p:sp>
      <p:grpSp>
        <p:nvGrpSpPr>
          <p:cNvPr id="40" name="Group 39"/>
          <p:cNvGrpSpPr/>
          <p:nvPr/>
        </p:nvGrpSpPr>
        <p:grpSpPr>
          <a:xfrm>
            <a:off x="626936" y="1488754"/>
            <a:ext cx="1045748" cy="1176386"/>
            <a:chOff x="626936" y="1488754"/>
            <a:chExt cx="1045748" cy="1176386"/>
          </a:xfrm>
        </p:grpSpPr>
        <p:pic>
          <p:nvPicPr>
            <p:cNvPr id="7" name="Picture 2" descr="C:\Documents and Settings\Eric_Chien\My Documents\My Pictures\Microsoft Clip Organizer\j0441337.png"/>
            <p:cNvPicPr>
              <a:picLocks noChangeAspect="1" noChangeArrowheads="1"/>
            </p:cNvPicPr>
            <p:nvPr/>
          </p:nvPicPr>
          <p:blipFill>
            <a:blip r:embed="rId7" cstate="print"/>
            <a:srcRect/>
            <a:stretch>
              <a:fillRect/>
            </a:stretch>
          </p:blipFill>
          <p:spPr bwMode="auto">
            <a:xfrm>
              <a:off x="626936" y="1564839"/>
              <a:ext cx="863600" cy="862012"/>
            </a:xfrm>
            <a:prstGeom prst="rect">
              <a:avLst/>
            </a:prstGeom>
            <a:noFill/>
            <a:ln w="9525">
              <a:noFill/>
              <a:miter lim="800000"/>
              <a:headEnd/>
              <a:tailEnd/>
            </a:ln>
          </p:spPr>
        </p:pic>
        <p:pic>
          <p:nvPicPr>
            <p:cNvPr id="13" name="Picture 2" descr="http://www.microsoft.com/msj/archive/winprt6.gif"/>
            <p:cNvPicPr>
              <a:picLocks noChangeAspect="1" noChangeArrowheads="1"/>
            </p:cNvPicPr>
            <p:nvPr/>
          </p:nvPicPr>
          <p:blipFill>
            <a:blip r:embed="rId8" cstate="print"/>
            <a:srcRect/>
            <a:stretch>
              <a:fillRect/>
            </a:stretch>
          </p:blipFill>
          <p:spPr bwMode="auto">
            <a:xfrm>
              <a:off x="1081668" y="1488754"/>
              <a:ext cx="461345" cy="351209"/>
            </a:xfrm>
            <a:prstGeom prst="rect">
              <a:avLst/>
            </a:prstGeom>
            <a:noFill/>
            <a:ln w="9525">
              <a:noFill/>
              <a:miter lim="800000"/>
              <a:headEnd/>
              <a:tailEnd/>
            </a:ln>
          </p:spPr>
        </p:pic>
        <p:pic>
          <p:nvPicPr>
            <p:cNvPr id="14" name="Picture 3" descr="C:\Documents and Settings\Eric_Chien\Local Settings\Temporary Internet Files\Content.IE5\ZJOG7XVT\MCj04324230000[1].wmf"/>
            <p:cNvPicPr>
              <a:picLocks noChangeAspect="1" noChangeArrowheads="1"/>
            </p:cNvPicPr>
            <p:nvPr/>
          </p:nvPicPr>
          <p:blipFill>
            <a:blip r:embed="rId9" cstate="print"/>
            <a:srcRect/>
            <a:stretch>
              <a:fillRect/>
            </a:stretch>
          </p:blipFill>
          <p:spPr bwMode="auto">
            <a:xfrm>
              <a:off x="1144777" y="1548771"/>
              <a:ext cx="324825" cy="299464"/>
            </a:xfrm>
            <a:prstGeom prst="rect">
              <a:avLst/>
            </a:prstGeom>
            <a:noFill/>
            <a:ln w="9525">
              <a:noFill/>
              <a:miter lim="800000"/>
              <a:headEnd/>
              <a:tailEnd/>
            </a:ln>
          </p:spPr>
        </p:pic>
        <p:cxnSp>
          <p:nvCxnSpPr>
            <p:cNvPr id="39" name="Straight Arrow Connector 38"/>
            <p:cNvCxnSpPr/>
            <p:nvPr/>
          </p:nvCxnSpPr>
          <p:spPr bwMode="auto">
            <a:xfrm rot="16200000" flipH="1">
              <a:off x="1410630" y="2403087"/>
              <a:ext cx="289931" cy="234176"/>
            </a:xfrm>
            <a:prstGeom prst="straightConnector1">
              <a:avLst/>
            </a:prstGeom>
            <a:solidFill>
              <a:schemeClr val="accent1"/>
            </a:solidFill>
            <a:ln w="19050" cap="flat" cmpd="sng" algn="ctr">
              <a:solidFill>
                <a:schemeClr val="bg2"/>
              </a:solidFill>
              <a:prstDash val="sysDash"/>
              <a:round/>
              <a:headEnd type="arrow"/>
              <a:tailEnd type="arrow"/>
            </a:ln>
            <a:effectLst/>
          </p:spPr>
        </p:cxnSp>
      </p:grpSp>
      <p:pic>
        <p:nvPicPr>
          <p:cNvPr id="41" name="Picture 2"/>
          <p:cNvPicPr>
            <a:picLocks noChangeAspect="1" noChangeArrowheads="1"/>
          </p:cNvPicPr>
          <p:nvPr/>
        </p:nvPicPr>
        <p:blipFill>
          <a:blip r:embed="rId6" cstate="print"/>
          <a:srcRect/>
          <a:stretch>
            <a:fillRect/>
          </a:stretch>
        </p:blipFill>
        <p:spPr bwMode="auto">
          <a:xfrm>
            <a:off x="1494262" y="5096107"/>
            <a:ext cx="916885" cy="568713"/>
          </a:xfrm>
          <a:prstGeom prst="rect">
            <a:avLst/>
          </a:prstGeom>
          <a:noFill/>
          <a:ln w="9525">
            <a:noFill/>
            <a:miter lim="800000"/>
            <a:headEnd/>
            <a:tailEnd/>
          </a:ln>
          <a:effectLst/>
        </p:spPr>
      </p:pic>
      <p:grpSp>
        <p:nvGrpSpPr>
          <p:cNvPr id="42" name="Group 41"/>
          <p:cNvGrpSpPr/>
          <p:nvPr/>
        </p:nvGrpSpPr>
        <p:grpSpPr>
          <a:xfrm>
            <a:off x="727297" y="3886266"/>
            <a:ext cx="1045748" cy="1176386"/>
            <a:chOff x="626936" y="1488754"/>
            <a:chExt cx="1045748" cy="1176386"/>
          </a:xfrm>
        </p:grpSpPr>
        <p:pic>
          <p:nvPicPr>
            <p:cNvPr id="43" name="Picture 2" descr="C:\Documents and Settings\Eric_Chien\My Documents\My Pictures\Microsoft Clip Organizer\j0441337.png"/>
            <p:cNvPicPr>
              <a:picLocks noChangeAspect="1" noChangeArrowheads="1"/>
            </p:cNvPicPr>
            <p:nvPr/>
          </p:nvPicPr>
          <p:blipFill>
            <a:blip r:embed="rId7" cstate="print"/>
            <a:srcRect/>
            <a:stretch>
              <a:fillRect/>
            </a:stretch>
          </p:blipFill>
          <p:spPr bwMode="auto">
            <a:xfrm>
              <a:off x="626936" y="1564839"/>
              <a:ext cx="863600" cy="862012"/>
            </a:xfrm>
            <a:prstGeom prst="rect">
              <a:avLst/>
            </a:prstGeom>
            <a:noFill/>
            <a:ln w="9525">
              <a:noFill/>
              <a:miter lim="800000"/>
              <a:headEnd/>
              <a:tailEnd/>
            </a:ln>
          </p:spPr>
        </p:pic>
        <p:pic>
          <p:nvPicPr>
            <p:cNvPr id="44" name="Picture 2" descr="http://www.microsoft.com/msj/archive/winprt6.gif"/>
            <p:cNvPicPr>
              <a:picLocks noChangeAspect="1" noChangeArrowheads="1"/>
            </p:cNvPicPr>
            <p:nvPr/>
          </p:nvPicPr>
          <p:blipFill>
            <a:blip r:embed="rId8" cstate="print"/>
            <a:srcRect/>
            <a:stretch>
              <a:fillRect/>
            </a:stretch>
          </p:blipFill>
          <p:spPr bwMode="auto">
            <a:xfrm>
              <a:off x="1081668" y="1488754"/>
              <a:ext cx="461345" cy="351209"/>
            </a:xfrm>
            <a:prstGeom prst="rect">
              <a:avLst/>
            </a:prstGeom>
            <a:noFill/>
            <a:ln w="9525">
              <a:noFill/>
              <a:miter lim="800000"/>
              <a:headEnd/>
              <a:tailEnd/>
            </a:ln>
          </p:spPr>
        </p:pic>
        <p:pic>
          <p:nvPicPr>
            <p:cNvPr id="45" name="Picture 3" descr="C:\Documents and Settings\Eric_Chien\Local Settings\Temporary Internet Files\Content.IE5\ZJOG7XVT\MCj04324230000[1].wmf"/>
            <p:cNvPicPr>
              <a:picLocks noChangeAspect="1" noChangeArrowheads="1"/>
            </p:cNvPicPr>
            <p:nvPr/>
          </p:nvPicPr>
          <p:blipFill>
            <a:blip r:embed="rId9" cstate="print"/>
            <a:srcRect/>
            <a:stretch>
              <a:fillRect/>
            </a:stretch>
          </p:blipFill>
          <p:spPr bwMode="auto">
            <a:xfrm>
              <a:off x="1144777" y="1548771"/>
              <a:ext cx="324825" cy="299464"/>
            </a:xfrm>
            <a:prstGeom prst="rect">
              <a:avLst/>
            </a:prstGeom>
            <a:noFill/>
            <a:ln w="9525">
              <a:noFill/>
              <a:miter lim="800000"/>
              <a:headEnd/>
              <a:tailEnd/>
            </a:ln>
          </p:spPr>
        </p:pic>
        <p:cxnSp>
          <p:nvCxnSpPr>
            <p:cNvPr id="46" name="Straight Arrow Connector 45"/>
            <p:cNvCxnSpPr/>
            <p:nvPr/>
          </p:nvCxnSpPr>
          <p:spPr bwMode="auto">
            <a:xfrm rot="16200000" flipH="1">
              <a:off x="1410630" y="2403087"/>
              <a:ext cx="289931" cy="234176"/>
            </a:xfrm>
            <a:prstGeom prst="straightConnector1">
              <a:avLst/>
            </a:prstGeom>
            <a:solidFill>
              <a:schemeClr val="accent1"/>
            </a:solidFill>
            <a:ln w="19050" cap="flat" cmpd="sng" algn="ctr">
              <a:solidFill>
                <a:schemeClr val="bg2"/>
              </a:solidFill>
              <a:prstDash val="sysDash"/>
              <a:round/>
              <a:headEnd type="arrow"/>
              <a:tailEnd type="arrow"/>
            </a:ln>
            <a:effectLst/>
          </p:spPr>
        </p:cxnSp>
      </p:grpSp>
      <p:grpSp>
        <p:nvGrpSpPr>
          <p:cNvPr id="51" name="Group 50"/>
          <p:cNvGrpSpPr/>
          <p:nvPr/>
        </p:nvGrpSpPr>
        <p:grpSpPr>
          <a:xfrm>
            <a:off x="1859311" y="3831791"/>
            <a:ext cx="6596390" cy="1718440"/>
            <a:chOff x="1859311" y="3831791"/>
            <a:chExt cx="6596390" cy="1718440"/>
          </a:xfrm>
        </p:grpSpPr>
        <p:grpSp>
          <p:nvGrpSpPr>
            <p:cNvPr id="24" name="Group 26"/>
            <p:cNvGrpSpPr>
              <a:grpSpLocks/>
            </p:cNvGrpSpPr>
            <p:nvPr/>
          </p:nvGrpSpPr>
          <p:grpSpPr bwMode="auto">
            <a:xfrm>
              <a:off x="1859311" y="3902243"/>
              <a:ext cx="6501797" cy="1647988"/>
              <a:chOff x="2500313" y="1757363"/>
              <a:chExt cx="6501797" cy="1647988"/>
            </a:xfrm>
          </p:grpSpPr>
          <p:cxnSp>
            <p:nvCxnSpPr>
              <p:cNvPr id="25" name="Straight Arrow Connector 35"/>
              <p:cNvCxnSpPr>
                <a:cxnSpLocks noChangeShapeType="1"/>
              </p:cNvCxnSpPr>
              <p:nvPr/>
            </p:nvCxnSpPr>
            <p:spPr bwMode="auto">
              <a:xfrm>
                <a:off x="2500313" y="2233613"/>
                <a:ext cx="4445000" cy="11112"/>
              </a:xfrm>
              <a:prstGeom prst="straightConnector1">
                <a:avLst/>
              </a:prstGeom>
              <a:noFill/>
              <a:ln w="19050" algn="ctr">
                <a:solidFill>
                  <a:schemeClr val="bg2"/>
                </a:solidFill>
                <a:round/>
                <a:headEnd type="arrow"/>
                <a:tailEnd type="none" w="med" len="med"/>
              </a:ln>
            </p:spPr>
          </p:cxnSp>
          <p:pic>
            <p:nvPicPr>
              <p:cNvPr id="26" name="Picture 3" descr="C:\Documents and Settings\Eric_Chien\My Documents\My Pictures\Microsoft Clip Organizer\j0434845.png"/>
              <p:cNvPicPr>
                <a:picLocks noChangeAspect="1" noChangeArrowheads="1"/>
              </p:cNvPicPr>
              <p:nvPr/>
            </p:nvPicPr>
            <p:blipFill>
              <a:blip r:embed="rId3" cstate="print"/>
              <a:srcRect/>
              <a:stretch>
                <a:fillRect/>
              </a:stretch>
            </p:blipFill>
            <p:spPr bwMode="auto">
              <a:xfrm>
                <a:off x="7153275" y="1757363"/>
                <a:ext cx="881063" cy="881062"/>
              </a:xfrm>
              <a:prstGeom prst="rect">
                <a:avLst/>
              </a:prstGeom>
              <a:noFill/>
              <a:ln w="9525">
                <a:noFill/>
                <a:miter lim="800000"/>
                <a:headEnd/>
                <a:tailEnd/>
              </a:ln>
            </p:spPr>
          </p:pic>
          <p:sp>
            <p:nvSpPr>
              <p:cNvPr id="27" name="TextBox 26"/>
              <p:cNvSpPr txBox="1"/>
              <p:nvPr/>
            </p:nvSpPr>
            <p:spPr bwMode="ltGray">
              <a:xfrm>
                <a:off x="3357563" y="2279650"/>
                <a:ext cx="2557462" cy="382588"/>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r>
                  <a:rPr lang="en-US" sz="1600" dirty="0" smtClean="0">
                    <a:solidFill>
                      <a:schemeClr val="bg2">
                        <a:lumMod val="50000"/>
                      </a:schemeClr>
                    </a:solidFill>
                    <a:latin typeface="+mn-lt"/>
                    <a:cs typeface="+mn-cs"/>
                  </a:rPr>
                  <a:t>Commands to sabotage PLC</a:t>
                </a:r>
                <a:endParaRPr lang="en-US" sz="1600" dirty="0">
                  <a:solidFill>
                    <a:schemeClr val="bg2">
                      <a:lumMod val="50000"/>
                    </a:schemeClr>
                  </a:solidFill>
                  <a:latin typeface="+mn-lt"/>
                  <a:cs typeface="+mn-cs"/>
                </a:endParaRPr>
              </a:p>
            </p:txBody>
          </p:sp>
          <p:sp>
            <p:nvSpPr>
              <p:cNvPr id="28" name="TextBox 27"/>
              <p:cNvSpPr txBox="1"/>
              <p:nvPr/>
            </p:nvSpPr>
            <p:spPr bwMode="ltGray">
              <a:xfrm>
                <a:off x="6005348" y="2581274"/>
                <a:ext cx="2996762" cy="824077"/>
              </a:xfrm>
              <a:prstGeom prst="rect">
                <a:avLst/>
              </a:prstGeom>
              <a:noFill/>
              <a:ln w="9525">
                <a:noFill/>
                <a:miter lim="800000"/>
                <a:headEnd/>
                <a:tailEnd/>
              </a:ln>
            </p:spPr>
            <p:txBody>
              <a:bodyPr wrap="none" lIns="91419" tIns="45710" rIns="91419" bIns="45710"/>
              <a:lstStyle/>
              <a:p>
                <a:pPr lvl="1"/>
                <a:r>
                  <a:rPr lang="en-US" sz="1600" dirty="0" smtClean="0"/>
                  <a:t>www.mypremierfutbol.com</a:t>
                </a:r>
              </a:p>
              <a:p>
                <a:pPr lvl="1"/>
                <a:r>
                  <a:rPr lang="en-US" sz="1600" dirty="0" smtClean="0"/>
                  <a:t>www.todaysfutbol.com</a:t>
                </a:r>
              </a:p>
            </p:txBody>
          </p:sp>
        </p:grpSp>
        <p:grpSp>
          <p:nvGrpSpPr>
            <p:cNvPr id="31" name="Group 8"/>
            <p:cNvGrpSpPr>
              <a:grpSpLocks/>
            </p:cNvGrpSpPr>
            <p:nvPr/>
          </p:nvGrpSpPr>
          <p:grpSpPr bwMode="auto">
            <a:xfrm flipH="1">
              <a:off x="7152255" y="3831791"/>
              <a:ext cx="1303446" cy="1093788"/>
              <a:chOff x="428262" y="1372252"/>
              <a:chExt cx="995424" cy="1093155"/>
            </a:xfrm>
          </p:grpSpPr>
          <p:pic>
            <p:nvPicPr>
              <p:cNvPr id="32" name="Picture 4" descr="C:\Documents and Settings\Eric_Chien\My Documents\My Pictures\Microsoft Clip Organizer\j0433931.png"/>
              <p:cNvPicPr>
                <a:picLocks noChangeAspect="1" noChangeArrowheads="1"/>
              </p:cNvPicPr>
              <p:nvPr/>
            </p:nvPicPr>
            <p:blipFill>
              <a:blip r:embed="rId4" cstate="print"/>
              <a:srcRect/>
              <a:stretch>
                <a:fillRect/>
              </a:stretch>
            </p:blipFill>
            <p:spPr bwMode="auto">
              <a:xfrm flipH="1">
                <a:off x="428262" y="1372252"/>
                <a:ext cx="960700" cy="903555"/>
              </a:xfrm>
              <a:prstGeom prst="rect">
                <a:avLst/>
              </a:prstGeom>
              <a:noFill/>
              <a:ln w="9525">
                <a:noFill/>
                <a:miter lim="800000"/>
                <a:headEnd/>
                <a:tailEnd/>
              </a:ln>
            </p:spPr>
          </p:pic>
          <p:sp>
            <p:nvSpPr>
              <p:cNvPr id="33" name="TextBox 32"/>
              <p:cNvSpPr txBox="1"/>
              <p:nvPr/>
            </p:nvSpPr>
            <p:spPr bwMode="ltGray">
              <a:xfrm>
                <a:off x="509230" y="2106840"/>
                <a:ext cx="914456" cy="358567"/>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endParaRPr lang="en-US" sz="2000" dirty="0">
                  <a:solidFill>
                    <a:schemeClr val="bg2">
                      <a:lumMod val="50000"/>
                    </a:schemeClr>
                  </a:solidFill>
                  <a:latin typeface="Calibri" pitchFamily="34" charset="0"/>
                  <a:cs typeface="+mn-cs"/>
                </a:endParaRPr>
              </a:p>
            </p:txBody>
          </p:sp>
        </p:grpSp>
      </p:grpSp>
      <p:grpSp>
        <p:nvGrpSpPr>
          <p:cNvPr id="50" name="Group 49"/>
          <p:cNvGrpSpPr/>
          <p:nvPr/>
        </p:nvGrpSpPr>
        <p:grpSpPr>
          <a:xfrm>
            <a:off x="6106934" y="3778088"/>
            <a:ext cx="792345" cy="603190"/>
            <a:chOff x="3586758" y="3911902"/>
            <a:chExt cx="792345" cy="603190"/>
          </a:xfrm>
        </p:grpSpPr>
        <p:pic>
          <p:nvPicPr>
            <p:cNvPr id="48" name="Picture 2" descr="http://www.microsoft.com/msj/archive/winprt6.gif"/>
            <p:cNvPicPr>
              <a:picLocks noChangeAspect="1" noChangeArrowheads="1"/>
            </p:cNvPicPr>
            <p:nvPr/>
          </p:nvPicPr>
          <p:blipFill>
            <a:blip r:embed="rId8" cstate="print"/>
            <a:srcRect/>
            <a:stretch>
              <a:fillRect/>
            </a:stretch>
          </p:blipFill>
          <p:spPr bwMode="auto">
            <a:xfrm>
              <a:off x="3586758" y="3911902"/>
              <a:ext cx="792345" cy="603190"/>
            </a:xfrm>
            <a:prstGeom prst="rect">
              <a:avLst/>
            </a:prstGeom>
            <a:noFill/>
            <a:ln w="9525">
              <a:noFill/>
              <a:miter lim="800000"/>
              <a:headEnd/>
              <a:tailEnd/>
            </a:ln>
          </p:spPr>
        </p:pic>
        <p:pic>
          <p:nvPicPr>
            <p:cNvPr id="49" name="Picture 3" descr="C:\Documents and Settings\Eric_Chien\Local Settings\Temporary Internet Files\Content.IE5\ZJOG7XVT\MCj04324230000[1].wmf"/>
            <p:cNvPicPr>
              <a:picLocks noChangeAspect="1" noChangeArrowheads="1"/>
            </p:cNvPicPr>
            <p:nvPr/>
          </p:nvPicPr>
          <p:blipFill>
            <a:blip r:embed="rId9" cstate="print"/>
            <a:srcRect/>
            <a:stretch>
              <a:fillRect/>
            </a:stretch>
          </p:blipFill>
          <p:spPr bwMode="auto">
            <a:xfrm>
              <a:off x="3700832" y="3956152"/>
              <a:ext cx="557876" cy="514319"/>
            </a:xfrm>
            <a:prstGeom prst="rect">
              <a:avLst/>
            </a:prstGeom>
            <a:noFill/>
            <a:ln w="9525">
              <a:noFill/>
              <a:miter lim="800000"/>
              <a:headEnd/>
              <a:tailEnd/>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left)">
                                      <p:cBhvr>
                                        <p:cTn id="7" dur="1000"/>
                                        <p:tgtEl>
                                          <p:spTgt spid="4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2000"/>
                                        <p:tgtEl>
                                          <p:spTgt spid="41"/>
                                        </p:tgtEl>
                                      </p:cBhvr>
                                    </p:animEffect>
                                  </p:childTnLst>
                                </p:cTn>
                              </p:par>
                              <p:par>
                                <p:cTn id="13" presetID="10" presetClass="entr" presetSubtype="0" fill="hold" nodeType="with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fade">
                                      <p:cBhvr>
                                        <p:cTn id="15" dur="2000"/>
                                        <p:tgtEl>
                                          <p:spTgt spid="42"/>
                                        </p:tgtEl>
                                      </p:cBhvr>
                                    </p:animEffect>
                                  </p:childTnLst>
                                </p:cTn>
                              </p:par>
                              <p:par>
                                <p:cTn id="16" presetID="10" presetClass="entr" presetSubtype="0" fill="hold" nodeType="withEffect">
                                  <p:stCondLst>
                                    <p:cond delay="0"/>
                                  </p:stCondLst>
                                  <p:childTnLst>
                                    <p:set>
                                      <p:cBhvr>
                                        <p:cTn id="17" dur="1" fill="hold">
                                          <p:stCondLst>
                                            <p:cond delay="0"/>
                                          </p:stCondLst>
                                        </p:cTn>
                                        <p:tgtEl>
                                          <p:spTgt spid="51"/>
                                        </p:tgtEl>
                                        <p:attrNameLst>
                                          <p:attrName>style.visibility</p:attrName>
                                        </p:attrNameLst>
                                      </p:cBhvr>
                                      <p:to>
                                        <p:strVal val="visible"/>
                                      </p:to>
                                    </p:set>
                                    <p:animEffect transition="in" filter="fade">
                                      <p:cBhvr>
                                        <p:cTn id="18" dur="2000"/>
                                        <p:tgtEl>
                                          <p:spTgt spid="51"/>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0"/>
                                        </p:tgtEl>
                                        <p:attrNameLst>
                                          <p:attrName>style.visibility</p:attrName>
                                        </p:attrNameLst>
                                      </p:cBhvr>
                                      <p:to>
                                        <p:strVal val="visible"/>
                                      </p:to>
                                    </p:set>
                                  </p:childTnLst>
                                </p:cTn>
                              </p:par>
                              <p:par>
                                <p:cTn id="23" presetID="0" presetClass="path" presetSubtype="0" accel="50000" decel="50000" fill="hold" nodeType="withEffect">
                                  <p:stCondLst>
                                    <p:cond delay="0"/>
                                  </p:stCondLst>
                                  <p:childTnLst>
                                    <p:animMotion origin="layout" path="M -2.77778E-6 -1.85185E-6 C -0.12204 -0.01019 -0.24461 -0.00648 -0.36701 -0.0081 C -0.43333 -0.00764 -0.49948 -0.0081 -0.56579 -0.00648 C -0.56996 -0.00648 -0.57795 -0.00324 -0.57795 -0.00324 C -0.58107 0.00093 -0.5835 0.00301 -0.58402 0.00972 C -0.58472 0.01898 -0.58003 0.02893 -0.57795 0.0375 C -0.57395 0.05393 -0.57343 0.07917 -0.56458 0.09097 C -0.56111 0.10278 -0.55451 0.11805 -0.54635 0.12523 C -0.54236 0.13333 -0.53854 0.14028 -0.53281 0.1463 C -0.53107 0.15347 -0.52656 0.15995 -0.52187 0.16412 C -0.51944 0.17384 -0.51215 0.1838 -0.50486 0.18704 C -0.49722 0.19468 -0.50173 0.19028 -0.49132 0.2 C -0.48854 0.20255 -0.48698 0.20741 -0.48402 0.20972 C -0.48003 0.21296 -0.47638 0.21736 -0.47187 0.21944 C -0.4677 0.2213 -0.46736 0.22222 -0.46944 0.21944 " pathEditMode="relative" ptsTypes="ffffffffffffffA">
                                      <p:cBhvr>
                                        <p:cTn id="24" dur="2000" fill="hold"/>
                                        <p:tgtEl>
                                          <p:spTgt spid="50"/>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Stuxnet</a:t>
            </a:r>
            <a:endParaRPr lang="en-US" dirty="0"/>
          </a:p>
        </p:txBody>
      </p:sp>
      <p:sp>
        <p:nvSpPr>
          <p:cNvPr id="4" name="Footer Placeholder 3"/>
          <p:cNvSpPr>
            <a:spLocks noGrp="1"/>
          </p:cNvSpPr>
          <p:nvPr>
            <p:ph type="ftr" sz="quarter" idx="10"/>
          </p:nvPr>
        </p:nvSpPr>
        <p:spPr/>
        <p:txBody>
          <a:bodyPr/>
          <a:lstStyle/>
          <a:p>
            <a:pPr>
              <a:defRPr/>
            </a:pPr>
            <a:r>
              <a:rPr lang="en-US" smtClean="0"/>
              <a:t>RAID 2010 - The New Generation of Targeted Attacks</a:t>
            </a:r>
            <a:endParaRPr lang="en-US"/>
          </a:p>
        </p:txBody>
      </p:sp>
      <p:sp>
        <p:nvSpPr>
          <p:cNvPr id="5" name="Slide Number Placeholder 4"/>
          <p:cNvSpPr>
            <a:spLocks noGrp="1"/>
          </p:cNvSpPr>
          <p:nvPr>
            <p:ph type="sldNum" sz="quarter" idx="11"/>
          </p:nvPr>
        </p:nvSpPr>
        <p:spPr/>
        <p:txBody>
          <a:bodyPr/>
          <a:lstStyle/>
          <a:p>
            <a:pPr>
              <a:defRPr/>
            </a:pPr>
            <a:fld id="{5C42E5D9-EDEE-4D2E-874D-22DD17C5C628}" type="slidenum">
              <a:rPr lang="en-US" smtClean="0"/>
              <a:pPr>
                <a:defRPr/>
              </a:pPr>
              <a:t>36</a:t>
            </a:fld>
            <a:endParaRPr lang="en-US" dirty="0"/>
          </a:p>
        </p:txBody>
      </p:sp>
      <p:pic>
        <p:nvPicPr>
          <p:cNvPr id="70658" name="Picture 2"/>
          <p:cNvPicPr>
            <a:picLocks noChangeAspect="1" noChangeArrowheads="1"/>
          </p:cNvPicPr>
          <p:nvPr/>
        </p:nvPicPr>
        <p:blipFill>
          <a:blip r:embed="rId3" cstate="print"/>
          <a:srcRect/>
          <a:stretch>
            <a:fillRect/>
          </a:stretch>
        </p:blipFill>
        <p:spPr bwMode="auto">
          <a:xfrm>
            <a:off x="4335026" y="1649468"/>
            <a:ext cx="4257675" cy="4000500"/>
          </a:xfrm>
          <a:prstGeom prst="rect">
            <a:avLst/>
          </a:prstGeom>
          <a:noFill/>
          <a:ln w="9525">
            <a:noFill/>
            <a:miter lim="800000"/>
            <a:headEnd/>
            <a:tailEnd/>
          </a:ln>
        </p:spPr>
      </p:pic>
      <p:pic>
        <p:nvPicPr>
          <p:cNvPr id="70660" name="Picture 4" descr="http://www.direct-industrial.co.uk/ekmps/shops/nie673747uk/resources/Design/siemens-s7-300-cpu.jpg"/>
          <p:cNvPicPr>
            <a:picLocks noChangeAspect="1" noChangeArrowheads="1"/>
          </p:cNvPicPr>
          <p:nvPr/>
        </p:nvPicPr>
        <p:blipFill>
          <a:blip r:embed="rId4" cstate="print"/>
          <a:srcRect/>
          <a:stretch>
            <a:fillRect/>
          </a:stretch>
        </p:blipFill>
        <p:spPr bwMode="auto">
          <a:xfrm>
            <a:off x="651553" y="1778196"/>
            <a:ext cx="3184195" cy="3784987"/>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Stuxnet</a:t>
            </a:r>
            <a:r>
              <a:rPr lang="en-US" dirty="0" smtClean="0"/>
              <a:t> </a:t>
            </a:r>
            <a:endParaRPr lang="en-US" dirty="0"/>
          </a:p>
        </p:txBody>
      </p:sp>
      <p:sp>
        <p:nvSpPr>
          <p:cNvPr id="4" name="Footer Placeholder 3"/>
          <p:cNvSpPr>
            <a:spLocks noGrp="1"/>
          </p:cNvSpPr>
          <p:nvPr>
            <p:ph type="ftr" sz="quarter" idx="4294967295"/>
          </p:nvPr>
        </p:nvSpPr>
        <p:spPr>
          <a:xfrm>
            <a:off x="381000" y="6358518"/>
            <a:ext cx="4183380" cy="232782"/>
          </a:xfrm>
          <a:prstGeom prst="rect">
            <a:avLst/>
          </a:prstGeom>
        </p:spPr>
        <p:txBody>
          <a:bodyPr/>
          <a:lstStyle/>
          <a:p>
            <a:pPr>
              <a:defRPr/>
            </a:pPr>
            <a:r>
              <a:rPr lang="en-US" dirty="0" smtClean="0"/>
              <a:t>W32.Stuxnet - Threat Intel</a:t>
            </a:r>
            <a:endParaRPr lang="en-US" dirty="0"/>
          </a:p>
        </p:txBody>
      </p:sp>
      <p:sp>
        <p:nvSpPr>
          <p:cNvPr id="5" name="Slide Number Placeholder 4"/>
          <p:cNvSpPr>
            <a:spLocks noGrp="1"/>
          </p:cNvSpPr>
          <p:nvPr>
            <p:ph type="sldNum" sz="quarter" idx="4294967295"/>
          </p:nvPr>
        </p:nvSpPr>
        <p:spPr>
          <a:xfrm>
            <a:off x="8548896" y="6397965"/>
            <a:ext cx="153888" cy="153888"/>
          </a:xfrm>
          <a:prstGeom prst="rect">
            <a:avLst/>
          </a:prstGeom>
        </p:spPr>
        <p:txBody>
          <a:bodyPr/>
          <a:lstStyle/>
          <a:p>
            <a:pPr>
              <a:defRPr/>
            </a:pPr>
            <a:fld id="{446C9BED-6FD4-4BA4-B6B0-4A26058AC9EF}" type="slidenum">
              <a:rPr lang="en-US" smtClean="0"/>
              <a:pPr>
                <a:defRPr/>
              </a:pPr>
              <a:t>37</a:t>
            </a:fld>
            <a:endParaRPr lang="en-US" dirty="0"/>
          </a:p>
        </p:txBody>
      </p:sp>
      <p:sp>
        <p:nvSpPr>
          <p:cNvPr id="7" name="TextBox 6"/>
          <p:cNvSpPr txBox="1"/>
          <p:nvPr/>
        </p:nvSpPr>
        <p:spPr bwMode="ltGray">
          <a:xfrm>
            <a:off x="7052441" y="2501462"/>
            <a:ext cx="1082566" cy="1534511"/>
          </a:xfrm>
          <a:prstGeom prst="rect">
            <a:avLst/>
          </a:prstGeom>
          <a:noFill/>
          <a:ln w="9525">
            <a:noFill/>
            <a:miter lim="800000"/>
            <a:headEnd/>
            <a:tailEnd/>
          </a:ln>
        </p:spPr>
        <p:txBody>
          <a:bodyPr wrap="square" lIns="91419" tIns="45710" rIns="91419" bIns="45710" rtlCol="0" anchor="t" anchorCtr="0">
            <a:noAutofit/>
          </a:bodyPr>
          <a:lstStyle/>
          <a:p>
            <a:pPr>
              <a:lnSpc>
                <a:spcPct val="90000"/>
              </a:lnSpc>
              <a:spcBef>
                <a:spcPts val="0"/>
              </a:spcBef>
              <a:spcAft>
                <a:spcPts val="800"/>
              </a:spcAft>
            </a:pPr>
            <a:endParaRPr lang="en-US" sz="2000" dirty="0" err="1" smtClean="0">
              <a:solidFill>
                <a:schemeClr val="bg2">
                  <a:lumMod val="50000"/>
                </a:schemeClr>
              </a:solidFill>
              <a:latin typeface="Calibri" pitchFamily="34" charset="0"/>
            </a:endParaRPr>
          </a:p>
        </p:txBody>
      </p:sp>
      <p:sp>
        <p:nvSpPr>
          <p:cNvPr id="8" name="TextBox 7"/>
          <p:cNvSpPr txBox="1"/>
          <p:nvPr/>
        </p:nvSpPr>
        <p:spPr bwMode="ltGray">
          <a:xfrm>
            <a:off x="7231117" y="2690648"/>
            <a:ext cx="914400" cy="914400"/>
          </a:xfrm>
          <a:prstGeom prst="rect">
            <a:avLst/>
          </a:prstGeom>
          <a:noFill/>
          <a:ln w="9525">
            <a:noFill/>
            <a:miter lim="800000"/>
            <a:headEnd/>
            <a:tailEnd/>
          </a:ln>
        </p:spPr>
        <p:txBody>
          <a:bodyPr wrap="none" lIns="91419" tIns="45710" rIns="91419" bIns="45710" rtlCol="0" anchor="t" anchorCtr="0">
            <a:noAutofit/>
          </a:bodyPr>
          <a:lstStyle/>
          <a:p>
            <a:pPr>
              <a:lnSpc>
                <a:spcPct val="90000"/>
              </a:lnSpc>
              <a:spcBef>
                <a:spcPts val="0"/>
              </a:spcBef>
              <a:spcAft>
                <a:spcPts val="800"/>
              </a:spcAft>
            </a:pPr>
            <a:endParaRPr lang="en-US" sz="2000" dirty="0" err="1" smtClean="0">
              <a:solidFill>
                <a:schemeClr val="bg2">
                  <a:lumMod val="50000"/>
                </a:schemeClr>
              </a:solidFill>
              <a:latin typeface="Calibri" pitchFamily="34" charset="0"/>
            </a:endParaRPr>
          </a:p>
        </p:txBody>
      </p:sp>
      <p:sp>
        <p:nvSpPr>
          <p:cNvPr id="9" name="TextBox 8"/>
          <p:cNvSpPr txBox="1"/>
          <p:nvPr/>
        </p:nvSpPr>
        <p:spPr bwMode="ltGray">
          <a:xfrm>
            <a:off x="449544" y="5551580"/>
            <a:ext cx="7945685" cy="764186"/>
          </a:xfrm>
          <a:prstGeom prst="rect">
            <a:avLst/>
          </a:prstGeom>
          <a:noFill/>
          <a:ln w="9525">
            <a:noFill/>
            <a:miter lim="800000"/>
            <a:headEnd/>
            <a:tailEnd/>
          </a:ln>
        </p:spPr>
        <p:txBody>
          <a:bodyPr wrap="square" lIns="91419" tIns="45710" rIns="91419" bIns="45710" rtlCol="0" anchor="t" anchorCtr="0">
            <a:noAutofit/>
          </a:bodyPr>
          <a:lstStyle/>
          <a:p>
            <a:pPr algn="l">
              <a:lnSpc>
                <a:spcPct val="90000"/>
              </a:lnSpc>
              <a:spcBef>
                <a:spcPts val="0"/>
              </a:spcBef>
              <a:spcAft>
                <a:spcPts val="800"/>
              </a:spcAft>
            </a:pPr>
            <a:endParaRPr lang="en-US" sz="2000" i="1" dirty="0" smtClean="0">
              <a:solidFill>
                <a:schemeClr val="bg2">
                  <a:lumMod val="50000"/>
                </a:schemeClr>
              </a:solidFill>
              <a:latin typeface="Calibri" pitchFamily="34" charset="0"/>
            </a:endParaRPr>
          </a:p>
          <a:p>
            <a:pPr algn="l">
              <a:lnSpc>
                <a:spcPct val="90000"/>
              </a:lnSpc>
              <a:spcBef>
                <a:spcPts val="0"/>
              </a:spcBef>
              <a:spcAft>
                <a:spcPts val="800"/>
              </a:spcAft>
            </a:pPr>
            <a:r>
              <a:rPr lang="en-US" sz="2000" dirty="0" smtClean="0">
                <a:solidFill>
                  <a:schemeClr val="bg2">
                    <a:lumMod val="50000"/>
                  </a:schemeClr>
                </a:solidFill>
                <a:latin typeface="Calibri" pitchFamily="34" charset="0"/>
              </a:rPr>
              <a:t>Over 40,000 infected unique external IPs, from over 115 countries</a:t>
            </a:r>
          </a:p>
        </p:txBody>
      </p:sp>
      <p:graphicFrame>
        <p:nvGraphicFramePr>
          <p:cNvPr id="12" name="Chart 11"/>
          <p:cNvGraphicFramePr/>
          <p:nvPr/>
        </p:nvGraphicFramePr>
        <p:xfrm>
          <a:off x="350520" y="1097280"/>
          <a:ext cx="8564880" cy="475488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Title 1"/>
          <p:cNvSpPr>
            <a:spLocks noGrp="1"/>
          </p:cNvSpPr>
          <p:nvPr>
            <p:ph type="title"/>
          </p:nvPr>
        </p:nvSpPr>
        <p:spPr/>
        <p:txBody>
          <a:bodyPr/>
          <a:lstStyle/>
          <a:p>
            <a:pPr eaLnBrk="1" hangingPunct="1">
              <a:defRPr/>
            </a:pPr>
            <a:r>
              <a:rPr lang="en-US" dirty="0" err="1" smtClean="0">
                <a:latin typeface="+mn-lt"/>
              </a:rPr>
              <a:t>Stuxnet</a:t>
            </a:r>
            <a:endParaRPr lang="en-US" sz="2000" dirty="0" smtClean="0">
              <a:latin typeface="+mn-lt"/>
            </a:endParaRPr>
          </a:p>
        </p:txBody>
      </p:sp>
      <p:sp>
        <p:nvSpPr>
          <p:cNvPr id="4" name="Footer Placeholder 3"/>
          <p:cNvSpPr>
            <a:spLocks noGrp="1"/>
          </p:cNvSpPr>
          <p:nvPr>
            <p:ph type="ftr" sz="quarter" idx="10"/>
          </p:nvPr>
        </p:nvSpPr>
        <p:spPr/>
        <p:txBody>
          <a:bodyPr/>
          <a:lstStyle/>
          <a:p>
            <a:pPr>
              <a:defRPr/>
            </a:pPr>
            <a:r>
              <a:rPr lang="en-US" smtClean="0">
                <a:latin typeface="+mn-lt"/>
              </a:rPr>
              <a:t>RAID 2010 - The New Generation of Targeted Attacks</a:t>
            </a:r>
            <a:endParaRPr lang="en-US">
              <a:latin typeface="+mn-lt"/>
            </a:endParaRPr>
          </a:p>
        </p:txBody>
      </p:sp>
      <p:sp>
        <p:nvSpPr>
          <p:cNvPr id="23557" name="Slide Number Placeholder 4"/>
          <p:cNvSpPr>
            <a:spLocks noGrp="1"/>
          </p:cNvSpPr>
          <p:nvPr>
            <p:ph type="sldNum" sz="quarter" idx="11"/>
          </p:nvPr>
        </p:nvSpPr>
        <p:spPr/>
        <p:txBody>
          <a:bodyPr/>
          <a:lstStyle/>
          <a:p>
            <a:pPr>
              <a:defRPr/>
            </a:pPr>
            <a:fld id="{09A90C3C-DA34-4505-AA07-BF25C360676B}" type="slidenum">
              <a:rPr lang="en-US" smtClean="0">
                <a:latin typeface="+mn-lt"/>
                <a:ea typeface="Calibri" pitchFamily="34" charset="0"/>
              </a:rPr>
              <a:pPr>
                <a:defRPr/>
              </a:pPr>
              <a:t>38</a:t>
            </a:fld>
            <a:endParaRPr lang="en-US" smtClean="0">
              <a:latin typeface="+mn-lt"/>
              <a:ea typeface="Calibri" pitchFamily="34" charset="0"/>
            </a:endParaRPr>
          </a:p>
        </p:txBody>
      </p:sp>
      <p:graphicFrame>
        <p:nvGraphicFramePr>
          <p:cNvPr id="1026" name="Object 2"/>
          <p:cNvGraphicFramePr>
            <a:graphicFrameLocks noChangeAspect="1"/>
          </p:cNvGraphicFramePr>
          <p:nvPr/>
        </p:nvGraphicFramePr>
        <p:xfrm>
          <a:off x="193675" y="1169988"/>
          <a:ext cx="8328025" cy="5094287"/>
        </p:xfrm>
        <a:graphic>
          <a:graphicData uri="http://schemas.openxmlformats.org/presentationml/2006/ole">
            <p:oleObj spid="_x0000_s1026" name="Worksheet" r:id="rId4" imgW="5058004" imgH="3381324" progId="Excel.Sheet.12">
              <p:embed/>
            </p:oleObj>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p:cNvPicPr>
            <a:picLocks noChangeAspect="1" noChangeArrowheads="1"/>
          </p:cNvPicPr>
          <p:nvPr/>
        </p:nvPicPr>
        <p:blipFill>
          <a:blip r:embed="rId2" cstate="print"/>
          <a:srcRect/>
          <a:stretch>
            <a:fillRect/>
          </a:stretch>
        </p:blipFill>
        <p:spPr bwMode="auto">
          <a:xfrm>
            <a:off x="1" y="0"/>
            <a:ext cx="9144000" cy="6202680"/>
          </a:xfrm>
          <a:prstGeom prst="rect">
            <a:avLst/>
          </a:prstGeom>
          <a:noFill/>
          <a:ln w="9525">
            <a:noFill/>
            <a:miter lim="800000"/>
            <a:headEnd/>
            <a:tailEnd/>
          </a:ln>
          <a:effectLst/>
        </p:spPr>
      </p:pic>
      <p:sp>
        <p:nvSpPr>
          <p:cNvPr id="59393" name="Title 1"/>
          <p:cNvSpPr>
            <a:spLocks noGrp="1"/>
          </p:cNvSpPr>
          <p:nvPr>
            <p:ph type="ctrTitle"/>
          </p:nvPr>
        </p:nvSpPr>
        <p:spPr>
          <a:xfrm>
            <a:off x="685800" y="4099560"/>
            <a:ext cx="6659880" cy="624840"/>
          </a:xfrm>
          <a:solidFill>
            <a:schemeClr val="accent1">
              <a:alpha val="75000"/>
            </a:schemeClr>
          </a:solidFill>
          <a:effectLst>
            <a:outerShdw blurRad="50800" dist="38100" dir="2700000" algn="tl" rotWithShape="0">
              <a:prstClr val="black">
                <a:alpha val="40000"/>
              </a:prstClr>
            </a:outerShdw>
          </a:effectLst>
        </p:spPr>
        <p:txBody>
          <a:bodyPr/>
          <a:lstStyle/>
          <a:p>
            <a:r>
              <a:rPr lang="en-US" dirty="0" smtClean="0">
                <a:solidFill>
                  <a:schemeClr val="bg1"/>
                </a:solidFill>
              </a:rPr>
              <a:t>Defense and Protection Challenges</a:t>
            </a:r>
          </a:p>
        </p:txBody>
      </p:sp>
      <p:sp>
        <p:nvSpPr>
          <p:cNvPr id="3" name="Footer Placeholder 2"/>
          <p:cNvSpPr>
            <a:spLocks noGrp="1"/>
          </p:cNvSpPr>
          <p:nvPr>
            <p:ph type="ftr" sz="quarter" idx="10"/>
          </p:nvPr>
        </p:nvSpPr>
        <p:spPr/>
        <p:txBody>
          <a:bodyPr/>
          <a:lstStyle/>
          <a:p>
            <a:pPr>
              <a:defRPr/>
            </a:pPr>
            <a:r>
              <a:rPr lang="en-US" smtClean="0"/>
              <a:t>RAID 2010 - The New Generation of Targeted Attacks</a:t>
            </a:r>
            <a:endParaRPr lang="en-US"/>
          </a:p>
        </p:txBody>
      </p:sp>
      <p:sp>
        <p:nvSpPr>
          <p:cNvPr id="59395" name="Slide Number Placeholder 3"/>
          <p:cNvSpPr>
            <a:spLocks noGrp="1"/>
          </p:cNvSpPr>
          <p:nvPr>
            <p:ph type="sldNum" sz="quarter" idx="11"/>
          </p:nvPr>
        </p:nvSpPr>
        <p:spPr>
          <a:noFill/>
        </p:spPr>
        <p:txBody>
          <a:bodyPr/>
          <a:lstStyle/>
          <a:p>
            <a:fld id="{74B01564-AD1E-458D-BB5D-A14FF6193C28}" type="slidenum">
              <a:rPr lang="en-US" smtClean="0">
                <a:cs typeface="Arial" charset="0"/>
              </a:rPr>
              <a:pPr/>
              <a:t>39</a:t>
            </a:fld>
            <a:endParaRPr lang="en-US" smtClean="0">
              <a:cs typeface="Arial"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p:cNvSpPr>
            <a:spLocks noGrp="1"/>
          </p:cNvSpPr>
          <p:nvPr>
            <p:ph type="title"/>
          </p:nvPr>
        </p:nvSpPr>
        <p:spPr/>
        <p:txBody>
          <a:bodyPr/>
          <a:lstStyle/>
          <a:p>
            <a:r>
              <a:rPr lang="en-US" smtClean="0"/>
              <a:t>Defenses</a:t>
            </a:r>
          </a:p>
        </p:txBody>
      </p:sp>
      <p:sp>
        <p:nvSpPr>
          <p:cNvPr id="4" name="Footer Placeholder 3"/>
          <p:cNvSpPr>
            <a:spLocks noGrp="1"/>
          </p:cNvSpPr>
          <p:nvPr>
            <p:ph type="ftr" sz="quarter" idx="10"/>
          </p:nvPr>
        </p:nvSpPr>
        <p:spPr/>
        <p:txBody>
          <a:bodyPr/>
          <a:lstStyle/>
          <a:p>
            <a:pPr>
              <a:defRPr/>
            </a:pPr>
            <a:r>
              <a:rPr lang="en-US" smtClean="0"/>
              <a:t>RAID 2010 - The New Generation of Targeted Attacks</a:t>
            </a:r>
            <a:endParaRPr lang="en-US"/>
          </a:p>
        </p:txBody>
      </p:sp>
      <p:sp>
        <p:nvSpPr>
          <p:cNvPr id="60419" name="Slide Number Placeholder 4"/>
          <p:cNvSpPr>
            <a:spLocks noGrp="1"/>
          </p:cNvSpPr>
          <p:nvPr>
            <p:ph type="sldNum" sz="quarter" idx="11"/>
          </p:nvPr>
        </p:nvSpPr>
        <p:spPr>
          <a:noFill/>
        </p:spPr>
        <p:txBody>
          <a:bodyPr/>
          <a:lstStyle/>
          <a:p>
            <a:fld id="{0F15A79C-7EE2-4F83-B3F7-E5A3372C77AE}" type="slidenum">
              <a:rPr lang="en-US" smtClean="0">
                <a:cs typeface="Arial" charset="0"/>
              </a:rPr>
              <a:pPr/>
              <a:t>40</a:t>
            </a:fld>
            <a:endParaRPr lang="en-US" smtClean="0">
              <a:cs typeface="Arial" charset="0"/>
            </a:endParaRPr>
          </a:p>
        </p:txBody>
      </p:sp>
      <p:grpSp>
        <p:nvGrpSpPr>
          <p:cNvPr id="60420" name="Group 8"/>
          <p:cNvGrpSpPr>
            <a:grpSpLocks/>
          </p:cNvGrpSpPr>
          <p:nvPr/>
        </p:nvGrpSpPr>
        <p:grpSpPr bwMode="auto">
          <a:xfrm>
            <a:off x="428625" y="1371600"/>
            <a:ext cx="995363" cy="1093788"/>
            <a:chOff x="428262" y="1372252"/>
            <a:chExt cx="995424" cy="1093155"/>
          </a:xfrm>
        </p:grpSpPr>
        <p:pic>
          <p:nvPicPr>
            <p:cNvPr id="60479" name="Picture 4" descr="C:\Documents and Settings\Eric_Chien\My Documents\My Pictures\Microsoft Clip Organizer\j0433931.png"/>
            <p:cNvPicPr>
              <a:picLocks noChangeAspect="1" noChangeArrowheads="1"/>
            </p:cNvPicPr>
            <p:nvPr/>
          </p:nvPicPr>
          <p:blipFill>
            <a:blip r:embed="rId3" cstate="print"/>
            <a:srcRect/>
            <a:stretch>
              <a:fillRect/>
            </a:stretch>
          </p:blipFill>
          <p:spPr bwMode="auto">
            <a:xfrm flipH="1">
              <a:off x="428262" y="1372252"/>
              <a:ext cx="960700" cy="903555"/>
            </a:xfrm>
            <a:prstGeom prst="rect">
              <a:avLst/>
            </a:prstGeom>
            <a:noFill/>
            <a:ln w="9525">
              <a:noFill/>
              <a:miter lim="800000"/>
              <a:headEnd/>
              <a:tailEnd/>
            </a:ln>
          </p:spPr>
        </p:pic>
        <p:sp>
          <p:nvSpPr>
            <p:cNvPr id="8" name="TextBox 7"/>
            <p:cNvSpPr txBox="1"/>
            <p:nvPr/>
          </p:nvSpPr>
          <p:spPr bwMode="ltGray">
            <a:xfrm>
              <a:off x="509230" y="2106840"/>
              <a:ext cx="914456" cy="358567"/>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r>
                <a:rPr lang="en-US" sz="2000" dirty="0">
                  <a:solidFill>
                    <a:schemeClr val="bg2">
                      <a:lumMod val="50000"/>
                    </a:schemeClr>
                  </a:solidFill>
                  <a:latin typeface="Calibri" pitchFamily="34" charset="0"/>
                  <a:cs typeface="+mn-cs"/>
                </a:rPr>
                <a:t>Attacker</a:t>
              </a:r>
            </a:p>
          </p:txBody>
        </p:sp>
      </p:grpSp>
      <p:cxnSp>
        <p:nvCxnSpPr>
          <p:cNvPr id="60421" name="Straight Arrow Connector 25"/>
          <p:cNvCxnSpPr>
            <a:cxnSpLocks noChangeShapeType="1"/>
          </p:cNvCxnSpPr>
          <p:nvPr/>
        </p:nvCxnSpPr>
        <p:spPr bwMode="auto">
          <a:xfrm>
            <a:off x="1446213" y="1874838"/>
            <a:ext cx="3379787" cy="11112"/>
          </a:xfrm>
          <a:prstGeom prst="straightConnector1">
            <a:avLst/>
          </a:prstGeom>
          <a:noFill/>
          <a:ln w="19050" algn="ctr">
            <a:solidFill>
              <a:schemeClr val="bg2"/>
            </a:solidFill>
            <a:round/>
            <a:headEnd/>
            <a:tailEnd type="arrow" w="med" len="med"/>
          </a:ln>
        </p:spPr>
      </p:cxnSp>
      <p:pic>
        <p:nvPicPr>
          <p:cNvPr id="60422" name="Picture 8" descr="http://www.deanlee.cn/wp-content/uploads/2007/08/windowslivewriterihavecreatedamsnchatbotalice35.cn-1466aalice-thumb2.jpg">
            <a:hlinkClick r:id="rId4"/>
          </p:cNvPr>
          <p:cNvPicPr>
            <a:picLocks noChangeAspect="1" noChangeArrowheads="1"/>
          </p:cNvPicPr>
          <p:nvPr/>
        </p:nvPicPr>
        <p:blipFill>
          <a:blip r:embed="rId5" cstate="print"/>
          <a:srcRect/>
          <a:stretch>
            <a:fillRect/>
          </a:stretch>
        </p:blipFill>
        <p:spPr bwMode="auto">
          <a:xfrm>
            <a:off x="2997200" y="1624013"/>
            <a:ext cx="603250" cy="547687"/>
          </a:xfrm>
          <a:prstGeom prst="rect">
            <a:avLst/>
          </a:prstGeom>
          <a:noFill/>
          <a:ln w="9525">
            <a:noFill/>
            <a:miter lim="800000"/>
            <a:headEnd/>
            <a:tailEnd/>
          </a:ln>
        </p:spPr>
      </p:pic>
      <p:pic>
        <p:nvPicPr>
          <p:cNvPr id="60423" name="Picture 9" descr="C:\Documents and Settings\Eric_Chien\My Documents\My Pictures\Microsoft Clip Organizer\j0431587.png"/>
          <p:cNvPicPr>
            <a:picLocks noChangeAspect="1" noChangeArrowheads="1"/>
          </p:cNvPicPr>
          <p:nvPr/>
        </p:nvPicPr>
        <p:blipFill>
          <a:blip r:embed="rId6" cstate="print"/>
          <a:srcRect/>
          <a:stretch>
            <a:fillRect/>
          </a:stretch>
        </p:blipFill>
        <p:spPr bwMode="auto">
          <a:xfrm>
            <a:off x="1839913" y="1574800"/>
            <a:ext cx="649287" cy="649288"/>
          </a:xfrm>
          <a:prstGeom prst="rect">
            <a:avLst/>
          </a:prstGeom>
          <a:noFill/>
          <a:ln w="9525">
            <a:noFill/>
            <a:miter lim="800000"/>
            <a:headEnd/>
            <a:tailEnd/>
          </a:ln>
        </p:spPr>
      </p:pic>
      <p:grpSp>
        <p:nvGrpSpPr>
          <p:cNvPr id="60424" name="Group 35"/>
          <p:cNvGrpSpPr>
            <a:grpSpLocks/>
          </p:cNvGrpSpPr>
          <p:nvPr/>
        </p:nvGrpSpPr>
        <p:grpSpPr bwMode="auto">
          <a:xfrm>
            <a:off x="4932363" y="1473200"/>
            <a:ext cx="936625" cy="1179513"/>
            <a:chOff x="3555358" y="3915919"/>
            <a:chExt cx="935618" cy="1178870"/>
          </a:xfrm>
        </p:grpSpPr>
        <p:pic>
          <p:nvPicPr>
            <p:cNvPr id="60477" name="Picture 10" descr="C:\Documents and Settings\Eric_Chien\Local Settings\Temporary Internet Files\Content.IE5\7TKUMKH0\MCj04326250000[1].png"/>
            <p:cNvPicPr>
              <a:picLocks noChangeAspect="1" noChangeArrowheads="1"/>
            </p:cNvPicPr>
            <p:nvPr/>
          </p:nvPicPr>
          <p:blipFill>
            <a:blip r:embed="rId7" cstate="print"/>
            <a:srcRect/>
            <a:stretch>
              <a:fillRect/>
            </a:stretch>
          </p:blipFill>
          <p:spPr bwMode="auto">
            <a:xfrm>
              <a:off x="3613853" y="3915919"/>
              <a:ext cx="877123" cy="877123"/>
            </a:xfrm>
            <a:prstGeom prst="rect">
              <a:avLst/>
            </a:prstGeom>
            <a:noFill/>
            <a:ln w="9525">
              <a:noFill/>
              <a:miter lim="800000"/>
              <a:headEnd/>
              <a:tailEnd/>
            </a:ln>
          </p:spPr>
        </p:pic>
        <p:sp>
          <p:nvSpPr>
            <p:cNvPr id="14" name="TextBox 13"/>
            <p:cNvSpPr txBox="1"/>
            <p:nvPr/>
          </p:nvSpPr>
          <p:spPr bwMode="ltGray">
            <a:xfrm>
              <a:off x="3555358" y="4736210"/>
              <a:ext cx="915002" cy="358579"/>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r>
                <a:rPr lang="en-US" sz="2000" dirty="0">
                  <a:solidFill>
                    <a:schemeClr val="bg2">
                      <a:lumMod val="50000"/>
                    </a:schemeClr>
                  </a:solidFill>
                  <a:latin typeface="Calibri" pitchFamily="34" charset="0"/>
                  <a:cs typeface="+mn-cs"/>
                </a:rPr>
                <a:t>Victim</a:t>
              </a:r>
            </a:p>
          </p:txBody>
        </p:sp>
      </p:grpSp>
      <p:grpSp>
        <p:nvGrpSpPr>
          <p:cNvPr id="5" name="Group 30"/>
          <p:cNvGrpSpPr>
            <a:grpSpLocks/>
          </p:cNvGrpSpPr>
          <p:nvPr/>
        </p:nvGrpSpPr>
        <p:grpSpPr bwMode="auto">
          <a:xfrm>
            <a:off x="3749675" y="833438"/>
            <a:ext cx="2801938" cy="1724025"/>
            <a:chOff x="3750197" y="833377"/>
            <a:chExt cx="2801074" cy="1724629"/>
          </a:xfrm>
        </p:grpSpPr>
        <p:pic>
          <p:nvPicPr>
            <p:cNvPr id="60475" name="Picture 2" descr="C:\Documents and Settings\Eric_Chien\Local Settings\Temporary Internet Files\Content.IE5\POF7G8CD\MCj04417220000[1].png"/>
            <p:cNvPicPr>
              <a:picLocks noChangeAspect="1" noChangeArrowheads="1"/>
            </p:cNvPicPr>
            <p:nvPr/>
          </p:nvPicPr>
          <p:blipFill>
            <a:blip r:embed="rId8" cstate="print"/>
            <a:srcRect/>
            <a:stretch>
              <a:fillRect/>
            </a:stretch>
          </p:blipFill>
          <p:spPr bwMode="auto">
            <a:xfrm flipH="1">
              <a:off x="4456253" y="1360167"/>
              <a:ext cx="1036456" cy="1197839"/>
            </a:xfrm>
            <a:prstGeom prst="rect">
              <a:avLst/>
            </a:prstGeom>
            <a:noFill/>
            <a:ln w="9525">
              <a:noFill/>
              <a:miter lim="800000"/>
              <a:headEnd/>
              <a:tailEnd/>
            </a:ln>
          </p:spPr>
        </p:pic>
        <p:sp>
          <p:nvSpPr>
            <p:cNvPr id="30" name="TextBox 29"/>
            <p:cNvSpPr txBox="1"/>
            <p:nvPr/>
          </p:nvSpPr>
          <p:spPr bwMode="ltGray">
            <a:xfrm>
              <a:off x="3750197" y="833377"/>
              <a:ext cx="2801074" cy="682864"/>
            </a:xfrm>
            <a:prstGeom prst="rect">
              <a:avLst/>
            </a:prstGeom>
            <a:noFill/>
            <a:ln w="9525">
              <a:noFill/>
              <a:miter lim="800000"/>
              <a:headEnd/>
              <a:tailEnd/>
            </a:ln>
          </p:spPr>
          <p:txBody>
            <a:bodyPr wrap="none" lIns="91419" tIns="45710" rIns="91419" bIns="45710"/>
            <a:lstStyle/>
            <a:p>
              <a:pPr>
                <a:lnSpc>
                  <a:spcPct val="90000"/>
                </a:lnSpc>
                <a:spcBef>
                  <a:spcPts val="0"/>
                </a:spcBef>
                <a:spcAft>
                  <a:spcPts val="800"/>
                </a:spcAft>
                <a:defRPr/>
              </a:pPr>
              <a:r>
                <a:rPr lang="en-US" sz="2000" dirty="0">
                  <a:solidFill>
                    <a:schemeClr val="bg2">
                      <a:lumMod val="50000"/>
                    </a:schemeClr>
                  </a:solidFill>
                  <a:latin typeface="Calibri" pitchFamily="34" charset="0"/>
                  <a:cs typeface="+mn-cs"/>
                </a:rPr>
                <a:t>Email / IM Gateway</a:t>
              </a:r>
              <a:br>
                <a:rPr lang="en-US" sz="2000" dirty="0">
                  <a:solidFill>
                    <a:schemeClr val="bg2">
                      <a:lumMod val="50000"/>
                    </a:schemeClr>
                  </a:solidFill>
                  <a:latin typeface="Calibri" pitchFamily="34" charset="0"/>
                  <a:cs typeface="+mn-cs"/>
                </a:rPr>
              </a:br>
              <a:r>
                <a:rPr lang="en-US" sz="2000" dirty="0">
                  <a:solidFill>
                    <a:schemeClr val="bg2">
                      <a:lumMod val="50000"/>
                    </a:schemeClr>
                  </a:solidFill>
                  <a:latin typeface="Calibri" pitchFamily="34" charset="0"/>
                  <a:cs typeface="+mn-cs"/>
                </a:rPr>
                <a:t>SPAM / Content Filtering</a:t>
              </a:r>
            </a:p>
          </p:txBody>
        </p:sp>
      </p:grpSp>
      <p:grpSp>
        <p:nvGrpSpPr>
          <p:cNvPr id="6" name="Group 66"/>
          <p:cNvGrpSpPr>
            <a:grpSpLocks/>
          </p:cNvGrpSpPr>
          <p:nvPr/>
        </p:nvGrpSpPr>
        <p:grpSpPr bwMode="auto">
          <a:xfrm>
            <a:off x="6091238" y="1793875"/>
            <a:ext cx="2620962" cy="728663"/>
            <a:chOff x="6091698" y="1794197"/>
            <a:chExt cx="2620823" cy="729084"/>
          </a:xfrm>
        </p:grpSpPr>
        <p:pic>
          <p:nvPicPr>
            <p:cNvPr id="60465" name="Picture 2"/>
            <p:cNvPicPr>
              <a:picLocks noChangeAspect="1" noChangeArrowheads="1"/>
            </p:cNvPicPr>
            <p:nvPr/>
          </p:nvPicPr>
          <p:blipFill>
            <a:blip r:embed="rId9" cstate="print"/>
            <a:srcRect/>
            <a:stretch>
              <a:fillRect/>
            </a:stretch>
          </p:blipFill>
          <p:spPr bwMode="auto">
            <a:xfrm>
              <a:off x="8160153" y="1888380"/>
              <a:ext cx="552368" cy="536706"/>
            </a:xfrm>
            <a:prstGeom prst="rect">
              <a:avLst/>
            </a:prstGeom>
            <a:noFill/>
            <a:ln w="9525">
              <a:noFill/>
              <a:miter lim="800000"/>
              <a:headEnd/>
              <a:tailEnd/>
            </a:ln>
          </p:spPr>
        </p:pic>
        <p:grpSp>
          <p:nvGrpSpPr>
            <p:cNvPr id="60466" name="Group 43"/>
            <p:cNvGrpSpPr>
              <a:grpSpLocks/>
            </p:cNvGrpSpPr>
            <p:nvPr/>
          </p:nvGrpSpPr>
          <p:grpSpPr bwMode="auto">
            <a:xfrm>
              <a:off x="6091698" y="1794197"/>
              <a:ext cx="2577740" cy="729084"/>
              <a:chOff x="6091698" y="1794197"/>
              <a:chExt cx="2577740" cy="729084"/>
            </a:xfrm>
          </p:grpSpPr>
          <p:grpSp>
            <p:nvGrpSpPr>
              <p:cNvPr id="60467" name="Group 29"/>
              <p:cNvGrpSpPr>
                <a:grpSpLocks/>
              </p:cNvGrpSpPr>
              <p:nvPr/>
            </p:nvGrpSpPr>
            <p:grpSpPr bwMode="auto">
              <a:xfrm>
                <a:off x="6091698" y="1794197"/>
                <a:ext cx="1941131" cy="729084"/>
                <a:chOff x="1322769" y="3993266"/>
                <a:chExt cx="3225359" cy="1250065"/>
              </a:xfrm>
            </p:grpSpPr>
            <p:pic>
              <p:nvPicPr>
                <p:cNvPr id="60469" name="Picture 16" descr="http://www.javierleung.com/sub/_img/Microsoft%20Office%20-%20PowerPoint.png"/>
                <p:cNvPicPr>
                  <a:picLocks noChangeAspect="1" noChangeArrowheads="1"/>
                </p:cNvPicPr>
                <p:nvPr/>
              </p:nvPicPr>
              <p:blipFill>
                <a:blip r:embed="rId10" cstate="print"/>
                <a:srcRect/>
                <a:stretch>
                  <a:fillRect/>
                </a:stretch>
              </p:blipFill>
              <p:spPr bwMode="auto">
                <a:xfrm>
                  <a:off x="3350709" y="4018787"/>
                  <a:ext cx="1108797" cy="1108797"/>
                </a:xfrm>
                <a:prstGeom prst="rect">
                  <a:avLst/>
                </a:prstGeom>
                <a:noFill/>
                <a:ln w="9525">
                  <a:noFill/>
                  <a:miter lim="800000"/>
                  <a:headEnd/>
                  <a:tailEnd/>
                </a:ln>
              </p:spPr>
            </p:pic>
            <p:pic>
              <p:nvPicPr>
                <p:cNvPr id="60470" name="Picture 12" descr="http://www.the-glass-co.com/myglassplate/i/pdf.jpg"/>
                <p:cNvPicPr>
                  <a:picLocks noChangeAspect="1" noChangeArrowheads="1"/>
                </p:cNvPicPr>
                <p:nvPr/>
              </p:nvPicPr>
              <p:blipFill>
                <a:blip r:embed="rId11" cstate="print"/>
                <a:srcRect/>
                <a:stretch>
                  <a:fillRect/>
                </a:stretch>
              </p:blipFill>
              <p:spPr bwMode="auto">
                <a:xfrm>
                  <a:off x="1322769" y="3993266"/>
                  <a:ext cx="1046022" cy="1046022"/>
                </a:xfrm>
                <a:prstGeom prst="rect">
                  <a:avLst/>
                </a:prstGeom>
                <a:noFill/>
                <a:ln w="9525">
                  <a:noFill/>
                  <a:miter lim="800000"/>
                  <a:headEnd/>
                  <a:tailEnd/>
                </a:ln>
              </p:spPr>
            </p:pic>
            <p:pic>
              <p:nvPicPr>
                <p:cNvPr id="60471" name="Picture 14" descr="http://www.lancs.ac.uk/fass/projects/movingmanchester/glocal_imaginaries/abstracts/WordIcon.jpg"/>
                <p:cNvPicPr>
                  <a:picLocks noChangeAspect="1" noChangeArrowheads="1"/>
                </p:cNvPicPr>
                <p:nvPr/>
              </p:nvPicPr>
              <p:blipFill>
                <a:blip r:embed="rId12" cstate="print"/>
                <a:srcRect/>
                <a:stretch>
                  <a:fillRect/>
                </a:stretch>
              </p:blipFill>
              <p:spPr bwMode="auto">
                <a:xfrm>
                  <a:off x="2320562" y="4065086"/>
                  <a:ext cx="1040360" cy="1027775"/>
                </a:xfrm>
                <a:prstGeom prst="rect">
                  <a:avLst/>
                </a:prstGeom>
                <a:noFill/>
                <a:ln w="9525">
                  <a:noFill/>
                  <a:miter lim="800000"/>
                  <a:headEnd/>
                  <a:tailEnd/>
                </a:ln>
              </p:spPr>
            </p:pic>
            <p:pic>
              <p:nvPicPr>
                <p:cNvPr id="60472" name="Picture 20" descr="C:\Documents and Settings\Eric_Chien\My Documents\My Pictures\Microsoft Clip Organizer\j0434816.png"/>
                <p:cNvPicPr>
                  <a:picLocks noChangeAspect="1" noChangeArrowheads="1"/>
                </p:cNvPicPr>
                <p:nvPr/>
              </p:nvPicPr>
              <p:blipFill>
                <a:blip r:embed="rId13" cstate="print"/>
                <a:srcRect/>
                <a:stretch>
                  <a:fillRect/>
                </a:stretch>
              </p:blipFill>
              <p:spPr bwMode="auto">
                <a:xfrm>
                  <a:off x="2777463" y="4491238"/>
                  <a:ext cx="752093" cy="752093"/>
                </a:xfrm>
                <a:prstGeom prst="rect">
                  <a:avLst/>
                </a:prstGeom>
                <a:noFill/>
                <a:ln w="9525">
                  <a:noFill/>
                  <a:miter lim="800000"/>
                  <a:headEnd/>
                  <a:tailEnd/>
                </a:ln>
              </p:spPr>
            </p:pic>
            <p:pic>
              <p:nvPicPr>
                <p:cNvPr id="60473" name="Picture 20" descr="C:\Documents and Settings\Eric_Chien\My Documents\My Pictures\Microsoft Clip Organizer\j0434816.png"/>
                <p:cNvPicPr>
                  <a:picLocks noChangeAspect="1" noChangeArrowheads="1"/>
                </p:cNvPicPr>
                <p:nvPr/>
              </p:nvPicPr>
              <p:blipFill>
                <a:blip r:embed="rId13" cstate="print"/>
                <a:srcRect/>
                <a:stretch>
                  <a:fillRect/>
                </a:stretch>
              </p:blipFill>
              <p:spPr bwMode="auto">
                <a:xfrm>
                  <a:off x="1758890" y="4468089"/>
                  <a:ext cx="752093" cy="752093"/>
                </a:xfrm>
                <a:prstGeom prst="rect">
                  <a:avLst/>
                </a:prstGeom>
                <a:noFill/>
                <a:ln w="9525">
                  <a:noFill/>
                  <a:miter lim="800000"/>
                  <a:headEnd/>
                  <a:tailEnd/>
                </a:ln>
              </p:spPr>
            </p:pic>
            <p:pic>
              <p:nvPicPr>
                <p:cNvPr id="60474" name="Picture 20" descr="C:\Documents and Settings\Eric_Chien\My Documents\My Pictures\Microsoft Clip Organizer\j0434816.png"/>
                <p:cNvPicPr>
                  <a:picLocks noChangeAspect="1" noChangeArrowheads="1"/>
                </p:cNvPicPr>
                <p:nvPr/>
              </p:nvPicPr>
              <p:blipFill>
                <a:blip r:embed="rId13" cstate="print"/>
                <a:srcRect/>
                <a:stretch>
                  <a:fillRect/>
                </a:stretch>
              </p:blipFill>
              <p:spPr bwMode="auto">
                <a:xfrm>
                  <a:off x="3796035" y="4479664"/>
                  <a:ext cx="752093" cy="752093"/>
                </a:xfrm>
                <a:prstGeom prst="rect">
                  <a:avLst/>
                </a:prstGeom>
                <a:noFill/>
                <a:ln w="9525">
                  <a:noFill/>
                  <a:miter lim="800000"/>
                  <a:headEnd/>
                  <a:tailEnd/>
                </a:ln>
              </p:spPr>
            </p:pic>
          </p:grpSp>
          <p:pic>
            <p:nvPicPr>
              <p:cNvPr id="60468" name="Picture 20" descr="C:\Documents and Settings\Eric_Chien\My Documents\My Pictures\Microsoft Clip Organizer\j0434816.png"/>
              <p:cNvPicPr>
                <a:picLocks noChangeAspect="1" noChangeArrowheads="1"/>
              </p:cNvPicPr>
              <p:nvPr/>
            </p:nvPicPr>
            <p:blipFill>
              <a:blip r:embed="rId14" cstate="print"/>
              <a:srcRect/>
              <a:stretch>
                <a:fillRect/>
              </a:stretch>
            </p:blipFill>
            <p:spPr bwMode="auto">
              <a:xfrm>
                <a:off x="8156045" y="1932972"/>
                <a:ext cx="513393" cy="474215"/>
              </a:xfrm>
              <a:prstGeom prst="rect">
                <a:avLst/>
              </a:prstGeom>
              <a:noFill/>
              <a:ln w="9525">
                <a:noFill/>
                <a:miter lim="800000"/>
                <a:headEnd/>
                <a:tailEnd/>
              </a:ln>
            </p:spPr>
          </p:pic>
        </p:grpSp>
      </p:grpSp>
      <p:grpSp>
        <p:nvGrpSpPr>
          <p:cNvPr id="10" name="Group 44"/>
          <p:cNvGrpSpPr>
            <a:grpSpLocks/>
          </p:cNvGrpSpPr>
          <p:nvPr/>
        </p:nvGrpSpPr>
        <p:grpSpPr bwMode="auto">
          <a:xfrm>
            <a:off x="6181725" y="2063750"/>
            <a:ext cx="2611438" cy="1420813"/>
            <a:chOff x="6181122" y="2063186"/>
            <a:chExt cx="2612744" cy="1420794"/>
          </a:xfrm>
        </p:grpSpPr>
        <p:grpSp>
          <p:nvGrpSpPr>
            <p:cNvPr id="60459" name="Group 35"/>
            <p:cNvGrpSpPr>
              <a:grpSpLocks/>
            </p:cNvGrpSpPr>
            <p:nvPr/>
          </p:nvGrpSpPr>
          <p:grpSpPr bwMode="auto">
            <a:xfrm>
              <a:off x="6181122" y="2071868"/>
              <a:ext cx="2349418" cy="1412112"/>
              <a:chOff x="6181122" y="2071868"/>
              <a:chExt cx="2349418" cy="1412112"/>
            </a:xfrm>
          </p:grpSpPr>
          <p:pic>
            <p:nvPicPr>
              <p:cNvPr id="60461" name="Picture 3" descr="C:\Documents and Settings\Eric_Chien\Local Settings\Temporary Internet Files\Content.IE5\POF7G8CD\MCj04417220000[1].png"/>
              <p:cNvPicPr>
                <a:picLocks noChangeAspect="1" noChangeArrowheads="1"/>
              </p:cNvPicPr>
              <p:nvPr/>
            </p:nvPicPr>
            <p:blipFill>
              <a:blip r:embed="rId15" cstate="print"/>
              <a:srcRect/>
              <a:stretch>
                <a:fillRect/>
              </a:stretch>
            </p:blipFill>
            <p:spPr bwMode="auto">
              <a:xfrm>
                <a:off x="6840879" y="2071868"/>
                <a:ext cx="700488" cy="700488"/>
              </a:xfrm>
              <a:prstGeom prst="rect">
                <a:avLst/>
              </a:prstGeom>
              <a:noFill/>
              <a:ln w="9525">
                <a:noFill/>
                <a:miter lim="800000"/>
                <a:headEnd/>
                <a:tailEnd/>
              </a:ln>
            </p:spPr>
          </p:pic>
          <p:pic>
            <p:nvPicPr>
              <p:cNvPr id="60462" name="Picture 3" descr="C:\Documents and Settings\Eric_Chien\Local Settings\Temporary Internet Files\Content.IE5\POF7G8CD\MCj04417220000[1].png"/>
              <p:cNvPicPr>
                <a:picLocks noChangeAspect="1" noChangeArrowheads="1"/>
              </p:cNvPicPr>
              <p:nvPr/>
            </p:nvPicPr>
            <p:blipFill>
              <a:blip r:embed="rId15" cstate="print"/>
              <a:srcRect/>
              <a:stretch>
                <a:fillRect/>
              </a:stretch>
            </p:blipFill>
            <p:spPr bwMode="auto">
              <a:xfrm>
                <a:off x="7431187" y="2071868"/>
                <a:ext cx="700488" cy="700488"/>
              </a:xfrm>
              <a:prstGeom prst="rect">
                <a:avLst/>
              </a:prstGeom>
              <a:noFill/>
              <a:ln w="9525">
                <a:noFill/>
                <a:miter lim="800000"/>
                <a:headEnd/>
                <a:tailEnd/>
              </a:ln>
            </p:spPr>
          </p:pic>
          <p:pic>
            <p:nvPicPr>
              <p:cNvPr id="60463" name="Picture 3" descr="C:\Documents and Settings\Eric_Chien\Local Settings\Temporary Internet Files\Content.IE5\POF7G8CD\MCj04417220000[1].png"/>
              <p:cNvPicPr>
                <a:picLocks noChangeAspect="1" noChangeArrowheads="1"/>
              </p:cNvPicPr>
              <p:nvPr/>
            </p:nvPicPr>
            <p:blipFill>
              <a:blip r:embed="rId15" cstate="print"/>
              <a:srcRect/>
              <a:stretch>
                <a:fillRect/>
              </a:stretch>
            </p:blipFill>
            <p:spPr bwMode="auto">
              <a:xfrm>
                <a:off x="6181122" y="2071868"/>
                <a:ext cx="700488" cy="700488"/>
              </a:xfrm>
              <a:prstGeom prst="rect">
                <a:avLst/>
              </a:prstGeom>
              <a:noFill/>
              <a:ln w="9525">
                <a:noFill/>
                <a:miter lim="800000"/>
                <a:headEnd/>
                <a:tailEnd/>
              </a:ln>
            </p:spPr>
          </p:pic>
          <p:sp>
            <p:nvSpPr>
              <p:cNvPr id="35" name="TextBox 34"/>
              <p:cNvSpPr txBox="1"/>
              <p:nvPr/>
            </p:nvSpPr>
            <p:spPr bwMode="ltGray">
              <a:xfrm>
                <a:off x="6354247" y="2742627"/>
                <a:ext cx="2175962" cy="741353"/>
              </a:xfrm>
              <a:prstGeom prst="rect">
                <a:avLst/>
              </a:prstGeom>
              <a:noFill/>
              <a:ln w="9525">
                <a:noFill/>
                <a:miter lim="800000"/>
                <a:headEnd/>
                <a:tailEnd/>
              </a:ln>
            </p:spPr>
            <p:txBody>
              <a:bodyPr wrap="none" lIns="91419" tIns="45710" rIns="91419" bIns="45710"/>
              <a:lstStyle/>
              <a:p>
                <a:pPr>
                  <a:lnSpc>
                    <a:spcPct val="90000"/>
                  </a:lnSpc>
                  <a:spcBef>
                    <a:spcPts val="0"/>
                  </a:spcBef>
                  <a:spcAft>
                    <a:spcPts val="800"/>
                  </a:spcAft>
                  <a:defRPr/>
                </a:pPr>
                <a:r>
                  <a:rPr lang="en-US" sz="2000" dirty="0">
                    <a:solidFill>
                      <a:schemeClr val="bg2">
                        <a:lumMod val="50000"/>
                      </a:schemeClr>
                    </a:solidFill>
                    <a:latin typeface="Calibri" pitchFamily="34" charset="0"/>
                    <a:cs typeface="+mn-cs"/>
                  </a:rPr>
                  <a:t>Buffer Overflow /</a:t>
                </a:r>
                <a:br>
                  <a:rPr lang="en-US" sz="2000" dirty="0">
                    <a:solidFill>
                      <a:schemeClr val="bg2">
                        <a:lumMod val="50000"/>
                      </a:schemeClr>
                    </a:solidFill>
                    <a:latin typeface="Calibri" pitchFamily="34" charset="0"/>
                    <a:cs typeface="+mn-cs"/>
                  </a:rPr>
                </a:br>
                <a:r>
                  <a:rPr lang="en-US" sz="2000" dirty="0">
                    <a:solidFill>
                      <a:schemeClr val="bg2">
                        <a:lumMod val="50000"/>
                      </a:schemeClr>
                    </a:solidFill>
                    <a:latin typeface="Calibri" pitchFamily="34" charset="0"/>
                    <a:cs typeface="+mn-cs"/>
                  </a:rPr>
                  <a:t>Exploit protection</a:t>
                </a:r>
              </a:p>
            </p:txBody>
          </p:sp>
        </p:grpSp>
        <p:pic>
          <p:nvPicPr>
            <p:cNvPr id="60460" name="Picture 4" descr="C:\Documents and Settings\Eric_Chien\Local Settings\Temporary Internet Files\Content.IE5\POF7G8CD\MCj04417220000[1].png"/>
            <p:cNvPicPr>
              <a:picLocks noChangeAspect="1" noChangeArrowheads="1"/>
            </p:cNvPicPr>
            <p:nvPr/>
          </p:nvPicPr>
          <p:blipFill>
            <a:blip r:embed="rId16" cstate="print"/>
            <a:srcRect/>
            <a:stretch>
              <a:fillRect/>
            </a:stretch>
          </p:blipFill>
          <p:spPr bwMode="auto">
            <a:xfrm>
              <a:off x="8079128" y="2063186"/>
              <a:ext cx="714738" cy="714738"/>
            </a:xfrm>
            <a:prstGeom prst="rect">
              <a:avLst/>
            </a:prstGeom>
            <a:noFill/>
            <a:ln w="9525">
              <a:noFill/>
              <a:miter lim="800000"/>
              <a:headEnd/>
              <a:tailEnd/>
            </a:ln>
          </p:spPr>
        </p:pic>
      </p:grpSp>
      <p:grpSp>
        <p:nvGrpSpPr>
          <p:cNvPr id="12" name="Group 54"/>
          <p:cNvGrpSpPr>
            <a:grpSpLocks/>
          </p:cNvGrpSpPr>
          <p:nvPr/>
        </p:nvGrpSpPr>
        <p:grpSpPr bwMode="auto">
          <a:xfrm>
            <a:off x="6702425" y="3484563"/>
            <a:ext cx="1804988" cy="2568575"/>
            <a:chOff x="6702103" y="3484774"/>
            <a:chExt cx="1804988" cy="2568806"/>
          </a:xfrm>
        </p:grpSpPr>
        <p:cxnSp>
          <p:nvCxnSpPr>
            <p:cNvPr id="60455" name="Straight Arrow Connector 35"/>
            <p:cNvCxnSpPr>
              <a:cxnSpLocks noChangeShapeType="1"/>
            </p:cNvCxnSpPr>
            <p:nvPr/>
          </p:nvCxnSpPr>
          <p:spPr bwMode="auto">
            <a:xfrm rot="5400000">
              <a:off x="7020045" y="4068502"/>
              <a:ext cx="1169044" cy="1588"/>
            </a:xfrm>
            <a:prstGeom prst="straightConnector1">
              <a:avLst/>
            </a:prstGeom>
            <a:noFill/>
            <a:ln w="19050" algn="ctr">
              <a:solidFill>
                <a:schemeClr val="bg2"/>
              </a:solidFill>
              <a:round/>
              <a:headEnd/>
              <a:tailEnd type="arrow" w="med" len="med"/>
            </a:ln>
          </p:spPr>
        </p:cxnSp>
        <p:pic>
          <p:nvPicPr>
            <p:cNvPr id="60456" name="Picture 3" descr="C:\Documents and Settings\Eric_Chien\My Documents\My Pictures\Microsoft Clip Organizer\j0434845.png"/>
            <p:cNvPicPr>
              <a:picLocks noChangeAspect="1" noChangeArrowheads="1"/>
            </p:cNvPicPr>
            <p:nvPr/>
          </p:nvPicPr>
          <p:blipFill>
            <a:blip r:embed="rId17" cstate="print"/>
            <a:srcRect/>
            <a:stretch>
              <a:fillRect/>
            </a:stretch>
          </p:blipFill>
          <p:spPr bwMode="auto">
            <a:xfrm>
              <a:off x="7280135" y="4651736"/>
              <a:ext cx="984190" cy="984191"/>
            </a:xfrm>
            <a:prstGeom prst="rect">
              <a:avLst/>
            </a:prstGeom>
            <a:noFill/>
            <a:ln w="9525">
              <a:noFill/>
              <a:miter lim="800000"/>
              <a:headEnd/>
              <a:tailEnd/>
            </a:ln>
          </p:spPr>
        </p:pic>
        <p:pic>
          <p:nvPicPr>
            <p:cNvPr id="60457" name="Picture 20" descr="C:\Documents and Settings\Eric_Chien\My Documents\My Pictures\Microsoft Clip Organizer\j0434816.png"/>
            <p:cNvPicPr>
              <a:picLocks noChangeAspect="1" noChangeArrowheads="1"/>
            </p:cNvPicPr>
            <p:nvPr/>
          </p:nvPicPr>
          <p:blipFill>
            <a:blip r:embed="rId18" cstate="print"/>
            <a:srcRect/>
            <a:stretch>
              <a:fillRect/>
            </a:stretch>
          </p:blipFill>
          <p:spPr bwMode="auto">
            <a:xfrm>
              <a:off x="7510923" y="5267105"/>
              <a:ext cx="432054" cy="430816"/>
            </a:xfrm>
            <a:prstGeom prst="rect">
              <a:avLst/>
            </a:prstGeom>
            <a:noFill/>
            <a:ln w="9525">
              <a:noFill/>
              <a:miter lim="800000"/>
              <a:headEnd/>
              <a:tailEnd/>
            </a:ln>
          </p:spPr>
        </p:pic>
        <p:sp>
          <p:nvSpPr>
            <p:cNvPr id="49" name="TextBox 48"/>
            <p:cNvSpPr txBox="1"/>
            <p:nvPr/>
          </p:nvSpPr>
          <p:spPr bwMode="ltGray">
            <a:xfrm>
              <a:off x="6702103" y="5670958"/>
              <a:ext cx="1804988" cy="382622"/>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r>
                <a:rPr lang="en-US" sz="2000" dirty="0">
                  <a:solidFill>
                    <a:schemeClr val="bg2">
                      <a:lumMod val="50000"/>
                    </a:schemeClr>
                  </a:solidFill>
                  <a:latin typeface="Calibri" pitchFamily="34" charset="0"/>
                  <a:cs typeface="+mn-cs"/>
                </a:rPr>
                <a:t>Malicious Server</a:t>
              </a:r>
            </a:p>
          </p:txBody>
        </p:sp>
      </p:grpSp>
      <p:grpSp>
        <p:nvGrpSpPr>
          <p:cNvPr id="13" name="Group 53"/>
          <p:cNvGrpSpPr>
            <a:grpSpLocks/>
          </p:cNvGrpSpPr>
          <p:nvPr/>
        </p:nvGrpSpPr>
        <p:grpSpPr bwMode="auto">
          <a:xfrm>
            <a:off x="5995090" y="4018031"/>
            <a:ext cx="1997975" cy="1295334"/>
            <a:chOff x="5995790" y="4017624"/>
            <a:chExt cx="1996651" cy="1295155"/>
          </a:xfrm>
        </p:grpSpPr>
        <p:pic>
          <p:nvPicPr>
            <p:cNvPr id="60453" name="Picture 5" descr="C:\Documents and Settings\Eric_Chien\Local Settings\Temporary Internet Files\Content.IE5\POF7G8CD\MCj04417220000[1].png"/>
            <p:cNvPicPr>
              <a:picLocks noChangeAspect="1" noChangeArrowheads="1"/>
            </p:cNvPicPr>
            <p:nvPr/>
          </p:nvPicPr>
          <p:blipFill>
            <a:blip r:embed="rId19" cstate="print"/>
            <a:srcRect/>
            <a:stretch>
              <a:fillRect/>
            </a:stretch>
          </p:blipFill>
          <p:spPr bwMode="auto">
            <a:xfrm flipH="1">
              <a:off x="7130007" y="4542460"/>
              <a:ext cx="862434" cy="770319"/>
            </a:xfrm>
            <a:prstGeom prst="rect">
              <a:avLst/>
            </a:prstGeom>
            <a:noFill/>
            <a:ln w="9525">
              <a:noFill/>
              <a:miter lim="800000"/>
              <a:headEnd/>
              <a:tailEnd/>
            </a:ln>
          </p:spPr>
        </p:pic>
        <p:sp>
          <p:nvSpPr>
            <p:cNvPr id="53" name="TextBox 52"/>
            <p:cNvSpPr txBox="1"/>
            <p:nvPr/>
          </p:nvSpPr>
          <p:spPr bwMode="ltGray">
            <a:xfrm>
              <a:off x="5995790" y="4017624"/>
              <a:ext cx="1748266" cy="566660"/>
            </a:xfrm>
            <a:prstGeom prst="rect">
              <a:avLst/>
            </a:prstGeom>
            <a:noFill/>
            <a:ln w="9525">
              <a:noFill/>
              <a:miter lim="800000"/>
              <a:headEnd/>
              <a:tailEnd/>
            </a:ln>
          </p:spPr>
          <p:txBody>
            <a:bodyPr wrap="none" lIns="91419" tIns="45710" rIns="91419" bIns="45710"/>
            <a:lstStyle/>
            <a:p>
              <a:pPr>
                <a:lnSpc>
                  <a:spcPct val="90000"/>
                </a:lnSpc>
                <a:spcBef>
                  <a:spcPts val="0"/>
                </a:spcBef>
                <a:spcAft>
                  <a:spcPts val="800"/>
                </a:spcAft>
                <a:defRPr/>
              </a:pPr>
              <a:r>
                <a:rPr lang="en-US" sz="2000" dirty="0">
                  <a:solidFill>
                    <a:schemeClr val="bg2">
                      <a:lumMod val="50000"/>
                    </a:schemeClr>
                  </a:solidFill>
                  <a:latin typeface="Calibri" pitchFamily="34" charset="0"/>
                  <a:cs typeface="+mn-cs"/>
                </a:rPr>
                <a:t>IPS Protection/</a:t>
              </a:r>
              <a:br>
                <a:rPr lang="en-US" sz="2000" dirty="0">
                  <a:solidFill>
                    <a:schemeClr val="bg2">
                      <a:lumMod val="50000"/>
                    </a:schemeClr>
                  </a:solidFill>
                  <a:latin typeface="Calibri" pitchFamily="34" charset="0"/>
                  <a:cs typeface="+mn-cs"/>
                </a:rPr>
              </a:br>
              <a:r>
                <a:rPr lang="en-US" sz="2000" dirty="0">
                  <a:solidFill>
                    <a:schemeClr val="bg2">
                      <a:lumMod val="50000"/>
                    </a:schemeClr>
                  </a:solidFill>
                  <a:latin typeface="Calibri" pitchFamily="34" charset="0"/>
                  <a:cs typeface="+mn-cs"/>
                </a:rPr>
                <a:t>URL Blocking</a:t>
              </a:r>
            </a:p>
          </p:txBody>
        </p:sp>
      </p:grpSp>
      <p:grpSp>
        <p:nvGrpSpPr>
          <p:cNvPr id="15" name="Group 62"/>
          <p:cNvGrpSpPr>
            <a:grpSpLocks/>
          </p:cNvGrpSpPr>
          <p:nvPr/>
        </p:nvGrpSpPr>
        <p:grpSpPr bwMode="auto">
          <a:xfrm>
            <a:off x="2417763" y="4591050"/>
            <a:ext cx="4595812" cy="1092200"/>
            <a:chOff x="2418366" y="4590427"/>
            <a:chExt cx="4595812" cy="1092200"/>
          </a:xfrm>
        </p:grpSpPr>
        <p:pic>
          <p:nvPicPr>
            <p:cNvPr id="60449" name="Picture 2" descr="C:\Documents and Settings\Eric_Chien\My Documents\My Pictures\Microsoft Clip Organizer\j0441337.png"/>
            <p:cNvPicPr>
              <a:picLocks noChangeAspect="1" noChangeArrowheads="1"/>
            </p:cNvPicPr>
            <p:nvPr/>
          </p:nvPicPr>
          <p:blipFill>
            <a:blip r:embed="rId20" cstate="print"/>
            <a:srcRect/>
            <a:stretch>
              <a:fillRect/>
            </a:stretch>
          </p:blipFill>
          <p:spPr bwMode="auto">
            <a:xfrm>
              <a:off x="2418366" y="4590427"/>
              <a:ext cx="863600" cy="862012"/>
            </a:xfrm>
            <a:prstGeom prst="rect">
              <a:avLst/>
            </a:prstGeom>
            <a:noFill/>
            <a:ln w="9525">
              <a:noFill/>
              <a:miter lim="800000"/>
              <a:headEnd/>
              <a:tailEnd/>
            </a:ln>
          </p:spPr>
        </p:pic>
        <p:cxnSp>
          <p:nvCxnSpPr>
            <p:cNvPr id="60450" name="Straight Arrow Connector 56"/>
            <p:cNvCxnSpPr>
              <a:cxnSpLocks noChangeShapeType="1"/>
            </p:cNvCxnSpPr>
            <p:nvPr/>
          </p:nvCxnSpPr>
          <p:spPr bwMode="auto">
            <a:xfrm rot="10800000" flipV="1">
              <a:off x="3472466" y="5011114"/>
              <a:ext cx="3541712" cy="23813"/>
            </a:xfrm>
            <a:prstGeom prst="straightConnector1">
              <a:avLst/>
            </a:prstGeom>
            <a:noFill/>
            <a:ln w="19050" algn="ctr">
              <a:solidFill>
                <a:schemeClr val="bg2"/>
              </a:solidFill>
              <a:round/>
              <a:headEnd/>
              <a:tailEnd type="arrow" w="med" len="med"/>
            </a:ln>
          </p:spPr>
        </p:cxnSp>
        <p:pic>
          <p:nvPicPr>
            <p:cNvPr id="60451" name="Picture 4" descr="C:\Documents and Settings\Eric_Chien\My Documents\My Pictures\Microsoft Clip Organizer\j0088730.wmf"/>
            <p:cNvPicPr>
              <a:picLocks noChangeAspect="1" noChangeArrowheads="1"/>
            </p:cNvPicPr>
            <p:nvPr/>
          </p:nvPicPr>
          <p:blipFill>
            <a:blip r:embed="rId21" cstate="print"/>
            <a:srcRect/>
            <a:stretch>
              <a:fillRect/>
            </a:stretch>
          </p:blipFill>
          <p:spPr bwMode="auto">
            <a:xfrm>
              <a:off x="4875816" y="4596777"/>
              <a:ext cx="674687" cy="773112"/>
            </a:xfrm>
            <a:prstGeom prst="rect">
              <a:avLst/>
            </a:prstGeom>
            <a:noFill/>
            <a:ln w="9525">
              <a:noFill/>
              <a:miter lim="800000"/>
              <a:headEnd/>
              <a:tailEnd/>
            </a:ln>
          </p:spPr>
        </p:pic>
        <p:sp>
          <p:nvSpPr>
            <p:cNvPr id="59" name="TextBox 58"/>
            <p:cNvSpPr txBox="1"/>
            <p:nvPr/>
          </p:nvSpPr>
          <p:spPr bwMode="ltGray">
            <a:xfrm>
              <a:off x="4166203" y="5323852"/>
              <a:ext cx="1992313" cy="358775"/>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r>
                <a:rPr lang="en-US" sz="2000" dirty="0">
                  <a:solidFill>
                    <a:schemeClr val="bg2">
                      <a:lumMod val="50000"/>
                    </a:schemeClr>
                  </a:solidFill>
                  <a:latin typeface="Calibri" pitchFamily="34" charset="0"/>
                  <a:cs typeface="+mn-cs"/>
                </a:rPr>
                <a:t>Backdoor Program</a:t>
              </a:r>
            </a:p>
          </p:txBody>
        </p:sp>
      </p:grpSp>
      <p:grpSp>
        <p:nvGrpSpPr>
          <p:cNvPr id="16" name="Group 59"/>
          <p:cNvGrpSpPr>
            <a:grpSpLocks/>
          </p:cNvGrpSpPr>
          <p:nvPr/>
        </p:nvGrpSpPr>
        <p:grpSpPr bwMode="auto">
          <a:xfrm>
            <a:off x="3602038" y="4202113"/>
            <a:ext cx="2800350" cy="1263650"/>
            <a:chOff x="3750197" y="1167113"/>
            <a:chExt cx="2801074" cy="1263572"/>
          </a:xfrm>
        </p:grpSpPr>
        <p:pic>
          <p:nvPicPr>
            <p:cNvPr id="60447" name="Picture 2" descr="C:\Documents and Settings\Eric_Chien\Local Settings\Temporary Internet Files\Content.IE5\POF7G8CD\MCj04417220000[1].png"/>
            <p:cNvPicPr>
              <a:picLocks noChangeAspect="1" noChangeArrowheads="1"/>
            </p:cNvPicPr>
            <p:nvPr/>
          </p:nvPicPr>
          <p:blipFill>
            <a:blip r:embed="rId8" cstate="print"/>
            <a:srcRect/>
            <a:stretch>
              <a:fillRect/>
            </a:stretch>
          </p:blipFill>
          <p:spPr bwMode="auto">
            <a:xfrm flipH="1">
              <a:off x="4627945" y="1511533"/>
              <a:ext cx="795316" cy="919152"/>
            </a:xfrm>
            <a:prstGeom prst="rect">
              <a:avLst/>
            </a:prstGeom>
            <a:noFill/>
            <a:ln w="9525">
              <a:noFill/>
              <a:miter lim="800000"/>
              <a:headEnd/>
              <a:tailEnd/>
            </a:ln>
          </p:spPr>
        </p:pic>
        <p:sp>
          <p:nvSpPr>
            <p:cNvPr id="62" name="TextBox 61"/>
            <p:cNvSpPr txBox="1"/>
            <p:nvPr/>
          </p:nvSpPr>
          <p:spPr bwMode="ltGray">
            <a:xfrm>
              <a:off x="3750197" y="1167113"/>
              <a:ext cx="2801074" cy="349228"/>
            </a:xfrm>
            <a:prstGeom prst="rect">
              <a:avLst/>
            </a:prstGeom>
            <a:noFill/>
            <a:ln w="9525">
              <a:noFill/>
              <a:miter lim="800000"/>
              <a:headEnd/>
              <a:tailEnd/>
            </a:ln>
          </p:spPr>
          <p:txBody>
            <a:bodyPr wrap="none" lIns="91419" tIns="45710" rIns="91419" bIns="45710"/>
            <a:lstStyle/>
            <a:p>
              <a:pPr>
                <a:lnSpc>
                  <a:spcPct val="90000"/>
                </a:lnSpc>
                <a:spcBef>
                  <a:spcPts val="0"/>
                </a:spcBef>
                <a:spcAft>
                  <a:spcPts val="800"/>
                </a:spcAft>
                <a:defRPr/>
              </a:pPr>
              <a:r>
                <a:rPr lang="en-US" sz="2000" dirty="0">
                  <a:solidFill>
                    <a:schemeClr val="bg2">
                      <a:lumMod val="50000"/>
                    </a:schemeClr>
                  </a:solidFill>
                  <a:latin typeface="Calibri" pitchFamily="34" charset="0"/>
                  <a:cs typeface="+mn-cs"/>
                </a:rPr>
                <a:t>Reputation Scanning</a:t>
              </a:r>
            </a:p>
          </p:txBody>
        </p:sp>
      </p:grpSp>
      <p:grpSp>
        <p:nvGrpSpPr>
          <p:cNvPr id="17" name="Group 65"/>
          <p:cNvGrpSpPr>
            <a:grpSpLocks/>
          </p:cNvGrpSpPr>
          <p:nvPr/>
        </p:nvGrpSpPr>
        <p:grpSpPr bwMode="auto">
          <a:xfrm>
            <a:off x="2398713" y="4179888"/>
            <a:ext cx="674687" cy="773112"/>
            <a:chOff x="2398834" y="4180089"/>
            <a:chExt cx="674687" cy="773112"/>
          </a:xfrm>
        </p:grpSpPr>
        <p:pic>
          <p:nvPicPr>
            <p:cNvPr id="60445" name="Picture 4" descr="C:\Documents and Settings\Eric_Chien\My Documents\My Pictures\Microsoft Clip Organizer\j0088730.wmf"/>
            <p:cNvPicPr>
              <a:picLocks noChangeAspect="1" noChangeArrowheads="1"/>
            </p:cNvPicPr>
            <p:nvPr/>
          </p:nvPicPr>
          <p:blipFill>
            <a:blip r:embed="rId21" cstate="print"/>
            <a:srcRect/>
            <a:stretch>
              <a:fillRect/>
            </a:stretch>
          </p:blipFill>
          <p:spPr bwMode="auto">
            <a:xfrm>
              <a:off x="2398834" y="4180089"/>
              <a:ext cx="674687" cy="773112"/>
            </a:xfrm>
            <a:prstGeom prst="rect">
              <a:avLst/>
            </a:prstGeom>
            <a:noFill/>
            <a:ln w="9525">
              <a:noFill/>
              <a:miter lim="800000"/>
              <a:headEnd/>
              <a:tailEnd/>
            </a:ln>
          </p:spPr>
        </p:pic>
        <p:pic>
          <p:nvPicPr>
            <p:cNvPr id="60446" name="Picture 6" descr="C:\Documents and Settings\Eric_Chien\Local Settings\Temporary Internet Files\Content.IE5\QVP7C00L\MCj04347420000[1].png"/>
            <p:cNvPicPr>
              <a:picLocks noChangeAspect="1" noChangeArrowheads="1"/>
            </p:cNvPicPr>
            <p:nvPr/>
          </p:nvPicPr>
          <p:blipFill>
            <a:blip r:embed="rId22" cstate="print"/>
            <a:srcRect/>
            <a:stretch>
              <a:fillRect/>
            </a:stretch>
          </p:blipFill>
          <p:spPr bwMode="auto">
            <a:xfrm>
              <a:off x="2607057" y="4285266"/>
              <a:ext cx="437205" cy="437205"/>
            </a:xfrm>
            <a:prstGeom prst="rect">
              <a:avLst/>
            </a:prstGeom>
            <a:noFill/>
            <a:ln w="9525">
              <a:noFill/>
              <a:miter lim="800000"/>
              <a:headEnd/>
              <a:tailEnd/>
            </a:ln>
          </p:spPr>
        </p:pic>
      </p:grpSp>
      <p:grpSp>
        <p:nvGrpSpPr>
          <p:cNvPr id="18" name="Group 80"/>
          <p:cNvGrpSpPr>
            <a:grpSpLocks/>
          </p:cNvGrpSpPr>
          <p:nvPr/>
        </p:nvGrpSpPr>
        <p:grpSpPr bwMode="auto">
          <a:xfrm>
            <a:off x="358775" y="2570163"/>
            <a:ext cx="1747838" cy="2268537"/>
            <a:chOff x="358956" y="2570374"/>
            <a:chExt cx="1747641" cy="2268638"/>
          </a:xfrm>
        </p:grpSpPr>
        <p:cxnSp>
          <p:nvCxnSpPr>
            <p:cNvPr id="60440" name="Straight Connector 71"/>
            <p:cNvCxnSpPr>
              <a:cxnSpLocks noChangeShapeType="1"/>
            </p:cNvCxnSpPr>
            <p:nvPr/>
          </p:nvCxnSpPr>
          <p:spPr bwMode="auto">
            <a:xfrm rot="10800000">
              <a:off x="891252" y="4838218"/>
              <a:ext cx="1215345" cy="1"/>
            </a:xfrm>
            <a:prstGeom prst="line">
              <a:avLst/>
            </a:prstGeom>
            <a:noFill/>
            <a:ln w="19050" algn="ctr">
              <a:solidFill>
                <a:schemeClr val="bg2"/>
              </a:solidFill>
              <a:round/>
              <a:headEnd/>
              <a:tailEnd/>
            </a:ln>
          </p:spPr>
        </p:cxnSp>
        <p:cxnSp>
          <p:nvCxnSpPr>
            <p:cNvPr id="60441" name="Straight Arrow Connector 75"/>
            <p:cNvCxnSpPr>
              <a:cxnSpLocks noChangeShapeType="1"/>
            </p:cNvCxnSpPr>
            <p:nvPr/>
          </p:nvCxnSpPr>
          <p:spPr bwMode="auto">
            <a:xfrm rot="5400000" flipH="1" flipV="1">
              <a:off x="-243068" y="3703899"/>
              <a:ext cx="2268638" cy="1588"/>
            </a:xfrm>
            <a:prstGeom prst="straightConnector1">
              <a:avLst/>
            </a:prstGeom>
            <a:noFill/>
            <a:ln w="19050" algn="ctr">
              <a:solidFill>
                <a:schemeClr val="bg2"/>
              </a:solidFill>
              <a:round/>
              <a:headEnd/>
              <a:tailEnd type="arrow" w="med" len="med"/>
            </a:ln>
          </p:spPr>
        </p:cxnSp>
        <p:pic>
          <p:nvPicPr>
            <p:cNvPr id="60442" name="Picture 5" descr="C:\Documents and Settings\Eric_Chien\Local Settings\Temporary Internet Files\Content.IE5\7U7NJ5TB\MCj04325990000[1].png"/>
            <p:cNvPicPr>
              <a:picLocks noChangeAspect="1" noChangeArrowheads="1"/>
            </p:cNvPicPr>
            <p:nvPr/>
          </p:nvPicPr>
          <p:blipFill>
            <a:blip r:embed="rId23" cstate="print"/>
            <a:srcRect/>
            <a:stretch>
              <a:fillRect/>
            </a:stretch>
          </p:blipFill>
          <p:spPr bwMode="auto">
            <a:xfrm>
              <a:off x="358956" y="3518002"/>
              <a:ext cx="649287" cy="649287"/>
            </a:xfrm>
            <a:prstGeom prst="rect">
              <a:avLst/>
            </a:prstGeom>
            <a:noFill/>
            <a:ln w="9525">
              <a:noFill/>
              <a:miter lim="800000"/>
              <a:headEnd/>
              <a:tailEnd/>
            </a:ln>
          </p:spPr>
        </p:pic>
        <p:pic>
          <p:nvPicPr>
            <p:cNvPr id="60443" name="Picture 5" descr="C:\Documents and Settings\Eric_Chien\Local Settings\Temporary Internet Files\Content.IE5\7U7NJ5TB\MCj04325990000[1].png"/>
            <p:cNvPicPr>
              <a:picLocks noChangeAspect="1" noChangeArrowheads="1"/>
            </p:cNvPicPr>
            <p:nvPr/>
          </p:nvPicPr>
          <p:blipFill>
            <a:blip r:embed="rId23" cstate="print"/>
            <a:srcRect/>
            <a:stretch>
              <a:fillRect/>
            </a:stretch>
          </p:blipFill>
          <p:spPr bwMode="auto">
            <a:xfrm>
              <a:off x="568506" y="3518002"/>
              <a:ext cx="647700" cy="649287"/>
            </a:xfrm>
            <a:prstGeom prst="rect">
              <a:avLst/>
            </a:prstGeom>
            <a:noFill/>
            <a:ln w="9525">
              <a:noFill/>
              <a:miter lim="800000"/>
              <a:headEnd/>
              <a:tailEnd/>
            </a:ln>
          </p:spPr>
        </p:pic>
        <p:pic>
          <p:nvPicPr>
            <p:cNvPr id="60444" name="Picture 5" descr="C:\Documents and Settings\Eric_Chien\Local Settings\Temporary Internet Files\Content.IE5\7U7NJ5TB\MCj04325990000[1].png"/>
            <p:cNvPicPr>
              <a:picLocks noChangeAspect="1" noChangeArrowheads="1"/>
            </p:cNvPicPr>
            <p:nvPr/>
          </p:nvPicPr>
          <p:blipFill>
            <a:blip r:embed="rId23" cstate="print"/>
            <a:srcRect/>
            <a:stretch>
              <a:fillRect/>
            </a:stretch>
          </p:blipFill>
          <p:spPr bwMode="auto">
            <a:xfrm>
              <a:off x="776468" y="3518002"/>
              <a:ext cx="647700" cy="649287"/>
            </a:xfrm>
            <a:prstGeom prst="rect">
              <a:avLst/>
            </a:prstGeom>
            <a:noFill/>
            <a:ln w="9525">
              <a:noFill/>
              <a:miter lim="800000"/>
              <a:headEnd/>
              <a:tailEnd/>
            </a:ln>
          </p:spPr>
        </p:pic>
      </p:grpSp>
      <p:grpSp>
        <p:nvGrpSpPr>
          <p:cNvPr id="19" name="Group 82"/>
          <p:cNvGrpSpPr>
            <a:grpSpLocks/>
          </p:cNvGrpSpPr>
          <p:nvPr/>
        </p:nvGrpSpPr>
        <p:grpSpPr bwMode="auto">
          <a:xfrm>
            <a:off x="242888" y="2743200"/>
            <a:ext cx="2767012" cy="1266825"/>
            <a:chOff x="243069" y="2743201"/>
            <a:chExt cx="2766350" cy="1266945"/>
          </a:xfrm>
        </p:grpSpPr>
        <p:pic>
          <p:nvPicPr>
            <p:cNvPr id="60438" name="Picture 8" descr="C:\Documents and Settings\Eric_Chien\Local Settings\Temporary Internet Files\Content.IE5\POF7G8CD\MCj04417220000[1].png"/>
            <p:cNvPicPr>
              <a:picLocks noChangeAspect="1" noChangeArrowheads="1"/>
            </p:cNvPicPr>
            <p:nvPr/>
          </p:nvPicPr>
          <p:blipFill>
            <a:blip r:embed="rId8" cstate="print"/>
            <a:srcRect/>
            <a:stretch>
              <a:fillRect/>
            </a:stretch>
          </p:blipFill>
          <p:spPr bwMode="auto">
            <a:xfrm flipH="1">
              <a:off x="424675" y="3044142"/>
              <a:ext cx="802242" cy="966004"/>
            </a:xfrm>
            <a:prstGeom prst="rect">
              <a:avLst/>
            </a:prstGeom>
            <a:noFill/>
            <a:ln w="9525">
              <a:noFill/>
              <a:miter lim="800000"/>
              <a:headEnd/>
              <a:tailEnd/>
            </a:ln>
          </p:spPr>
        </p:pic>
        <p:sp>
          <p:nvSpPr>
            <p:cNvPr id="82" name="TextBox 81"/>
            <p:cNvSpPr txBox="1"/>
            <p:nvPr/>
          </p:nvSpPr>
          <p:spPr bwMode="ltGray">
            <a:xfrm>
              <a:off x="243069" y="2743201"/>
              <a:ext cx="2766350" cy="485821"/>
            </a:xfrm>
            <a:prstGeom prst="rect">
              <a:avLst/>
            </a:prstGeom>
            <a:noFill/>
            <a:ln w="9525">
              <a:noFill/>
              <a:miter lim="800000"/>
              <a:headEnd/>
              <a:tailEnd/>
            </a:ln>
          </p:spPr>
          <p:txBody>
            <a:bodyPr wrap="none" lIns="91419" tIns="45710" rIns="91419" bIns="45710"/>
            <a:lstStyle/>
            <a:p>
              <a:pPr>
                <a:lnSpc>
                  <a:spcPct val="90000"/>
                </a:lnSpc>
                <a:spcBef>
                  <a:spcPts val="0"/>
                </a:spcBef>
                <a:spcAft>
                  <a:spcPts val="800"/>
                </a:spcAft>
                <a:defRPr/>
              </a:pPr>
              <a:r>
                <a:rPr lang="en-US" sz="2000" dirty="0">
                  <a:solidFill>
                    <a:schemeClr val="bg2">
                      <a:lumMod val="50000"/>
                    </a:schemeClr>
                  </a:solidFill>
                  <a:latin typeface="Calibri" pitchFamily="34" charset="0"/>
                  <a:cs typeface="+mn-cs"/>
                </a:rPr>
                <a:t>Data </a:t>
              </a:r>
              <a:r>
                <a:rPr lang="en-US" sz="2000" dirty="0" smtClean="0">
                  <a:solidFill>
                    <a:schemeClr val="bg2">
                      <a:lumMod val="50000"/>
                    </a:schemeClr>
                  </a:solidFill>
                  <a:latin typeface="Calibri" pitchFamily="34" charset="0"/>
                  <a:cs typeface="+mn-cs"/>
                </a:rPr>
                <a:t>Loss Prevention</a:t>
              </a:r>
              <a:endParaRPr lang="en-US" sz="2000" dirty="0">
                <a:solidFill>
                  <a:schemeClr val="bg2">
                    <a:lumMod val="50000"/>
                  </a:schemeClr>
                </a:solidFill>
                <a:latin typeface="Calibri" pitchFamily="34" charset="0"/>
                <a:cs typeface="+mn-cs"/>
              </a:endParaRPr>
            </a:p>
          </p:txBody>
        </p:sp>
      </p:grpSp>
      <p:grpSp>
        <p:nvGrpSpPr>
          <p:cNvPr id="20" name="Group 69"/>
          <p:cNvGrpSpPr>
            <a:grpSpLocks/>
          </p:cNvGrpSpPr>
          <p:nvPr/>
        </p:nvGrpSpPr>
        <p:grpSpPr bwMode="auto">
          <a:xfrm>
            <a:off x="1863725" y="3460750"/>
            <a:ext cx="2419350" cy="1349375"/>
            <a:chOff x="1863523" y="3460831"/>
            <a:chExt cx="2419109" cy="1348771"/>
          </a:xfrm>
        </p:grpSpPr>
        <p:pic>
          <p:nvPicPr>
            <p:cNvPr id="60436" name="Picture 7" descr="C:\Documents and Settings\Eric_Chien\Local Settings\Temporary Internet Files\Content.IE5\POF7G8CD\MCj04417220000[1].png"/>
            <p:cNvPicPr>
              <a:picLocks noChangeAspect="1" noChangeArrowheads="1"/>
            </p:cNvPicPr>
            <p:nvPr/>
          </p:nvPicPr>
          <p:blipFill>
            <a:blip r:embed="rId24" cstate="print"/>
            <a:srcRect/>
            <a:stretch>
              <a:fillRect/>
            </a:stretch>
          </p:blipFill>
          <p:spPr bwMode="auto">
            <a:xfrm flipH="1">
              <a:off x="2267495" y="4016416"/>
              <a:ext cx="852281" cy="793186"/>
            </a:xfrm>
            <a:prstGeom prst="rect">
              <a:avLst/>
            </a:prstGeom>
            <a:noFill/>
            <a:ln w="9525">
              <a:noFill/>
              <a:miter lim="800000"/>
              <a:headEnd/>
              <a:tailEnd/>
            </a:ln>
          </p:spPr>
        </p:pic>
        <p:sp>
          <p:nvSpPr>
            <p:cNvPr id="69" name="TextBox 68"/>
            <p:cNvSpPr txBox="1"/>
            <p:nvPr/>
          </p:nvSpPr>
          <p:spPr bwMode="ltGray">
            <a:xfrm>
              <a:off x="1863523" y="3460831"/>
              <a:ext cx="2419109" cy="787048"/>
            </a:xfrm>
            <a:prstGeom prst="rect">
              <a:avLst/>
            </a:prstGeom>
            <a:noFill/>
            <a:ln w="9525">
              <a:noFill/>
              <a:miter lim="800000"/>
              <a:headEnd/>
              <a:tailEnd/>
            </a:ln>
          </p:spPr>
          <p:txBody>
            <a:bodyPr wrap="none" lIns="91419" tIns="45710" rIns="91419" bIns="45710"/>
            <a:lstStyle/>
            <a:p>
              <a:pPr>
                <a:lnSpc>
                  <a:spcPct val="90000"/>
                </a:lnSpc>
                <a:spcBef>
                  <a:spcPts val="0"/>
                </a:spcBef>
                <a:spcAft>
                  <a:spcPts val="800"/>
                </a:spcAft>
                <a:defRPr/>
              </a:pPr>
              <a:r>
                <a:rPr lang="en-US" sz="2000" dirty="0">
                  <a:solidFill>
                    <a:schemeClr val="bg2">
                      <a:lumMod val="50000"/>
                    </a:schemeClr>
                  </a:solidFill>
                  <a:latin typeface="Calibri" pitchFamily="34" charset="0"/>
                  <a:cs typeface="+mn-cs"/>
                </a:rPr>
                <a:t>Behavior Blocking /</a:t>
              </a:r>
              <a:br>
                <a:rPr lang="en-US" sz="2000" dirty="0">
                  <a:solidFill>
                    <a:schemeClr val="bg2">
                      <a:lumMod val="50000"/>
                    </a:schemeClr>
                  </a:solidFill>
                  <a:latin typeface="Calibri" pitchFamily="34" charset="0"/>
                  <a:cs typeface="+mn-cs"/>
                </a:rPr>
              </a:br>
              <a:r>
                <a:rPr lang="en-US" sz="2000" dirty="0">
                  <a:solidFill>
                    <a:schemeClr val="bg2">
                      <a:lumMod val="50000"/>
                    </a:schemeClr>
                  </a:solidFill>
                  <a:latin typeface="Calibri" pitchFamily="34" charset="0"/>
                  <a:cs typeface="+mn-cs"/>
                </a:rPr>
                <a:t>AV Scanning</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0"/>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up)">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2"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right)">
                                      <p:cBhvr>
                                        <p:cTn id="29" dur="500"/>
                                        <p:tgtEl>
                                          <p:spTgt spid="15"/>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16"/>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17"/>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20"/>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nodeType="click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ipe(down)">
                                      <p:cBhvr>
                                        <p:cTn id="46" dur="500"/>
                                        <p:tgtEl>
                                          <p:spTgt spid="18"/>
                                        </p:tgtEl>
                                      </p:cBhvr>
                                    </p:animEffec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p:nvPr>
        </p:nvSpPr>
        <p:spPr/>
        <p:txBody>
          <a:bodyPr/>
          <a:lstStyle/>
          <a:p>
            <a:pPr eaLnBrk="1" hangingPunct="1"/>
            <a:r>
              <a:rPr lang="en-US" sz="2400" dirty="0" smtClean="0"/>
              <a:t>Protection Challenges for Targeted Attacks</a:t>
            </a:r>
            <a:endParaRPr lang="en-US" sz="2400" dirty="0" smtClean="0">
              <a:solidFill>
                <a:srgbClr val="FF33CC"/>
              </a:solidFill>
            </a:endParaRPr>
          </a:p>
        </p:txBody>
      </p:sp>
      <p:sp>
        <p:nvSpPr>
          <p:cNvPr id="61485" name="Slide Number Placeholder 4"/>
          <p:cNvSpPr>
            <a:spLocks noGrp="1"/>
          </p:cNvSpPr>
          <p:nvPr>
            <p:ph type="sldNum" sz="quarter" idx="11"/>
          </p:nvPr>
        </p:nvSpPr>
        <p:spPr>
          <a:noFill/>
        </p:spPr>
        <p:txBody>
          <a:bodyPr/>
          <a:lstStyle/>
          <a:p>
            <a:fld id="{F5317202-42AB-4B35-8C37-3FF0A49AA403}" type="slidenum">
              <a:rPr lang="en-US" smtClean="0">
                <a:cs typeface="Arial" charset="0"/>
              </a:rPr>
              <a:pPr/>
              <a:t>41</a:t>
            </a:fld>
            <a:endParaRPr lang="en-US" smtClean="0">
              <a:cs typeface="Arial" charset="0"/>
            </a:endParaRPr>
          </a:p>
        </p:txBody>
      </p:sp>
      <p:graphicFrame>
        <p:nvGraphicFramePr>
          <p:cNvPr id="61489" name="Group 49"/>
          <p:cNvGraphicFramePr>
            <a:graphicFrameLocks noGrp="1"/>
          </p:cNvGraphicFramePr>
          <p:nvPr>
            <p:ph idx="1"/>
          </p:nvPr>
        </p:nvGraphicFramePr>
        <p:xfrm>
          <a:off x="381000" y="1189038"/>
          <a:ext cx="8380413" cy="4900930"/>
        </p:xfrm>
        <a:graphic>
          <a:graphicData uri="http://schemas.openxmlformats.org/drawingml/2006/table">
            <a:tbl>
              <a:tblPr/>
              <a:tblGrid>
                <a:gridCol w="2794000"/>
                <a:gridCol w="1373188"/>
                <a:gridCol w="4213225"/>
              </a:tblGrid>
              <a:tr h="3524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FFFFFF"/>
                          </a:solidFill>
                          <a:effectLst/>
                          <a:latin typeface="Calibri" pitchFamily="34" charset="0"/>
                          <a:cs typeface="Arial" charset="0"/>
                        </a:rPr>
                        <a:t>Technology</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27F1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FF"/>
                          </a:solidFill>
                          <a:effectLst/>
                          <a:latin typeface="Calibri" pitchFamily="34" charset="0"/>
                          <a:cs typeface="Arial" charset="0"/>
                        </a:rPr>
                        <a:t>Effectiveness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27F1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FF"/>
                          </a:solidFill>
                          <a:effectLst/>
                          <a:latin typeface="Calibri" pitchFamily="34" charset="0"/>
                          <a:cs typeface="Arial" charset="0"/>
                        </a:rPr>
                        <a:t>Reason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27F1A"/>
                    </a:solidFill>
                  </a:tcPr>
                </a:tc>
              </a:tr>
              <a:tr h="3524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pitchFamily="34" charset="0"/>
                          <a:cs typeface="Arial" charset="0"/>
                        </a:rPr>
                        <a:t>Email/IM SPAM Filtering</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AD8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pitchFamily="34" charset="0"/>
                          <a:cs typeface="Arial" charset="0"/>
                        </a:rPr>
                        <a:t>Weak</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AD8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1400" b="0" i="0" u="none" strike="noStrike" cap="none" normalizeH="0" baseline="0" smtClean="0">
                          <a:ln>
                            <a:noFill/>
                          </a:ln>
                          <a:solidFill>
                            <a:srgbClr val="000000"/>
                          </a:solidFill>
                          <a:effectLst/>
                          <a:latin typeface="Calibri" pitchFamily="34" charset="0"/>
                          <a:cs typeface="Arial" charset="0"/>
                        </a:rPr>
                        <a:t> Personalized emails to victims evade SPAM filters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AD8CC"/>
                    </a:solidFill>
                  </a:tcPr>
                </a:tc>
              </a:tr>
              <a:tr h="8985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pitchFamily="34" charset="0"/>
                          <a:cs typeface="Arial" charset="0"/>
                        </a:rPr>
                        <a:t>Anti-virus signature scanning</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EC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pitchFamily="34" charset="0"/>
                          <a:cs typeface="Arial" charset="0"/>
                        </a:rPr>
                        <a:t>Weak</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EC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1400" b="0" i="0" u="none" strike="noStrike" cap="none" normalizeH="0" baseline="0" smtClean="0">
                          <a:ln>
                            <a:noFill/>
                          </a:ln>
                          <a:solidFill>
                            <a:srgbClr val="000000"/>
                          </a:solidFill>
                          <a:effectLst/>
                          <a:latin typeface="Calibri" pitchFamily="34" charset="0"/>
                          <a:cs typeface="Arial" charset="0"/>
                        </a:rPr>
                        <a:t>Attackers can pre-scan executables with existing AV software, and modify until they are no longer detected</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1400" b="0" i="0" u="none" strike="noStrike" cap="none" normalizeH="0" baseline="0" smtClean="0">
                          <a:ln>
                            <a:noFill/>
                          </a:ln>
                          <a:solidFill>
                            <a:srgbClr val="000000"/>
                          </a:solidFill>
                          <a:effectLst/>
                          <a:latin typeface="Calibri" pitchFamily="34" charset="0"/>
                          <a:cs typeface="Arial" charset="0"/>
                        </a:rPr>
                        <a:t>Spaghetti code confuses heuristic scanning</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ECE7"/>
                    </a:solidFill>
                  </a:tcPr>
                </a:tc>
              </a:tr>
              <a:tr h="8985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pitchFamily="34" charset="0"/>
                          <a:cs typeface="Arial" charset="0"/>
                        </a:rPr>
                        <a:t>Intrusion Prevention Systems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AD8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pitchFamily="34" charset="0"/>
                          <a:cs typeface="Arial" charset="0"/>
                        </a:rPr>
                        <a:t>Moderate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AD8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1400" b="0" i="0" u="none" strike="noStrike" cap="none" normalizeH="0" baseline="0" smtClean="0">
                          <a:ln>
                            <a:noFill/>
                          </a:ln>
                          <a:solidFill>
                            <a:srgbClr val="000000"/>
                          </a:solidFill>
                          <a:effectLst/>
                          <a:latin typeface="Calibri" pitchFamily="34" charset="0"/>
                          <a:cs typeface="Arial" charset="0"/>
                        </a:rPr>
                        <a:t> Most 0-day attacks evade IPS scanners</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1400" b="0" i="0" u="none" strike="noStrike" cap="none" normalizeH="0" baseline="0" smtClean="0">
                          <a:ln>
                            <a:noFill/>
                          </a:ln>
                          <a:solidFill>
                            <a:srgbClr val="000000"/>
                          </a:solidFill>
                          <a:effectLst/>
                          <a:latin typeface="Calibri" pitchFamily="34" charset="0"/>
                          <a:cs typeface="Arial" charset="0"/>
                        </a:rPr>
                        <a:t> Protocol anomaly detection may have blocked post- infection communications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AD8CC"/>
                    </a:solidFill>
                  </a:tcPr>
                </a:tc>
              </a:tr>
              <a:tr h="4921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alibri" pitchFamily="34" charset="0"/>
                          <a:cs typeface="Arial" charset="0"/>
                        </a:rPr>
                        <a:t>Browser Shield &amp;</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alibri" pitchFamily="34" charset="0"/>
                          <a:cs typeface="Arial" charset="0"/>
                        </a:rPr>
                        <a:t>Buffer Overflow Protection</a:t>
                      </a:r>
                      <a:endParaRPr kumimoji="0" lang="en-US" sz="1400" b="0" i="0" u="none" strike="noStrike" cap="none" normalizeH="0" baseline="0" dirty="0" smtClean="0">
                        <a:ln>
                          <a:noFill/>
                        </a:ln>
                        <a:solidFill>
                          <a:srgbClr val="FF33CC"/>
                        </a:solidFill>
                        <a:effectLst/>
                        <a:latin typeface="Calibri" pitchFamily="34"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EC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pitchFamily="34" charset="0"/>
                          <a:cs typeface="Arial" charset="0"/>
                        </a:rPr>
                        <a:t>High</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EC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1400" b="0" i="0" u="none" strike="noStrike" cap="none" normalizeH="0" baseline="0" smtClean="0">
                          <a:ln>
                            <a:noFill/>
                          </a:ln>
                          <a:solidFill>
                            <a:srgbClr val="000000"/>
                          </a:solidFill>
                          <a:effectLst/>
                          <a:latin typeface="Calibri" pitchFamily="34" charset="0"/>
                          <a:cs typeface="Arial" charset="0"/>
                        </a:rPr>
                        <a:t> Doesn’t require a-priori knowledge of the exploit</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1400" b="0" i="0" u="none" strike="noStrike" cap="none" normalizeH="0" baseline="0" smtClean="0">
                          <a:ln>
                            <a:noFill/>
                          </a:ln>
                          <a:solidFill>
                            <a:srgbClr val="000000"/>
                          </a:solidFill>
                          <a:effectLst/>
                          <a:latin typeface="Calibri" pitchFamily="34" charset="0"/>
                          <a:cs typeface="Arial" charset="0"/>
                        </a:rPr>
                        <a:t> Triggers on anomalies in execution path</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ECE7"/>
                    </a:solidFill>
                  </a:tcPr>
                </a:tc>
              </a:tr>
              <a:tr h="3524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pitchFamily="34" charset="0"/>
                          <a:cs typeface="Arial" charset="0"/>
                        </a:rPr>
                        <a:t>URL Blocking / Content Filtering</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AD8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pitchFamily="34" charset="0"/>
                          <a:cs typeface="Arial" charset="0"/>
                        </a:rPr>
                        <a:t>Weak</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AD8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1400" b="0" i="0" u="none" strike="noStrike" cap="none" normalizeH="0" baseline="0" dirty="0" smtClean="0">
                          <a:ln>
                            <a:noFill/>
                          </a:ln>
                          <a:solidFill>
                            <a:srgbClr val="000000"/>
                          </a:solidFill>
                          <a:effectLst/>
                          <a:latin typeface="Calibri" pitchFamily="34" charset="0"/>
                          <a:cs typeface="Arial" charset="0"/>
                        </a:rPr>
                        <a:t> Attacker-generated domains  unknown to filter</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1400" b="0" i="0" u="none" strike="noStrike" cap="none" normalizeH="0" baseline="0" smtClean="0">
                          <a:ln>
                            <a:noFill/>
                          </a:ln>
                          <a:solidFill>
                            <a:srgbClr val="000000"/>
                          </a:solidFill>
                          <a:effectLst/>
                          <a:latin typeface="Calibri" pitchFamily="34" charset="0"/>
                          <a:cs typeface="Arial" charset="0"/>
                        </a:rPr>
                        <a:t> These domains are therefore typically allowed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AD8CC"/>
                    </a:solidFill>
                  </a:tcPr>
                </a:tc>
              </a:tr>
              <a:tr h="4921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pitchFamily="34" charset="0"/>
                          <a:cs typeface="Arial" charset="0"/>
                        </a:rPr>
                        <a:t>File Reputation Scanning</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EC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pitchFamily="34" charset="0"/>
                          <a:cs typeface="Arial" charset="0"/>
                        </a:rPr>
                        <a:t>High</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EC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1400" b="0" i="0" u="none" strike="noStrike" cap="none" normalizeH="0" baseline="0" smtClean="0">
                          <a:ln>
                            <a:noFill/>
                          </a:ln>
                          <a:solidFill>
                            <a:srgbClr val="000000"/>
                          </a:solidFill>
                          <a:effectLst/>
                          <a:latin typeface="Calibri" pitchFamily="34" charset="0"/>
                          <a:cs typeface="Arial" charset="0"/>
                        </a:rPr>
                        <a:t> Relies only on the community reputation of the file, which is typically low for personalized malware files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ECE7"/>
                    </a:solidFill>
                  </a:tcPr>
                </a:tc>
              </a:tr>
              <a:tr h="3524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pitchFamily="34" charset="0"/>
                          <a:cs typeface="Arial" charset="0"/>
                        </a:rPr>
                        <a:t>Behavior Blocking</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AD8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pitchFamily="34" charset="0"/>
                          <a:cs typeface="Arial" charset="0"/>
                        </a:rPr>
                        <a:t>High</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AD8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1400" b="0" i="0" u="none" strike="noStrike" cap="none" normalizeH="0" baseline="0" smtClean="0">
                          <a:ln>
                            <a:noFill/>
                          </a:ln>
                          <a:solidFill>
                            <a:srgbClr val="000000"/>
                          </a:solidFill>
                          <a:effectLst/>
                          <a:latin typeface="Calibri" pitchFamily="34" charset="0"/>
                          <a:cs typeface="Arial" charset="0"/>
                        </a:rPr>
                        <a:t> Prevents malicious behaviors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AD8CC"/>
                    </a:solidFill>
                  </a:tcPr>
                </a:tc>
              </a:tr>
              <a:tr h="4921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Calibri" pitchFamily="34" charset="0"/>
                          <a:cs typeface="Arial" charset="0"/>
                        </a:rPr>
                        <a:t>Data Loss Prevention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EC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Calibri" pitchFamily="34" charset="0"/>
                          <a:cs typeface="Arial" charset="0"/>
                        </a:rPr>
                        <a:t>Moderate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EC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1400" b="0" i="0" u="none" strike="noStrike" cap="none" normalizeH="0" baseline="0" dirty="0" smtClean="0">
                          <a:ln>
                            <a:noFill/>
                          </a:ln>
                          <a:solidFill>
                            <a:srgbClr val="000000"/>
                          </a:solidFill>
                          <a:effectLst/>
                          <a:latin typeface="Calibri" pitchFamily="34" charset="0"/>
                          <a:cs typeface="Arial" charset="0"/>
                        </a:rPr>
                        <a:t> Network compromised, but sensitive data retained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ECE7"/>
                    </a:solidFill>
                  </a:tcPr>
                </a:tc>
              </a:tr>
            </a:tbl>
          </a:graphicData>
        </a:graphic>
      </p:graphicFrame>
      <p:sp>
        <p:nvSpPr>
          <p:cNvPr id="4" name="Footer Placeholder 3"/>
          <p:cNvSpPr>
            <a:spLocks noGrp="1"/>
          </p:cNvSpPr>
          <p:nvPr>
            <p:ph type="ftr" sz="quarter" idx="10"/>
          </p:nvPr>
        </p:nvSpPr>
        <p:spPr/>
        <p:txBody>
          <a:bodyPr/>
          <a:lstStyle/>
          <a:p>
            <a:pPr>
              <a:defRPr/>
            </a:pPr>
            <a:r>
              <a:rPr lang="en-US" smtClean="0"/>
              <a:t>RAID 2010 - The New Generation of Targeted Attacks</a:t>
            </a:r>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p:nvPr>
        </p:nvSpPr>
        <p:spPr/>
        <p:txBody>
          <a:bodyPr/>
          <a:lstStyle/>
          <a:p>
            <a:r>
              <a:rPr lang="en-US" smtClean="0"/>
              <a:t>Summary</a:t>
            </a:r>
          </a:p>
        </p:txBody>
      </p:sp>
      <p:sp>
        <p:nvSpPr>
          <p:cNvPr id="62466" name="Content Placeholder 2"/>
          <p:cNvSpPr>
            <a:spLocks noGrp="1"/>
          </p:cNvSpPr>
          <p:nvPr>
            <p:ph idx="1"/>
          </p:nvPr>
        </p:nvSpPr>
        <p:spPr/>
        <p:txBody>
          <a:bodyPr/>
          <a:lstStyle/>
          <a:p>
            <a:r>
              <a:rPr lang="en-US" dirty="0" smtClean="0"/>
              <a:t>Targeted attacks similar to the Hydraq attacks have been occurring for at least a decade</a:t>
            </a:r>
          </a:p>
          <a:p>
            <a:r>
              <a:rPr lang="en-US" dirty="0" smtClean="0"/>
              <a:t>The vast majority of attacks are never disclosed</a:t>
            </a:r>
          </a:p>
          <a:p>
            <a:r>
              <a:rPr lang="en-US" dirty="0" smtClean="0"/>
              <a:t>Government entities, contractors, and large enterprises are the primary targets</a:t>
            </a:r>
          </a:p>
          <a:p>
            <a:r>
              <a:rPr lang="en-US" dirty="0" smtClean="0"/>
              <a:t>Attacks are personalized to the victim</a:t>
            </a:r>
          </a:p>
          <a:p>
            <a:r>
              <a:rPr lang="en-US" dirty="0" smtClean="0"/>
              <a:t>Attacks are often technically simple, but devastating in their payload</a:t>
            </a:r>
          </a:p>
          <a:p>
            <a:r>
              <a:rPr lang="en-US" dirty="0" smtClean="0"/>
              <a:t>Targeted attacks will continue in the foreseeable future</a:t>
            </a:r>
          </a:p>
          <a:p>
            <a:r>
              <a:rPr lang="en-US" dirty="0" smtClean="0"/>
              <a:t>Protection from targeted attacks requires vigilance as a breach only requires a single evasion</a:t>
            </a:r>
          </a:p>
          <a:p>
            <a:endParaRPr lang="en-US" dirty="0" smtClean="0"/>
          </a:p>
        </p:txBody>
      </p:sp>
      <p:sp>
        <p:nvSpPr>
          <p:cNvPr id="4" name="Footer Placeholder 3"/>
          <p:cNvSpPr>
            <a:spLocks noGrp="1"/>
          </p:cNvSpPr>
          <p:nvPr>
            <p:ph type="ftr" sz="quarter" idx="10"/>
          </p:nvPr>
        </p:nvSpPr>
        <p:spPr/>
        <p:txBody>
          <a:bodyPr/>
          <a:lstStyle/>
          <a:p>
            <a:pPr>
              <a:defRPr/>
            </a:pPr>
            <a:r>
              <a:rPr lang="en-US" smtClean="0"/>
              <a:t>RAID 2010 - The New Generation of Targeted Attacks</a:t>
            </a:r>
            <a:endParaRPr lang="en-US"/>
          </a:p>
        </p:txBody>
      </p:sp>
      <p:sp>
        <p:nvSpPr>
          <p:cNvPr id="62468" name="Slide Number Placeholder 4"/>
          <p:cNvSpPr>
            <a:spLocks noGrp="1"/>
          </p:cNvSpPr>
          <p:nvPr>
            <p:ph type="sldNum" sz="quarter" idx="11"/>
          </p:nvPr>
        </p:nvSpPr>
        <p:spPr>
          <a:noFill/>
        </p:spPr>
        <p:txBody>
          <a:bodyPr/>
          <a:lstStyle/>
          <a:p>
            <a:fld id="{B04C4613-DE98-40E4-9885-569E6262B393}" type="slidenum">
              <a:rPr lang="en-US" smtClean="0">
                <a:cs typeface="Arial" charset="0"/>
              </a:rPr>
              <a:pPr/>
              <a:t>42</a:t>
            </a:fld>
            <a:endParaRPr lang="en-US" smtClean="0">
              <a:cs typeface="Arial" charset="0"/>
            </a:endParaRP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2"/>
          <p:cNvSpPr>
            <a:spLocks noGrp="1"/>
          </p:cNvSpPr>
          <p:nvPr>
            <p:ph type="ctrTitle"/>
          </p:nvPr>
        </p:nvSpPr>
        <p:spPr/>
        <p:txBody>
          <a:bodyPr/>
          <a:lstStyle/>
          <a:p>
            <a:pPr eaLnBrk="1" hangingPunct="1"/>
            <a:r>
              <a:rPr lang="en-US" smtClean="0"/>
              <a:t>Questions?</a:t>
            </a:r>
          </a:p>
        </p:txBody>
      </p:sp>
      <p:sp>
        <p:nvSpPr>
          <p:cNvPr id="63490" name="Slide Number Placeholder 3"/>
          <p:cNvSpPr>
            <a:spLocks noGrp="1"/>
          </p:cNvSpPr>
          <p:nvPr>
            <p:ph type="sldNum" sz="quarter" idx="11"/>
          </p:nvPr>
        </p:nvSpPr>
        <p:spPr>
          <a:noFill/>
        </p:spPr>
        <p:txBody>
          <a:bodyPr/>
          <a:lstStyle/>
          <a:p>
            <a:fld id="{B785249D-A7E6-41ED-BA0E-8342D15260BB}" type="slidenum">
              <a:rPr lang="en-US" smtClean="0">
                <a:cs typeface="Arial" charset="0"/>
              </a:rPr>
              <a:pPr/>
              <a:t>43</a:t>
            </a:fld>
            <a:endParaRPr lang="en-US" smtClean="0">
              <a:cs typeface="Arial" charset="0"/>
            </a:endParaRPr>
          </a:p>
        </p:txBody>
      </p:sp>
      <p:sp>
        <p:nvSpPr>
          <p:cNvPr id="5" name="Footer Placeholder 4"/>
          <p:cNvSpPr>
            <a:spLocks noGrp="1"/>
          </p:cNvSpPr>
          <p:nvPr>
            <p:ph type="ftr" sz="quarter" idx="10"/>
          </p:nvPr>
        </p:nvSpPr>
        <p:spPr/>
        <p:txBody>
          <a:bodyPr/>
          <a:lstStyle/>
          <a:p>
            <a:pPr>
              <a:defRPr/>
            </a:pPr>
            <a:r>
              <a:rPr lang="en-US" smtClean="0"/>
              <a:t>RAID 2010 - The New Generation of Targeted Attacks</a:t>
            </a:r>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pPr>
              <a:defRPr/>
            </a:pPr>
            <a:r>
              <a:rPr lang="en-US" smtClean="0"/>
              <a:t>RAID 2010 - The New Generation of Targeted Attacks</a:t>
            </a:r>
            <a:endParaRPr lang="en-US"/>
          </a:p>
        </p:txBody>
      </p:sp>
      <p:sp>
        <p:nvSpPr>
          <p:cNvPr id="65538" name="Slide Number Placeholder 2"/>
          <p:cNvSpPr>
            <a:spLocks noGrp="1"/>
          </p:cNvSpPr>
          <p:nvPr>
            <p:ph type="sldNum" sz="quarter" idx="11"/>
          </p:nvPr>
        </p:nvSpPr>
        <p:spPr>
          <a:noFill/>
        </p:spPr>
        <p:txBody>
          <a:bodyPr/>
          <a:lstStyle/>
          <a:p>
            <a:fld id="{4010FE7F-FCC7-445B-9A9F-541061DC8BBD}" type="slidenum">
              <a:rPr lang="en-US" smtClean="0">
                <a:cs typeface="Arial" charset="0"/>
              </a:rPr>
              <a:pPr/>
              <a:t>44</a:t>
            </a:fld>
            <a:endParaRPr lang="en-US" smtClean="0">
              <a:cs typeface="Arial" charset="0"/>
            </a:endParaRPr>
          </a:p>
        </p:txBody>
      </p:sp>
      <p:sp>
        <p:nvSpPr>
          <p:cNvPr id="65539" name="Subtitle 3"/>
          <p:cNvSpPr>
            <a:spLocks noGrp="1"/>
          </p:cNvSpPr>
          <p:nvPr>
            <p:ph type="subTitle" idx="1"/>
          </p:nvPr>
        </p:nvSpPr>
        <p:spPr/>
        <p:txBody>
          <a:bodyPr/>
          <a:lstStyle/>
          <a:p>
            <a:pPr eaLnBrk="1" hangingPunct="1"/>
            <a:r>
              <a:rPr lang="en-US" smtClean="0"/>
              <a:t>Eric Chien</a:t>
            </a:r>
          </a:p>
          <a:p>
            <a:pPr eaLnBrk="1" hangingPunct="1"/>
            <a:r>
              <a:rPr lang="en-US" smtClean="0"/>
              <a:t>Technical Director	</a:t>
            </a:r>
          </a:p>
          <a:p>
            <a:pPr eaLnBrk="1" hangingPunct="1"/>
            <a:r>
              <a:rPr lang="en-US" smtClean="0"/>
              <a:t>Symantec Security Response</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2"/>
          <p:cNvSpPr>
            <a:spLocks noGrp="1"/>
          </p:cNvSpPr>
          <p:nvPr>
            <p:ph type="ctrTitle"/>
          </p:nvPr>
        </p:nvSpPr>
        <p:spPr/>
        <p:txBody>
          <a:bodyPr/>
          <a:lstStyle/>
          <a:p>
            <a:pPr eaLnBrk="1" hangingPunct="1"/>
            <a:r>
              <a:rPr lang="en-US" dirty="0" smtClean="0"/>
              <a:t>Appendix</a:t>
            </a:r>
            <a:endParaRPr lang="en-US" dirty="0" smtClean="0"/>
          </a:p>
        </p:txBody>
      </p:sp>
      <p:sp>
        <p:nvSpPr>
          <p:cNvPr id="63490" name="Slide Number Placeholder 3"/>
          <p:cNvSpPr>
            <a:spLocks noGrp="1"/>
          </p:cNvSpPr>
          <p:nvPr>
            <p:ph type="sldNum" sz="quarter" idx="11"/>
          </p:nvPr>
        </p:nvSpPr>
        <p:spPr>
          <a:noFill/>
        </p:spPr>
        <p:txBody>
          <a:bodyPr/>
          <a:lstStyle/>
          <a:p>
            <a:fld id="{B785249D-A7E6-41ED-BA0E-8342D15260BB}" type="slidenum">
              <a:rPr lang="en-US" smtClean="0">
                <a:cs typeface="Arial" charset="0"/>
              </a:rPr>
              <a:pPr/>
              <a:t>45</a:t>
            </a:fld>
            <a:endParaRPr lang="en-US" smtClean="0">
              <a:cs typeface="Arial" charset="0"/>
            </a:endParaRPr>
          </a:p>
        </p:txBody>
      </p:sp>
      <p:sp>
        <p:nvSpPr>
          <p:cNvPr id="5" name="Footer Placeholder 4"/>
          <p:cNvSpPr>
            <a:spLocks noGrp="1"/>
          </p:cNvSpPr>
          <p:nvPr>
            <p:ph type="ftr" sz="quarter" idx="10"/>
          </p:nvPr>
        </p:nvSpPr>
        <p:spPr/>
        <p:txBody>
          <a:bodyPr/>
          <a:lstStyle/>
          <a:p>
            <a:pPr>
              <a:defRPr/>
            </a:pPr>
            <a:r>
              <a:rPr lang="en-US" smtClean="0"/>
              <a:t>RAID 2010 - The New Generation of Targeted Attacks</a:t>
            </a:r>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2"/>
          <p:cNvSpPr>
            <a:spLocks noGrp="1"/>
          </p:cNvSpPr>
          <p:nvPr>
            <p:ph type="ctrTitle"/>
          </p:nvPr>
        </p:nvSpPr>
        <p:spPr/>
        <p:txBody>
          <a:bodyPr/>
          <a:lstStyle/>
          <a:p>
            <a:pPr eaLnBrk="1" hangingPunct="1"/>
            <a:r>
              <a:rPr lang="en-US" smtClean="0"/>
              <a:t>Internet Explorer Vulnerability</a:t>
            </a:r>
          </a:p>
        </p:txBody>
      </p:sp>
      <p:sp>
        <p:nvSpPr>
          <p:cNvPr id="49154" name="Slide Number Placeholder 3"/>
          <p:cNvSpPr>
            <a:spLocks noGrp="1"/>
          </p:cNvSpPr>
          <p:nvPr>
            <p:ph type="sldNum" sz="quarter" idx="11"/>
          </p:nvPr>
        </p:nvSpPr>
        <p:spPr>
          <a:noFill/>
        </p:spPr>
        <p:txBody>
          <a:bodyPr/>
          <a:lstStyle/>
          <a:p>
            <a:fld id="{A369139C-E4CB-4B26-9B85-B9862D6D1480}" type="slidenum">
              <a:rPr lang="en-US" smtClean="0">
                <a:cs typeface="Arial" charset="0"/>
              </a:rPr>
              <a:pPr/>
              <a:t>46</a:t>
            </a:fld>
            <a:endParaRPr lang="en-US" smtClean="0">
              <a:cs typeface="Arial" charset="0"/>
            </a:endParaRPr>
          </a:p>
        </p:txBody>
      </p:sp>
      <p:sp>
        <p:nvSpPr>
          <p:cNvPr id="5" name="Footer Placeholder 4"/>
          <p:cNvSpPr>
            <a:spLocks noGrp="1"/>
          </p:cNvSpPr>
          <p:nvPr>
            <p:ph type="ftr" sz="quarter" idx="10"/>
          </p:nvPr>
        </p:nvSpPr>
        <p:spPr/>
        <p:txBody>
          <a:bodyPr/>
          <a:lstStyle/>
          <a:p>
            <a:pPr>
              <a:defRPr/>
            </a:pPr>
            <a:r>
              <a:rPr lang="en-US" smtClean="0"/>
              <a:t>RAID 2010 - The New Generation of Targeted Attacks</a:t>
            </a:r>
            <a:endParaRPr lang="en-US"/>
          </a:p>
        </p:txBody>
      </p:sp>
      <p:pic>
        <p:nvPicPr>
          <p:cNvPr id="8" name="Picture 7" descr="internet_explorer.png"/>
          <p:cNvPicPr>
            <a:picLocks noChangeAspect="1"/>
          </p:cNvPicPr>
          <p:nvPr/>
        </p:nvPicPr>
        <p:blipFill>
          <a:blip r:embed="rId3" cstate="print"/>
          <a:stretch>
            <a:fillRect/>
          </a:stretch>
        </p:blipFill>
        <p:spPr>
          <a:xfrm>
            <a:off x="5569206" y="556784"/>
            <a:ext cx="3001770" cy="3169051"/>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HeroicExtremeLeftFacing"/>
            <a:lightRig rig="threePt" dir="t"/>
          </a:scene3d>
          <a:sp3d contourW="6350" prstMaterial="matte">
            <a:bevelT w="101600" h="101600"/>
            <a:contourClr>
              <a:srgbClr val="969696"/>
            </a:contourClr>
          </a:sp3d>
        </p:spPr>
      </p:pic>
      <p:pic>
        <p:nvPicPr>
          <p:cNvPr id="1028" name="Picture 4" descr="C:\Documents and Settings\Gerry Egan\Local Settings\Temporary Internet Files\Content.IE5\OTNN3BM0\MCj04339100000[1].png"/>
          <p:cNvPicPr>
            <a:picLocks noChangeAspect="1" noChangeArrowheads="1"/>
          </p:cNvPicPr>
          <p:nvPr/>
        </p:nvPicPr>
        <p:blipFill>
          <a:blip r:embed="rId4" cstate="print"/>
          <a:srcRect/>
          <a:stretch>
            <a:fillRect/>
          </a:stretch>
        </p:blipFill>
        <p:spPr bwMode="auto">
          <a:xfrm>
            <a:off x="6986016" y="2337821"/>
            <a:ext cx="1387843" cy="1387843"/>
          </a:xfrm>
          <a:prstGeom prst="rect">
            <a:avLst/>
          </a:prstGeom>
          <a:noFill/>
          <a:scene3d>
            <a:camera prst="perspectiveHeroicExtremeLeftFacing"/>
            <a:lightRig rig="threePt" dir="t"/>
          </a:scene3d>
        </p:spPr>
      </p:pic>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p:txBody>
          <a:bodyPr/>
          <a:lstStyle/>
          <a:p>
            <a:pPr eaLnBrk="1" hangingPunct="1"/>
            <a:r>
              <a:rPr lang="en-US" sz="2400" smtClean="0"/>
              <a:t>Internet Explorer Vulnerability</a:t>
            </a:r>
            <a:endParaRPr lang="en-US" sz="1800" smtClean="0">
              <a:solidFill>
                <a:srgbClr val="FF3399"/>
              </a:solidFill>
            </a:endParaRPr>
          </a:p>
        </p:txBody>
      </p:sp>
      <p:sp>
        <p:nvSpPr>
          <p:cNvPr id="3" name="Content Placeholder 2"/>
          <p:cNvSpPr>
            <a:spLocks noGrp="1"/>
          </p:cNvSpPr>
          <p:nvPr>
            <p:ph idx="1"/>
          </p:nvPr>
        </p:nvSpPr>
        <p:spPr/>
        <p:txBody>
          <a:bodyPr/>
          <a:lstStyle/>
          <a:p>
            <a:pPr eaLnBrk="1" hangingPunct="1">
              <a:lnSpc>
                <a:spcPct val="70000"/>
              </a:lnSpc>
            </a:pPr>
            <a:r>
              <a:rPr lang="en-US" sz="2000" dirty="0" smtClean="0"/>
              <a:t>Vulnerability when Internet Explorer accesses an object that no longer exists</a:t>
            </a:r>
          </a:p>
          <a:p>
            <a:pPr eaLnBrk="1" hangingPunct="1">
              <a:lnSpc>
                <a:spcPct val="70000"/>
              </a:lnSpc>
            </a:pPr>
            <a:r>
              <a:rPr lang="en-US" sz="2000" dirty="0" smtClean="0"/>
              <a:t>Exploit code is delivered via a specially crafted webpage</a:t>
            </a:r>
          </a:p>
          <a:p>
            <a:pPr eaLnBrk="1" hangingPunct="1">
              <a:lnSpc>
                <a:spcPct val="70000"/>
              </a:lnSpc>
            </a:pPr>
            <a:r>
              <a:rPr lang="en-US" sz="2000" dirty="0" smtClean="0"/>
              <a:t>Allows remote code execution under the context of the logged-on user</a:t>
            </a:r>
          </a:p>
          <a:p>
            <a:pPr eaLnBrk="1" hangingPunct="1">
              <a:lnSpc>
                <a:spcPct val="70000"/>
              </a:lnSpc>
            </a:pPr>
            <a:r>
              <a:rPr lang="en-US" sz="2000" dirty="0" smtClean="0"/>
              <a:t>Specifically targets Internet Explorer 6</a:t>
            </a:r>
          </a:p>
          <a:p>
            <a:pPr eaLnBrk="1" hangingPunct="1">
              <a:lnSpc>
                <a:spcPct val="70000"/>
              </a:lnSpc>
            </a:pPr>
            <a:r>
              <a:rPr lang="en-US" sz="2000" dirty="0" smtClean="0"/>
              <a:t>Patches released on January 21, 2010 (CVE2009-0249 / MS10-002)</a:t>
            </a:r>
          </a:p>
          <a:p>
            <a:pPr eaLnBrk="1" hangingPunct="1">
              <a:lnSpc>
                <a:spcPct val="70000"/>
              </a:lnSpc>
            </a:pPr>
            <a:r>
              <a:rPr lang="en-US" sz="2000" dirty="0" smtClean="0"/>
              <a:t>Exploit code leaks on to Internet on January 14, 2010</a:t>
            </a:r>
          </a:p>
          <a:p>
            <a:pPr lvl="1" eaLnBrk="1" hangingPunct="1">
              <a:lnSpc>
                <a:spcPct val="70000"/>
              </a:lnSpc>
            </a:pPr>
            <a:r>
              <a:rPr lang="en-US" sz="1700" dirty="0" smtClean="0"/>
              <a:t>Added to penetration test tools such as </a:t>
            </a:r>
            <a:r>
              <a:rPr lang="en-US" sz="1700" dirty="0" err="1" smtClean="0"/>
              <a:t>Metasploit</a:t>
            </a:r>
            <a:endParaRPr lang="en-US" sz="1700" dirty="0" smtClean="0"/>
          </a:p>
          <a:p>
            <a:pPr lvl="1" eaLnBrk="1" hangingPunct="1">
              <a:lnSpc>
                <a:spcPct val="70000"/>
              </a:lnSpc>
            </a:pPr>
            <a:r>
              <a:rPr lang="en-US" sz="1700" dirty="0" smtClean="0"/>
              <a:t>Internet Explorer 6, 7, 8 all vulnerable</a:t>
            </a:r>
          </a:p>
          <a:p>
            <a:pPr lvl="1" eaLnBrk="1" hangingPunct="1">
              <a:lnSpc>
                <a:spcPct val="70000"/>
              </a:lnSpc>
            </a:pPr>
            <a:r>
              <a:rPr lang="en-US" sz="1700" dirty="0" smtClean="0"/>
              <a:t>Exploits now exist for 6, 7, and 8 bypassing built-in IE security (DEP/ASLR)</a:t>
            </a:r>
            <a:endParaRPr lang="en-US" sz="1700" b="1" dirty="0" smtClean="0">
              <a:solidFill>
                <a:srgbClr val="FF33CC"/>
              </a:solidFill>
            </a:endParaRPr>
          </a:p>
          <a:p>
            <a:pPr lvl="1" eaLnBrk="1" hangingPunct="1">
              <a:lnSpc>
                <a:spcPct val="70000"/>
              </a:lnSpc>
            </a:pPr>
            <a:r>
              <a:rPr lang="en-US" sz="1700" dirty="0" smtClean="0"/>
              <a:t>Exploits do not bypass IE Protected Mode (IE7,8 on Vista/Win7)</a:t>
            </a:r>
          </a:p>
          <a:p>
            <a:pPr lvl="2" indent="-231775" eaLnBrk="1" hangingPunct="1">
              <a:lnSpc>
                <a:spcPct val="70000"/>
              </a:lnSpc>
            </a:pPr>
            <a:r>
              <a:rPr lang="en-US" sz="1400" dirty="0" smtClean="0"/>
              <a:t>Secondary vulnerability can be exploited to bypass protected mode</a:t>
            </a:r>
          </a:p>
          <a:p>
            <a:pPr lvl="1" eaLnBrk="1" hangingPunct="1">
              <a:lnSpc>
                <a:spcPct val="70000"/>
              </a:lnSpc>
            </a:pPr>
            <a:r>
              <a:rPr lang="en-US" sz="1700" dirty="0" smtClean="0"/>
              <a:t>An additional 10 (7 in January, 3 in December) similar vulnerabilities have been disclosed and patched by Microsoft</a:t>
            </a:r>
          </a:p>
          <a:p>
            <a:pPr lvl="1" eaLnBrk="1" hangingPunct="1">
              <a:lnSpc>
                <a:spcPct val="70000"/>
              </a:lnSpc>
            </a:pPr>
            <a:r>
              <a:rPr lang="en-US" sz="1700" dirty="0" smtClean="0"/>
              <a:t>Symantec has seen relatively low usage (peak rate: 8,000 attacks a day)</a:t>
            </a:r>
          </a:p>
        </p:txBody>
      </p:sp>
      <p:sp>
        <p:nvSpPr>
          <p:cNvPr id="4" name="Footer Placeholder 3"/>
          <p:cNvSpPr>
            <a:spLocks noGrp="1"/>
          </p:cNvSpPr>
          <p:nvPr>
            <p:ph type="ftr" sz="quarter" idx="10"/>
          </p:nvPr>
        </p:nvSpPr>
        <p:spPr/>
        <p:txBody>
          <a:bodyPr/>
          <a:lstStyle/>
          <a:p>
            <a:pPr>
              <a:defRPr/>
            </a:pPr>
            <a:r>
              <a:rPr lang="en-US" smtClean="0"/>
              <a:t>RAID 2010 - The New Generation of Targeted Attacks</a:t>
            </a:r>
            <a:endParaRPr lang="en-US"/>
          </a:p>
        </p:txBody>
      </p:sp>
      <p:sp>
        <p:nvSpPr>
          <p:cNvPr id="51204" name="Slide Number Placeholder 4"/>
          <p:cNvSpPr>
            <a:spLocks noGrp="1"/>
          </p:cNvSpPr>
          <p:nvPr>
            <p:ph type="sldNum" sz="quarter" idx="11"/>
          </p:nvPr>
        </p:nvSpPr>
        <p:spPr>
          <a:noFill/>
        </p:spPr>
        <p:txBody>
          <a:bodyPr/>
          <a:lstStyle/>
          <a:p>
            <a:fld id="{D5F1E5AC-955B-479F-AFDA-FD415FB82657}" type="slidenum">
              <a:rPr lang="en-US" smtClean="0">
                <a:cs typeface="Arial" charset="0"/>
              </a:rPr>
              <a:pPr/>
              <a:t>47</a:t>
            </a:fld>
            <a:endParaRPr lang="en-US" smtClean="0">
              <a:cs typeface="Arial" charset="0"/>
            </a:endParaRPr>
          </a:p>
        </p:txBody>
      </p:sp>
      <p:pic>
        <p:nvPicPr>
          <p:cNvPr id="6" name="Picture 5" descr="internet_explorer.png"/>
          <p:cNvPicPr>
            <a:picLocks noChangeAspect="1"/>
          </p:cNvPicPr>
          <p:nvPr/>
        </p:nvPicPr>
        <p:blipFill>
          <a:blip r:embed="rId2" cstate="print"/>
          <a:stretch>
            <a:fillRect/>
          </a:stretch>
        </p:blipFill>
        <p:spPr>
          <a:xfrm>
            <a:off x="7836918" y="203217"/>
            <a:ext cx="965706" cy="101952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HeroicExtremeLeftFacing"/>
            <a:lightRig rig="threePt" dir="t"/>
          </a:scene3d>
          <a:sp3d contourW="6350" prstMaterial="matte">
            <a:bevelT w="101600" h="101600"/>
            <a:contourClr>
              <a:srgbClr val="969696"/>
            </a:contourClr>
          </a:sp3d>
        </p:spPr>
      </p:pic>
      <p:pic>
        <p:nvPicPr>
          <p:cNvPr id="14" name="Picture 4" descr="C:\Documents and Settings\Gerry Egan\Local Settings\Temporary Internet Files\Content.IE5\OTNN3BM0\MCj04339100000[1].png"/>
          <p:cNvPicPr>
            <a:picLocks noChangeAspect="1" noChangeArrowheads="1"/>
          </p:cNvPicPr>
          <p:nvPr/>
        </p:nvPicPr>
        <p:blipFill>
          <a:blip r:embed="rId3" cstate="print"/>
          <a:srcRect/>
          <a:stretch>
            <a:fillRect/>
          </a:stretch>
        </p:blipFill>
        <p:spPr bwMode="auto">
          <a:xfrm>
            <a:off x="8193024" y="655325"/>
            <a:ext cx="522211" cy="522211"/>
          </a:xfrm>
          <a:prstGeom prst="rect">
            <a:avLst/>
          </a:prstGeom>
          <a:noFill/>
          <a:scene3d>
            <a:camera prst="perspectiveHeroicExtremeLeftFacing"/>
            <a:lightRig rig="threePt" dir="t"/>
          </a:scene3d>
        </p:spPr>
      </p:pic>
    </p:spTree>
  </p:cSld>
  <p:clrMapOvr>
    <a:masterClrMapping/>
  </p:clrMapOvr>
  <p:transition>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2"/>
          <p:cNvSpPr>
            <a:spLocks noGrp="1"/>
          </p:cNvSpPr>
          <p:nvPr>
            <p:ph type="ctrTitle"/>
          </p:nvPr>
        </p:nvSpPr>
        <p:spPr/>
        <p:txBody>
          <a:bodyPr/>
          <a:lstStyle/>
          <a:p>
            <a:pPr eaLnBrk="1" hangingPunct="1"/>
            <a:r>
              <a:rPr lang="en-US" smtClean="0"/>
              <a:t>Trojan.Hydraq</a:t>
            </a:r>
          </a:p>
        </p:txBody>
      </p:sp>
      <p:sp>
        <p:nvSpPr>
          <p:cNvPr id="52226" name="Slide Number Placeholder 3"/>
          <p:cNvSpPr>
            <a:spLocks noGrp="1"/>
          </p:cNvSpPr>
          <p:nvPr>
            <p:ph type="sldNum" sz="quarter" idx="11"/>
          </p:nvPr>
        </p:nvSpPr>
        <p:spPr>
          <a:noFill/>
        </p:spPr>
        <p:txBody>
          <a:bodyPr/>
          <a:lstStyle/>
          <a:p>
            <a:fld id="{76CF8AFC-5776-4471-B89D-AFC8B3242283}" type="slidenum">
              <a:rPr lang="en-US" smtClean="0">
                <a:cs typeface="Arial" charset="0"/>
              </a:rPr>
              <a:pPr/>
              <a:t>48</a:t>
            </a:fld>
            <a:endParaRPr lang="en-US" smtClean="0">
              <a:cs typeface="Arial" charset="0"/>
            </a:endParaRPr>
          </a:p>
        </p:txBody>
      </p:sp>
      <p:sp>
        <p:nvSpPr>
          <p:cNvPr id="5" name="Footer Placeholder 4"/>
          <p:cNvSpPr>
            <a:spLocks noGrp="1"/>
          </p:cNvSpPr>
          <p:nvPr>
            <p:ph type="ftr" sz="quarter" idx="10"/>
          </p:nvPr>
        </p:nvSpPr>
        <p:spPr/>
        <p:txBody>
          <a:bodyPr/>
          <a:lstStyle/>
          <a:p>
            <a:pPr>
              <a:defRPr/>
            </a:pPr>
            <a:r>
              <a:rPr lang="en-US" smtClean="0"/>
              <a:t>RAID 2010 - The New Generation of Targeted Attacks</a:t>
            </a:r>
            <a:endParaRPr lang="en-US"/>
          </a:p>
        </p:txBody>
      </p:sp>
      <p:grpSp>
        <p:nvGrpSpPr>
          <p:cNvPr id="2" name="Group 14"/>
          <p:cNvGrpSpPr/>
          <p:nvPr/>
        </p:nvGrpSpPr>
        <p:grpSpPr>
          <a:xfrm>
            <a:off x="4879024" y="560833"/>
            <a:ext cx="4496322" cy="3291840"/>
            <a:chOff x="4769295" y="1182624"/>
            <a:chExt cx="3419475" cy="2343468"/>
          </a:xfrm>
          <a:scene3d>
            <a:camera prst="perspectiveHeroicExtremeLeftFacing"/>
            <a:lightRig rig="threePt" dir="t"/>
          </a:scene3d>
        </p:grpSpPr>
        <p:sp>
          <p:nvSpPr>
            <p:cNvPr id="14" name="Rounded Rectangle 13"/>
            <p:cNvSpPr/>
            <p:nvPr/>
          </p:nvSpPr>
          <p:spPr bwMode="auto">
            <a:xfrm>
              <a:off x="5218176" y="1182624"/>
              <a:ext cx="2401824" cy="2255520"/>
            </a:xfrm>
            <a:prstGeom prst="roundRect">
              <a:avLst/>
            </a:prstGeom>
            <a:solidFill>
              <a:srgbClr val="FFFFFF"/>
            </a:solidFill>
            <a:ln w="19050" cap="flat" cmpd="sng" algn="ctr">
              <a:solidFill>
                <a:schemeClr val="tx1"/>
              </a:solidFill>
              <a:prstDash val="solid"/>
              <a:round/>
              <a:headEnd type="none" w="med" len="med"/>
              <a:tailEnd type="none" w="med" len="med"/>
            </a:ln>
            <a:effectLst/>
            <a:sp3d>
              <a:bevelT/>
            </a:sp3d>
          </p:spPr>
          <p:txBody>
            <a:bodyPr anchor="ctr"/>
            <a:lstStyle/>
            <a:p>
              <a:pPr algn="ctr">
                <a:lnSpc>
                  <a:spcPct val="90000"/>
                </a:lnSpc>
                <a:defRPr/>
              </a:pPr>
              <a:endParaRPr lang="en-US" sz="1400" dirty="0" err="1">
                <a:latin typeface="+mn-lt"/>
                <a:cs typeface="+mn-cs"/>
              </a:endParaRPr>
            </a:p>
          </p:txBody>
        </p:sp>
        <p:grpSp>
          <p:nvGrpSpPr>
            <p:cNvPr id="3" name="Group 11"/>
            <p:cNvGrpSpPr/>
            <p:nvPr/>
          </p:nvGrpSpPr>
          <p:grpSpPr>
            <a:xfrm>
              <a:off x="4769295" y="1466234"/>
              <a:ext cx="3419475" cy="2059858"/>
              <a:chOff x="6037263" y="1319930"/>
              <a:chExt cx="3419475" cy="2059858"/>
            </a:xfrm>
          </p:grpSpPr>
          <p:grpSp>
            <p:nvGrpSpPr>
              <p:cNvPr id="4" name="Group 41"/>
              <p:cNvGrpSpPr>
                <a:grpSpLocks/>
              </p:cNvGrpSpPr>
              <p:nvPr/>
            </p:nvGrpSpPr>
            <p:grpSpPr bwMode="auto">
              <a:xfrm>
                <a:off x="6941180" y="1319930"/>
                <a:ext cx="1529248" cy="1243318"/>
                <a:chOff x="3741738" y="3949600"/>
                <a:chExt cx="1050181" cy="799570"/>
              </a:xfrm>
            </p:grpSpPr>
            <p:pic>
              <p:nvPicPr>
                <p:cNvPr id="10" name="Picture 2" descr="http://www.microsoft.com/msj/archive/winprt6.gif"/>
                <p:cNvPicPr>
                  <a:picLocks noChangeAspect="1" noChangeArrowheads="1"/>
                </p:cNvPicPr>
                <p:nvPr/>
              </p:nvPicPr>
              <p:blipFill>
                <a:blip r:embed="rId3" cstate="print"/>
                <a:srcRect/>
                <a:stretch>
                  <a:fillRect/>
                </a:stretch>
              </p:blipFill>
              <p:spPr bwMode="auto">
                <a:xfrm>
                  <a:off x="3741738" y="3949600"/>
                  <a:ext cx="1050181" cy="799570"/>
                </a:xfrm>
                <a:prstGeom prst="rect">
                  <a:avLst/>
                </a:prstGeom>
                <a:noFill/>
                <a:ln w="9525">
                  <a:noFill/>
                  <a:miter lim="800000"/>
                  <a:headEnd/>
                  <a:tailEnd/>
                </a:ln>
              </p:spPr>
            </p:pic>
            <p:pic>
              <p:nvPicPr>
                <p:cNvPr id="11" name="Picture 3" descr="C:\Documents and Settings\Eric_Chien\Local Settings\Temporary Internet Files\Content.IE5\ZJOG7XVT\MCj04324230000[1].wmf"/>
                <p:cNvPicPr>
                  <a:picLocks noChangeAspect="1" noChangeArrowheads="1"/>
                </p:cNvPicPr>
                <p:nvPr/>
              </p:nvPicPr>
              <p:blipFill>
                <a:blip r:embed="rId4" cstate="print"/>
                <a:srcRect/>
                <a:stretch>
                  <a:fillRect/>
                </a:stretch>
              </p:blipFill>
              <p:spPr bwMode="auto">
                <a:xfrm>
                  <a:off x="3855735" y="4009583"/>
                  <a:ext cx="739413" cy="681765"/>
                </a:xfrm>
                <a:prstGeom prst="rect">
                  <a:avLst/>
                </a:prstGeom>
                <a:noFill/>
                <a:ln w="9525">
                  <a:noFill/>
                  <a:miter lim="800000"/>
                  <a:headEnd/>
                  <a:tailEnd/>
                </a:ln>
              </p:spPr>
            </p:pic>
          </p:grpSp>
          <p:sp>
            <p:nvSpPr>
              <p:cNvPr id="8" name="TextBox 7"/>
              <p:cNvSpPr txBox="1"/>
              <p:nvPr/>
            </p:nvSpPr>
            <p:spPr bwMode="ltGray">
              <a:xfrm>
                <a:off x="6037263" y="2614613"/>
                <a:ext cx="3419475" cy="765175"/>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r>
                  <a:rPr lang="en-US" sz="2800" dirty="0">
                    <a:cs typeface="+mn-cs"/>
                  </a:rPr>
                  <a:t>rasmon.dll</a:t>
                </a:r>
                <a:endParaRPr lang="en-US" sz="2800" dirty="0">
                  <a:solidFill>
                    <a:schemeClr val="bg2">
                      <a:lumMod val="50000"/>
                    </a:schemeClr>
                  </a:solidFill>
                  <a:latin typeface="Calibri" pitchFamily="34" charset="0"/>
                  <a:cs typeface="+mn-cs"/>
                </a:endParaRPr>
              </a:p>
            </p:txBody>
          </p:sp>
        </p:grpSp>
      </p:gr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pPr eaLnBrk="1" hangingPunct="1"/>
            <a:r>
              <a:rPr lang="en-US" dirty="0" err="1" smtClean="0"/>
              <a:t>Trojan.Hydraq</a:t>
            </a:r>
            <a:r>
              <a:rPr lang="en-US" dirty="0" smtClean="0"/>
              <a:t/>
            </a:r>
            <a:br>
              <a:rPr lang="en-US" dirty="0" smtClean="0"/>
            </a:br>
            <a:r>
              <a:rPr lang="en-US" sz="2000" dirty="0" smtClean="0"/>
              <a:t>Notable characteristics</a:t>
            </a:r>
            <a:endParaRPr lang="en-US" sz="3200" dirty="0" smtClean="0"/>
          </a:p>
        </p:txBody>
      </p:sp>
      <p:sp>
        <p:nvSpPr>
          <p:cNvPr id="3" name="Content Placeholder 2"/>
          <p:cNvSpPr>
            <a:spLocks noGrp="1"/>
          </p:cNvSpPr>
          <p:nvPr>
            <p:ph idx="1"/>
          </p:nvPr>
        </p:nvSpPr>
        <p:spPr/>
        <p:txBody>
          <a:bodyPr/>
          <a:lstStyle/>
          <a:p>
            <a:pPr marL="233310" indent="-233310" eaLnBrk="1" hangingPunct="1">
              <a:buClr>
                <a:schemeClr val="bg2">
                  <a:lumMod val="50000"/>
                </a:schemeClr>
              </a:buClr>
              <a:defRPr/>
            </a:pPr>
            <a:r>
              <a:rPr lang="en-US" dirty="0" smtClean="0">
                <a:solidFill>
                  <a:schemeClr val="bg2">
                    <a:lumMod val="50000"/>
                  </a:schemeClr>
                </a:solidFill>
              </a:rPr>
              <a:t>Code is obfuscated using spaghetti code </a:t>
            </a:r>
          </a:p>
          <a:p>
            <a:pPr marL="233310" indent="-233310" eaLnBrk="1" hangingPunct="1">
              <a:buClr>
                <a:schemeClr val="bg2">
                  <a:lumMod val="50000"/>
                </a:schemeClr>
              </a:buClr>
              <a:buFontTx/>
              <a:buNone/>
              <a:defRPr/>
            </a:pPr>
            <a:endParaRPr lang="en-US" dirty="0">
              <a:solidFill>
                <a:schemeClr val="bg2">
                  <a:lumMod val="50000"/>
                </a:schemeClr>
              </a:solidFill>
            </a:endParaRPr>
          </a:p>
        </p:txBody>
      </p:sp>
      <p:sp>
        <p:nvSpPr>
          <p:cNvPr id="4" name="Footer Placeholder 3"/>
          <p:cNvSpPr>
            <a:spLocks noGrp="1"/>
          </p:cNvSpPr>
          <p:nvPr>
            <p:ph type="ftr" sz="quarter" idx="10"/>
          </p:nvPr>
        </p:nvSpPr>
        <p:spPr/>
        <p:txBody>
          <a:bodyPr/>
          <a:lstStyle/>
          <a:p>
            <a:pPr>
              <a:defRPr/>
            </a:pPr>
            <a:r>
              <a:rPr lang="en-US" smtClean="0"/>
              <a:t>RAID 2010 - The New Generation of Targeted Attacks</a:t>
            </a:r>
            <a:endParaRPr lang="en-US"/>
          </a:p>
        </p:txBody>
      </p:sp>
      <p:sp>
        <p:nvSpPr>
          <p:cNvPr id="31749" name="Slide Number Placeholder 4"/>
          <p:cNvSpPr>
            <a:spLocks noGrp="1"/>
          </p:cNvSpPr>
          <p:nvPr>
            <p:ph type="sldNum" sz="quarter" idx="11"/>
          </p:nvPr>
        </p:nvSpPr>
        <p:spPr>
          <a:noFill/>
        </p:spPr>
        <p:txBody>
          <a:bodyPr/>
          <a:lstStyle/>
          <a:p>
            <a:fld id="{CFE7B79E-CDC5-4531-A64E-E60E3AA1EF0C}" type="slidenum">
              <a:rPr lang="en-US" smtClean="0">
                <a:ea typeface="Calibri" pitchFamily="34" charset="0"/>
              </a:rPr>
              <a:pPr/>
              <a:t>49</a:t>
            </a:fld>
            <a:endParaRPr lang="en-US" smtClean="0">
              <a:ea typeface="Calibri" pitchFamily="34" charset="0"/>
            </a:endParaRPr>
          </a:p>
        </p:txBody>
      </p:sp>
      <p:grpSp>
        <p:nvGrpSpPr>
          <p:cNvPr id="2" name="Group 5"/>
          <p:cNvGrpSpPr/>
          <p:nvPr/>
        </p:nvGrpSpPr>
        <p:grpSpPr>
          <a:xfrm>
            <a:off x="7693106" y="231648"/>
            <a:ext cx="1365550" cy="999744"/>
            <a:chOff x="4769295" y="1182624"/>
            <a:chExt cx="3419475" cy="2343468"/>
          </a:xfrm>
          <a:scene3d>
            <a:camera prst="perspectiveHeroicExtremeLeftFacing"/>
            <a:lightRig rig="threePt" dir="t"/>
          </a:scene3d>
        </p:grpSpPr>
        <p:sp>
          <p:nvSpPr>
            <p:cNvPr id="7" name="Rounded Rectangle 6"/>
            <p:cNvSpPr/>
            <p:nvPr/>
          </p:nvSpPr>
          <p:spPr bwMode="auto">
            <a:xfrm>
              <a:off x="5218176" y="1182624"/>
              <a:ext cx="2401824" cy="2255520"/>
            </a:xfrm>
            <a:prstGeom prst="roundRect">
              <a:avLst/>
            </a:prstGeom>
            <a:solidFill>
              <a:srgbClr val="FFFFFF"/>
            </a:solidFill>
            <a:ln w="19050" cap="flat" cmpd="sng" algn="ctr">
              <a:solidFill>
                <a:schemeClr val="tx1"/>
              </a:solidFill>
              <a:prstDash val="solid"/>
              <a:round/>
              <a:headEnd type="none" w="med" len="med"/>
              <a:tailEnd type="none" w="med" len="med"/>
            </a:ln>
            <a:effectLst/>
            <a:sp3d>
              <a:bevelT/>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i="0" u="none" strike="noStrike" cap="none" normalizeH="0" baseline="0" dirty="0" err="1" smtClean="0">
                <a:ln>
                  <a:noFill/>
                </a:ln>
                <a:effectLst/>
                <a:latin typeface="+mn-lt"/>
              </a:endParaRPr>
            </a:p>
          </p:txBody>
        </p:sp>
        <p:grpSp>
          <p:nvGrpSpPr>
            <p:cNvPr id="5" name="Group 11"/>
            <p:cNvGrpSpPr/>
            <p:nvPr/>
          </p:nvGrpSpPr>
          <p:grpSpPr>
            <a:xfrm>
              <a:off x="4769295" y="1466234"/>
              <a:ext cx="3419475" cy="2059858"/>
              <a:chOff x="6037263" y="1319930"/>
              <a:chExt cx="3419475" cy="2059858"/>
            </a:xfrm>
          </p:grpSpPr>
          <p:grpSp>
            <p:nvGrpSpPr>
              <p:cNvPr id="6" name="Group 41"/>
              <p:cNvGrpSpPr>
                <a:grpSpLocks/>
              </p:cNvGrpSpPr>
              <p:nvPr/>
            </p:nvGrpSpPr>
            <p:grpSpPr bwMode="auto">
              <a:xfrm>
                <a:off x="6941180" y="1319930"/>
                <a:ext cx="1529248" cy="1243318"/>
                <a:chOff x="3741738" y="3949600"/>
                <a:chExt cx="1050181" cy="799570"/>
              </a:xfrm>
            </p:grpSpPr>
            <p:pic>
              <p:nvPicPr>
                <p:cNvPr id="11" name="Picture 2" descr="http://www.microsoft.com/msj/archive/winprt6.gif"/>
                <p:cNvPicPr>
                  <a:picLocks noChangeAspect="1" noChangeArrowheads="1"/>
                </p:cNvPicPr>
                <p:nvPr/>
              </p:nvPicPr>
              <p:blipFill>
                <a:blip r:embed="rId2" cstate="print"/>
                <a:srcRect/>
                <a:stretch>
                  <a:fillRect/>
                </a:stretch>
              </p:blipFill>
              <p:spPr bwMode="auto">
                <a:xfrm>
                  <a:off x="3741738" y="3949600"/>
                  <a:ext cx="1050181" cy="799570"/>
                </a:xfrm>
                <a:prstGeom prst="rect">
                  <a:avLst/>
                </a:prstGeom>
                <a:noFill/>
                <a:ln w="9525">
                  <a:noFill/>
                  <a:miter lim="800000"/>
                  <a:headEnd/>
                  <a:tailEnd/>
                </a:ln>
              </p:spPr>
            </p:pic>
            <p:pic>
              <p:nvPicPr>
                <p:cNvPr id="12" name="Picture 3" descr="C:\Documents and Settings\Eric_Chien\Local Settings\Temporary Internet Files\Content.IE5\ZJOG7XVT\MCj04324230000[1].wmf"/>
                <p:cNvPicPr>
                  <a:picLocks noChangeAspect="1" noChangeArrowheads="1"/>
                </p:cNvPicPr>
                <p:nvPr/>
              </p:nvPicPr>
              <p:blipFill>
                <a:blip r:embed="rId3" cstate="print"/>
                <a:srcRect/>
                <a:stretch>
                  <a:fillRect/>
                </a:stretch>
              </p:blipFill>
              <p:spPr bwMode="auto">
                <a:xfrm>
                  <a:off x="3855735" y="4009583"/>
                  <a:ext cx="739413" cy="681765"/>
                </a:xfrm>
                <a:prstGeom prst="rect">
                  <a:avLst/>
                </a:prstGeom>
                <a:noFill/>
                <a:ln w="9525">
                  <a:noFill/>
                  <a:miter lim="800000"/>
                  <a:headEnd/>
                  <a:tailEnd/>
                </a:ln>
              </p:spPr>
            </p:pic>
          </p:grpSp>
          <p:sp>
            <p:nvSpPr>
              <p:cNvPr id="10" name="TextBox 9"/>
              <p:cNvSpPr txBox="1"/>
              <p:nvPr/>
            </p:nvSpPr>
            <p:spPr bwMode="ltGray">
              <a:xfrm>
                <a:off x="6037263" y="2614613"/>
                <a:ext cx="3419475" cy="765175"/>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r>
                  <a:rPr lang="en-US" sz="1200" dirty="0"/>
                  <a:t>rasmon.dll</a:t>
                </a:r>
                <a:endParaRPr lang="en-US" sz="2800" dirty="0">
                  <a:solidFill>
                    <a:schemeClr val="bg2">
                      <a:lumMod val="50000"/>
                    </a:schemeClr>
                  </a:solidFill>
                  <a:latin typeface="Calibri" pitchFamily="34" charset="0"/>
                </a:endParaRPr>
              </a:p>
            </p:txBody>
          </p:sp>
        </p:gr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Right Arrow 70"/>
          <p:cNvSpPr/>
          <p:nvPr/>
        </p:nvSpPr>
        <p:spPr bwMode="auto">
          <a:xfrm>
            <a:off x="2211388" y="3275013"/>
            <a:ext cx="4675187" cy="684212"/>
          </a:xfrm>
          <a:prstGeom prst="rightArrow">
            <a:avLst/>
          </a:prstGeom>
          <a:solidFill>
            <a:schemeClr val="bg2">
              <a:lumMod val="20000"/>
              <a:lumOff val="80000"/>
            </a:schemeClr>
          </a:solidFill>
          <a:ln w="19050" cap="flat" cmpd="sng" algn="ctr">
            <a:solidFill>
              <a:schemeClr val="bg2">
                <a:lumMod val="40000"/>
                <a:lumOff val="60000"/>
              </a:schemeClr>
            </a:solidFill>
            <a:prstDash val="solid"/>
            <a:round/>
            <a:headEnd type="none" w="med" len="med"/>
            <a:tailEnd type="none" w="med" len="med"/>
          </a:ln>
          <a:effectLst/>
        </p:spPr>
        <p:txBody>
          <a:bodyPr anchor="ctr"/>
          <a:lstStyle/>
          <a:p>
            <a:pPr algn="ctr">
              <a:lnSpc>
                <a:spcPct val="90000"/>
              </a:lnSpc>
              <a:defRPr/>
            </a:pPr>
            <a:endParaRPr lang="en-US" sz="1400" dirty="0" err="1">
              <a:latin typeface="+mn-lt"/>
              <a:cs typeface="+mn-cs"/>
            </a:endParaRPr>
          </a:p>
        </p:txBody>
      </p:sp>
      <p:pic>
        <p:nvPicPr>
          <p:cNvPr id="30723" name="Picture 2" descr="http://2.bp.blogspot.com/_teq8tr511YQ/S1I6TIqN1aI/AAAAAAAABAA/ofilKerDmm0/s320/maze.png"/>
          <p:cNvPicPr>
            <a:picLocks noChangeAspect="1" noChangeArrowheads="1"/>
          </p:cNvPicPr>
          <p:nvPr/>
        </p:nvPicPr>
        <p:blipFill>
          <a:blip r:embed="rId3" cstate="print"/>
          <a:srcRect/>
          <a:stretch>
            <a:fillRect/>
          </a:stretch>
        </p:blipFill>
        <p:spPr bwMode="auto">
          <a:xfrm>
            <a:off x="6932613" y="1493838"/>
            <a:ext cx="1974850" cy="4213225"/>
          </a:xfrm>
          <a:prstGeom prst="rect">
            <a:avLst/>
          </a:prstGeom>
          <a:solidFill>
            <a:schemeClr val="bg2"/>
          </a:solidFill>
          <a:ln w="9525">
            <a:solidFill>
              <a:schemeClr val="bg2"/>
            </a:solidFill>
            <a:miter lim="800000"/>
            <a:headEnd/>
            <a:tailEnd/>
          </a:ln>
        </p:spPr>
      </p:pic>
      <p:sp>
        <p:nvSpPr>
          <p:cNvPr id="30724" name="Title 1"/>
          <p:cNvSpPr>
            <a:spLocks noGrp="1"/>
          </p:cNvSpPr>
          <p:nvPr>
            <p:ph type="title"/>
          </p:nvPr>
        </p:nvSpPr>
        <p:spPr/>
        <p:txBody>
          <a:bodyPr/>
          <a:lstStyle/>
          <a:p>
            <a:pPr eaLnBrk="1" hangingPunct="1">
              <a:defRPr/>
            </a:pPr>
            <a:r>
              <a:rPr lang="en-US" dirty="0" err="1" smtClean="0"/>
              <a:t>Trojan.Hydraq</a:t>
            </a:r>
            <a:r>
              <a:rPr lang="en-US" dirty="0" smtClean="0"/>
              <a:t/>
            </a:r>
            <a:br>
              <a:rPr lang="en-US" dirty="0" smtClean="0"/>
            </a:br>
            <a:r>
              <a:rPr lang="en-US" sz="2000" dirty="0" smtClean="0">
                <a:solidFill>
                  <a:schemeClr val="bg2">
                    <a:lumMod val="50000"/>
                  </a:schemeClr>
                </a:solidFill>
              </a:rPr>
              <a:t>Spaghetti Code</a:t>
            </a:r>
            <a:endParaRPr lang="en-US" sz="3200" dirty="0" smtClean="0"/>
          </a:p>
        </p:txBody>
      </p:sp>
      <p:sp>
        <p:nvSpPr>
          <p:cNvPr id="4" name="Footer Placeholder 3"/>
          <p:cNvSpPr>
            <a:spLocks noGrp="1"/>
          </p:cNvSpPr>
          <p:nvPr>
            <p:ph type="ftr" sz="quarter" idx="10"/>
          </p:nvPr>
        </p:nvSpPr>
        <p:spPr/>
        <p:txBody>
          <a:bodyPr/>
          <a:lstStyle/>
          <a:p>
            <a:pPr>
              <a:defRPr/>
            </a:pPr>
            <a:r>
              <a:rPr lang="en-US" smtClean="0"/>
              <a:t>RAID 2010 - The New Generation of Targeted Attacks</a:t>
            </a:r>
            <a:endParaRPr lang="en-US"/>
          </a:p>
        </p:txBody>
      </p:sp>
      <p:sp>
        <p:nvSpPr>
          <p:cNvPr id="54277" name="Slide Number Placeholder 4"/>
          <p:cNvSpPr>
            <a:spLocks noGrp="1"/>
          </p:cNvSpPr>
          <p:nvPr>
            <p:ph type="sldNum" sz="quarter" idx="11"/>
          </p:nvPr>
        </p:nvSpPr>
        <p:spPr>
          <a:noFill/>
        </p:spPr>
        <p:txBody>
          <a:bodyPr/>
          <a:lstStyle/>
          <a:p>
            <a:fld id="{060E8439-0DF7-484D-AA5F-AA54AAFF3B4F}" type="slidenum">
              <a:rPr lang="en-US" smtClean="0">
                <a:cs typeface="Arial" charset="0"/>
              </a:rPr>
              <a:pPr/>
              <a:t>50</a:t>
            </a:fld>
            <a:endParaRPr lang="en-US" smtClean="0">
              <a:cs typeface="Arial" charset="0"/>
            </a:endParaRPr>
          </a:p>
        </p:txBody>
      </p:sp>
      <p:sp>
        <p:nvSpPr>
          <p:cNvPr id="7" name="Rectangle 6"/>
          <p:cNvSpPr/>
          <p:nvPr/>
        </p:nvSpPr>
        <p:spPr bwMode="auto">
          <a:xfrm>
            <a:off x="925975" y="1493134"/>
            <a:ext cx="1134319" cy="578734"/>
          </a:xfrm>
          <a:prstGeom prst="rect">
            <a:avLst/>
          </a:prstGeom>
          <a:solidFill>
            <a:schemeClr val="bg2">
              <a:lumMod val="20000"/>
              <a:lumOff val="80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r>
              <a:rPr lang="en-US" sz="3600" dirty="0">
                <a:latin typeface="+mn-lt"/>
                <a:cs typeface="+mn-cs"/>
              </a:rPr>
              <a:t>A</a:t>
            </a:r>
          </a:p>
        </p:txBody>
      </p:sp>
      <p:grpSp>
        <p:nvGrpSpPr>
          <p:cNvPr id="2" name="Group 36"/>
          <p:cNvGrpSpPr>
            <a:grpSpLocks/>
          </p:cNvGrpSpPr>
          <p:nvPr/>
        </p:nvGrpSpPr>
        <p:grpSpPr bwMode="auto">
          <a:xfrm>
            <a:off x="938213" y="2071688"/>
            <a:ext cx="1144587" cy="3657600"/>
            <a:chOff x="937549" y="2071688"/>
            <a:chExt cx="1145894" cy="3657780"/>
          </a:xfrm>
        </p:grpSpPr>
        <p:cxnSp>
          <p:nvCxnSpPr>
            <p:cNvPr id="54306" name="Straight Arrow Connector 12"/>
            <p:cNvCxnSpPr>
              <a:cxnSpLocks noChangeShapeType="1"/>
            </p:cNvCxnSpPr>
            <p:nvPr/>
          </p:nvCxnSpPr>
          <p:spPr bwMode="auto">
            <a:xfrm rot="16200000" flipH="1">
              <a:off x="1296988" y="2268538"/>
              <a:ext cx="404812" cy="11112"/>
            </a:xfrm>
            <a:prstGeom prst="straightConnector1">
              <a:avLst/>
            </a:prstGeom>
            <a:noFill/>
            <a:ln w="19050" algn="ctr">
              <a:solidFill>
                <a:schemeClr val="bg2"/>
              </a:solidFill>
              <a:round/>
              <a:headEnd/>
              <a:tailEnd type="arrow" w="med" len="med"/>
            </a:ln>
          </p:spPr>
        </p:cxnSp>
        <p:grpSp>
          <p:nvGrpSpPr>
            <p:cNvPr id="3" name="Group 29"/>
            <p:cNvGrpSpPr>
              <a:grpSpLocks/>
            </p:cNvGrpSpPr>
            <p:nvPr/>
          </p:nvGrpSpPr>
          <p:grpSpPr bwMode="auto">
            <a:xfrm>
              <a:off x="937549" y="2476982"/>
              <a:ext cx="1145894" cy="3252486"/>
              <a:chOff x="937549" y="2476982"/>
              <a:chExt cx="1145894" cy="3252486"/>
            </a:xfrm>
          </p:grpSpPr>
          <p:sp>
            <p:nvSpPr>
              <p:cNvPr id="8" name="Rectangle 7"/>
              <p:cNvSpPr/>
              <p:nvPr/>
            </p:nvSpPr>
            <p:spPr bwMode="auto">
              <a:xfrm>
                <a:off x="937549" y="2476982"/>
                <a:ext cx="1134319" cy="578734"/>
              </a:xfrm>
              <a:prstGeom prst="rect">
                <a:avLst/>
              </a:prstGeom>
              <a:solidFill>
                <a:schemeClr val="bg2">
                  <a:lumMod val="20000"/>
                  <a:lumOff val="80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r>
                  <a:rPr lang="en-US" sz="3600" dirty="0">
                    <a:latin typeface="+mn-lt"/>
                    <a:cs typeface="+mn-cs"/>
                  </a:rPr>
                  <a:t>B</a:t>
                </a:r>
              </a:p>
            </p:txBody>
          </p:sp>
          <p:sp>
            <p:nvSpPr>
              <p:cNvPr id="9" name="Rectangle 8"/>
              <p:cNvSpPr/>
              <p:nvPr/>
            </p:nvSpPr>
            <p:spPr bwMode="auto">
              <a:xfrm>
                <a:off x="937549" y="3368233"/>
                <a:ext cx="1134319" cy="578734"/>
              </a:xfrm>
              <a:prstGeom prst="rect">
                <a:avLst/>
              </a:prstGeom>
              <a:solidFill>
                <a:schemeClr val="bg2">
                  <a:lumMod val="20000"/>
                  <a:lumOff val="80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r>
                  <a:rPr lang="en-US" sz="3600" dirty="0">
                    <a:latin typeface="+mn-lt"/>
                    <a:cs typeface="+mn-cs"/>
                  </a:rPr>
                  <a:t>C</a:t>
                </a:r>
              </a:p>
            </p:txBody>
          </p:sp>
          <p:sp>
            <p:nvSpPr>
              <p:cNvPr id="10" name="Rectangle 9"/>
              <p:cNvSpPr/>
              <p:nvPr/>
            </p:nvSpPr>
            <p:spPr bwMode="auto">
              <a:xfrm>
                <a:off x="937549" y="4271058"/>
                <a:ext cx="1134319" cy="578734"/>
              </a:xfrm>
              <a:prstGeom prst="rect">
                <a:avLst/>
              </a:prstGeom>
              <a:solidFill>
                <a:schemeClr val="bg2">
                  <a:lumMod val="20000"/>
                  <a:lumOff val="80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r>
                  <a:rPr lang="en-US" sz="3600" dirty="0">
                    <a:latin typeface="+mn-lt"/>
                    <a:cs typeface="+mn-cs"/>
                  </a:rPr>
                  <a:t>D</a:t>
                </a:r>
              </a:p>
            </p:txBody>
          </p:sp>
          <p:sp>
            <p:nvSpPr>
              <p:cNvPr id="11" name="Rectangle 10"/>
              <p:cNvSpPr/>
              <p:nvPr/>
            </p:nvSpPr>
            <p:spPr bwMode="auto">
              <a:xfrm>
                <a:off x="949124" y="5150734"/>
                <a:ext cx="1134319" cy="578734"/>
              </a:xfrm>
              <a:prstGeom prst="rect">
                <a:avLst/>
              </a:prstGeom>
              <a:solidFill>
                <a:schemeClr val="bg2">
                  <a:lumMod val="20000"/>
                  <a:lumOff val="80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r>
                  <a:rPr lang="en-US" sz="3600" dirty="0">
                    <a:latin typeface="+mn-lt"/>
                    <a:cs typeface="+mn-cs"/>
                  </a:rPr>
                  <a:t>E</a:t>
                </a:r>
              </a:p>
            </p:txBody>
          </p:sp>
          <p:cxnSp>
            <p:nvCxnSpPr>
              <p:cNvPr id="54320" name="Straight Arrow Connector 14"/>
              <p:cNvCxnSpPr>
                <a:cxnSpLocks noChangeShapeType="1"/>
              </p:cNvCxnSpPr>
              <p:nvPr/>
            </p:nvCxnSpPr>
            <p:spPr bwMode="auto">
              <a:xfrm rot="5400000">
                <a:off x="1347788" y="3211513"/>
                <a:ext cx="312737" cy="1587"/>
              </a:xfrm>
              <a:prstGeom prst="straightConnector1">
                <a:avLst/>
              </a:prstGeom>
              <a:noFill/>
              <a:ln w="19050" algn="ctr">
                <a:solidFill>
                  <a:schemeClr val="bg2"/>
                </a:solidFill>
                <a:round/>
                <a:headEnd/>
                <a:tailEnd type="arrow" w="med" len="med"/>
              </a:ln>
            </p:spPr>
          </p:cxnSp>
          <p:cxnSp>
            <p:nvCxnSpPr>
              <p:cNvPr id="54321" name="Straight Arrow Connector 15"/>
              <p:cNvCxnSpPr>
                <a:cxnSpLocks noChangeShapeType="1"/>
              </p:cNvCxnSpPr>
              <p:nvPr/>
            </p:nvCxnSpPr>
            <p:spPr bwMode="auto">
              <a:xfrm rot="5400000">
                <a:off x="1342232" y="4109244"/>
                <a:ext cx="323850" cy="1587"/>
              </a:xfrm>
              <a:prstGeom prst="straightConnector1">
                <a:avLst/>
              </a:prstGeom>
              <a:noFill/>
              <a:ln w="19050" algn="ctr">
                <a:solidFill>
                  <a:schemeClr val="bg2"/>
                </a:solidFill>
                <a:round/>
                <a:headEnd/>
                <a:tailEnd type="arrow" w="med" len="med"/>
              </a:ln>
            </p:spPr>
          </p:cxnSp>
          <p:cxnSp>
            <p:nvCxnSpPr>
              <p:cNvPr id="54322" name="Straight Arrow Connector 16"/>
              <p:cNvCxnSpPr>
                <a:cxnSpLocks noChangeShapeType="1"/>
              </p:cNvCxnSpPr>
              <p:nvPr/>
            </p:nvCxnSpPr>
            <p:spPr bwMode="auto">
              <a:xfrm rot="16200000" flipH="1">
                <a:off x="1359694" y="4995069"/>
                <a:ext cx="301625" cy="11113"/>
              </a:xfrm>
              <a:prstGeom prst="straightConnector1">
                <a:avLst/>
              </a:prstGeom>
              <a:noFill/>
              <a:ln w="19050" algn="ctr">
                <a:solidFill>
                  <a:schemeClr val="bg2"/>
                </a:solidFill>
                <a:round/>
                <a:headEnd/>
                <a:tailEnd type="arrow" w="med" len="med"/>
              </a:ln>
            </p:spPr>
          </p:cxnSp>
        </p:grpSp>
      </p:grpSp>
      <p:sp>
        <p:nvSpPr>
          <p:cNvPr id="25" name="Rectangle 24"/>
          <p:cNvSpPr/>
          <p:nvPr/>
        </p:nvSpPr>
        <p:spPr bwMode="auto">
          <a:xfrm>
            <a:off x="4282632" y="1527858"/>
            <a:ext cx="1134319" cy="578734"/>
          </a:xfrm>
          <a:prstGeom prst="rect">
            <a:avLst/>
          </a:prstGeom>
          <a:solidFill>
            <a:schemeClr val="bg2">
              <a:lumMod val="20000"/>
              <a:lumOff val="80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r>
              <a:rPr lang="en-US" sz="3600" dirty="0">
                <a:latin typeface="+mn-lt"/>
                <a:cs typeface="+mn-cs"/>
              </a:rPr>
              <a:t>A</a:t>
            </a:r>
          </a:p>
        </p:txBody>
      </p:sp>
      <p:grpSp>
        <p:nvGrpSpPr>
          <p:cNvPr id="5" name="Group 30"/>
          <p:cNvGrpSpPr>
            <a:grpSpLocks/>
          </p:cNvGrpSpPr>
          <p:nvPr/>
        </p:nvGrpSpPr>
        <p:grpSpPr bwMode="auto">
          <a:xfrm>
            <a:off x="4270375" y="1817688"/>
            <a:ext cx="1135063" cy="3043237"/>
            <a:chOff x="4270375" y="1817688"/>
            <a:chExt cx="1135001" cy="3043677"/>
          </a:xfrm>
        </p:grpSpPr>
        <p:sp>
          <p:nvSpPr>
            <p:cNvPr id="26" name="Rectangle 25"/>
            <p:cNvSpPr/>
            <p:nvPr/>
          </p:nvSpPr>
          <p:spPr bwMode="auto">
            <a:xfrm>
              <a:off x="4271057" y="4282631"/>
              <a:ext cx="1134319" cy="578734"/>
            </a:xfrm>
            <a:prstGeom prst="rect">
              <a:avLst/>
            </a:prstGeom>
            <a:solidFill>
              <a:schemeClr val="bg2">
                <a:lumMod val="20000"/>
                <a:lumOff val="80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r>
                <a:rPr lang="en-US" sz="3600" dirty="0">
                  <a:latin typeface="+mn-lt"/>
                  <a:cs typeface="+mn-cs"/>
                </a:rPr>
                <a:t>B</a:t>
              </a:r>
            </a:p>
          </p:txBody>
        </p:sp>
        <p:cxnSp>
          <p:nvCxnSpPr>
            <p:cNvPr id="54305" name="Elbow Connector 56"/>
            <p:cNvCxnSpPr>
              <a:cxnSpLocks noChangeShapeType="1"/>
            </p:cNvCxnSpPr>
            <p:nvPr/>
          </p:nvCxnSpPr>
          <p:spPr bwMode="auto">
            <a:xfrm rot="10800000" flipV="1">
              <a:off x="4270375" y="1817688"/>
              <a:ext cx="12700" cy="2754312"/>
            </a:xfrm>
            <a:prstGeom prst="bentConnector3">
              <a:avLst>
                <a:gd name="adj1" fmla="val 2074944"/>
              </a:avLst>
            </a:prstGeom>
            <a:noFill/>
            <a:ln w="19050" algn="ctr">
              <a:solidFill>
                <a:schemeClr val="bg2"/>
              </a:solidFill>
              <a:round/>
              <a:headEnd/>
              <a:tailEnd type="arrow" w="med" len="med"/>
            </a:ln>
          </p:spPr>
        </p:cxnSp>
      </p:grpSp>
      <p:grpSp>
        <p:nvGrpSpPr>
          <p:cNvPr id="6" name="Group 31"/>
          <p:cNvGrpSpPr>
            <a:grpSpLocks/>
          </p:cNvGrpSpPr>
          <p:nvPr/>
        </p:nvGrpSpPr>
        <p:grpSpPr bwMode="auto">
          <a:xfrm>
            <a:off x="4283075" y="3333750"/>
            <a:ext cx="1133475" cy="1238250"/>
            <a:chOff x="4282632" y="3333509"/>
            <a:chExt cx="1134319" cy="1238491"/>
          </a:xfrm>
        </p:grpSpPr>
        <p:sp>
          <p:nvSpPr>
            <p:cNvPr id="27" name="Rectangle 26"/>
            <p:cNvSpPr/>
            <p:nvPr/>
          </p:nvSpPr>
          <p:spPr bwMode="auto">
            <a:xfrm>
              <a:off x="4282632" y="3333509"/>
              <a:ext cx="1134319" cy="578734"/>
            </a:xfrm>
            <a:prstGeom prst="rect">
              <a:avLst/>
            </a:prstGeom>
            <a:solidFill>
              <a:schemeClr val="bg2">
                <a:lumMod val="20000"/>
                <a:lumOff val="80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r>
                <a:rPr lang="en-US" sz="3600" dirty="0">
                  <a:latin typeface="+mn-lt"/>
                  <a:cs typeface="+mn-cs"/>
                </a:rPr>
                <a:t>C</a:t>
              </a:r>
            </a:p>
          </p:txBody>
        </p:sp>
        <p:cxnSp>
          <p:nvCxnSpPr>
            <p:cNvPr id="54301" name="Elbow Connector 58"/>
            <p:cNvCxnSpPr>
              <a:cxnSpLocks noChangeShapeType="1"/>
            </p:cNvCxnSpPr>
            <p:nvPr/>
          </p:nvCxnSpPr>
          <p:spPr bwMode="auto">
            <a:xfrm flipV="1">
              <a:off x="5405438" y="3622675"/>
              <a:ext cx="11112" cy="949325"/>
            </a:xfrm>
            <a:prstGeom prst="bentConnector3">
              <a:avLst>
                <a:gd name="adj1" fmla="val 2074944"/>
              </a:avLst>
            </a:prstGeom>
            <a:noFill/>
            <a:ln w="19050" algn="ctr">
              <a:solidFill>
                <a:schemeClr val="bg2"/>
              </a:solidFill>
              <a:round/>
              <a:headEnd/>
              <a:tailEnd type="arrow" w="med" len="med"/>
            </a:ln>
          </p:spPr>
        </p:cxnSp>
      </p:grpSp>
      <p:grpSp>
        <p:nvGrpSpPr>
          <p:cNvPr id="12" name="Group 32"/>
          <p:cNvGrpSpPr>
            <a:grpSpLocks/>
          </p:cNvGrpSpPr>
          <p:nvPr/>
        </p:nvGrpSpPr>
        <p:grpSpPr bwMode="auto">
          <a:xfrm>
            <a:off x="4283075" y="3622675"/>
            <a:ext cx="1146175" cy="2071688"/>
            <a:chOff x="4283075" y="3622675"/>
            <a:chExt cx="1145449" cy="2072069"/>
          </a:xfrm>
        </p:grpSpPr>
        <p:sp>
          <p:nvSpPr>
            <p:cNvPr id="28" name="Rectangle 27"/>
            <p:cNvSpPr/>
            <p:nvPr/>
          </p:nvSpPr>
          <p:spPr bwMode="auto">
            <a:xfrm>
              <a:off x="4294205" y="5116010"/>
              <a:ext cx="1134319" cy="578734"/>
            </a:xfrm>
            <a:prstGeom prst="rect">
              <a:avLst/>
            </a:prstGeom>
            <a:solidFill>
              <a:schemeClr val="bg2">
                <a:lumMod val="20000"/>
                <a:lumOff val="80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r>
                <a:rPr lang="en-US" sz="3600" dirty="0">
                  <a:latin typeface="+mn-lt"/>
                  <a:cs typeface="+mn-cs"/>
                </a:rPr>
                <a:t>D</a:t>
              </a:r>
            </a:p>
          </p:txBody>
        </p:sp>
        <p:cxnSp>
          <p:nvCxnSpPr>
            <p:cNvPr id="54297" name="Elbow Connector 62"/>
            <p:cNvCxnSpPr>
              <a:cxnSpLocks noChangeShapeType="1"/>
            </p:cNvCxnSpPr>
            <p:nvPr/>
          </p:nvCxnSpPr>
          <p:spPr bwMode="auto">
            <a:xfrm rot="10800000" flipH="1" flipV="1">
              <a:off x="4283075" y="3622675"/>
              <a:ext cx="11113" cy="1782763"/>
            </a:xfrm>
            <a:prstGeom prst="bentConnector3">
              <a:avLst>
                <a:gd name="adj1" fmla="val -4375634"/>
              </a:avLst>
            </a:prstGeom>
            <a:noFill/>
            <a:ln w="19050" algn="ctr">
              <a:solidFill>
                <a:schemeClr val="bg2"/>
              </a:solidFill>
              <a:round/>
              <a:headEnd/>
              <a:tailEnd type="arrow" w="med" len="med"/>
            </a:ln>
          </p:spPr>
        </p:cxnSp>
      </p:grpSp>
      <p:grpSp>
        <p:nvGrpSpPr>
          <p:cNvPr id="13" name="Group 33"/>
          <p:cNvGrpSpPr>
            <a:grpSpLocks/>
          </p:cNvGrpSpPr>
          <p:nvPr/>
        </p:nvGrpSpPr>
        <p:grpSpPr bwMode="auto">
          <a:xfrm>
            <a:off x="4305300" y="2408238"/>
            <a:ext cx="1135063" cy="2997200"/>
            <a:chOff x="4305781" y="2407534"/>
            <a:chExt cx="1134582" cy="2997904"/>
          </a:xfrm>
        </p:grpSpPr>
        <p:sp>
          <p:nvSpPr>
            <p:cNvPr id="29" name="Rectangle 28"/>
            <p:cNvSpPr/>
            <p:nvPr/>
          </p:nvSpPr>
          <p:spPr bwMode="auto">
            <a:xfrm>
              <a:off x="4305781" y="2407534"/>
              <a:ext cx="1134319" cy="578734"/>
            </a:xfrm>
            <a:prstGeom prst="rect">
              <a:avLst/>
            </a:prstGeom>
            <a:solidFill>
              <a:schemeClr val="bg2">
                <a:lumMod val="20000"/>
                <a:lumOff val="80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lnSpc>
                  <a:spcPct val="90000"/>
                </a:lnSpc>
                <a:defRPr/>
              </a:pPr>
              <a:r>
                <a:rPr lang="en-US" sz="3600" dirty="0">
                  <a:latin typeface="+mn-lt"/>
                  <a:cs typeface="+mn-cs"/>
                </a:rPr>
                <a:t>E</a:t>
              </a:r>
            </a:p>
          </p:txBody>
        </p:sp>
        <p:cxnSp>
          <p:nvCxnSpPr>
            <p:cNvPr id="54293" name="Elbow Connector 67"/>
            <p:cNvCxnSpPr>
              <a:cxnSpLocks noChangeShapeType="1"/>
            </p:cNvCxnSpPr>
            <p:nvPr/>
          </p:nvCxnSpPr>
          <p:spPr bwMode="auto">
            <a:xfrm flipV="1">
              <a:off x="5429250" y="2697163"/>
              <a:ext cx="11113" cy="2708275"/>
            </a:xfrm>
            <a:prstGeom prst="bentConnector3">
              <a:avLst>
                <a:gd name="adj1" fmla="val 4074542"/>
              </a:avLst>
            </a:prstGeom>
            <a:noFill/>
            <a:ln w="19050" algn="ctr">
              <a:solidFill>
                <a:schemeClr val="bg2"/>
              </a:solidFill>
              <a:round/>
              <a:headEnd/>
              <a:tailEnd type="arrow" w="med" len="med"/>
            </a:ln>
          </p:spPr>
        </p:cxnSp>
      </p:grpSp>
      <p:grpSp>
        <p:nvGrpSpPr>
          <p:cNvPr id="14" name="Group 30"/>
          <p:cNvGrpSpPr/>
          <p:nvPr/>
        </p:nvGrpSpPr>
        <p:grpSpPr>
          <a:xfrm>
            <a:off x="7693106" y="231648"/>
            <a:ext cx="1365550" cy="999744"/>
            <a:chOff x="4769295" y="1182624"/>
            <a:chExt cx="3419475" cy="2343468"/>
          </a:xfrm>
          <a:scene3d>
            <a:camera prst="perspectiveHeroicExtremeLeftFacing"/>
            <a:lightRig rig="threePt" dir="t"/>
          </a:scene3d>
        </p:grpSpPr>
        <p:sp>
          <p:nvSpPr>
            <p:cNvPr id="32" name="Rounded Rectangle 31"/>
            <p:cNvSpPr/>
            <p:nvPr/>
          </p:nvSpPr>
          <p:spPr bwMode="auto">
            <a:xfrm>
              <a:off x="5218176" y="1182624"/>
              <a:ext cx="2401824" cy="2255520"/>
            </a:xfrm>
            <a:prstGeom prst="roundRect">
              <a:avLst/>
            </a:prstGeom>
            <a:solidFill>
              <a:srgbClr val="FFFFFF"/>
            </a:solidFill>
            <a:ln w="19050" cap="flat" cmpd="sng" algn="ctr">
              <a:solidFill>
                <a:schemeClr val="tx1"/>
              </a:solidFill>
              <a:prstDash val="solid"/>
              <a:round/>
              <a:headEnd type="none" w="med" len="med"/>
              <a:tailEnd type="none" w="med" len="med"/>
            </a:ln>
            <a:effectLst/>
            <a:sp3d>
              <a:bevelT/>
            </a:sp3d>
          </p:spPr>
          <p:txBody>
            <a:bodyPr anchor="ctr"/>
            <a:lstStyle/>
            <a:p>
              <a:pPr algn="ctr">
                <a:lnSpc>
                  <a:spcPct val="90000"/>
                </a:lnSpc>
                <a:defRPr/>
              </a:pPr>
              <a:endParaRPr lang="en-US" sz="1400" dirty="0" err="1">
                <a:latin typeface="+mn-lt"/>
                <a:cs typeface="+mn-cs"/>
              </a:endParaRPr>
            </a:p>
          </p:txBody>
        </p:sp>
        <p:grpSp>
          <p:nvGrpSpPr>
            <p:cNvPr id="15" name="Group 11"/>
            <p:cNvGrpSpPr/>
            <p:nvPr/>
          </p:nvGrpSpPr>
          <p:grpSpPr>
            <a:xfrm>
              <a:off x="4769295" y="1466234"/>
              <a:ext cx="3419475" cy="2059858"/>
              <a:chOff x="6037263" y="1319930"/>
              <a:chExt cx="3419475" cy="2059858"/>
            </a:xfrm>
          </p:grpSpPr>
          <p:grpSp>
            <p:nvGrpSpPr>
              <p:cNvPr id="16" name="Group 41"/>
              <p:cNvGrpSpPr>
                <a:grpSpLocks/>
              </p:cNvGrpSpPr>
              <p:nvPr/>
            </p:nvGrpSpPr>
            <p:grpSpPr bwMode="auto">
              <a:xfrm>
                <a:off x="6941180" y="1319930"/>
                <a:ext cx="1529248" cy="1243318"/>
                <a:chOff x="3741738" y="3949600"/>
                <a:chExt cx="1050181" cy="799570"/>
              </a:xfrm>
            </p:grpSpPr>
            <p:pic>
              <p:nvPicPr>
                <p:cNvPr id="36" name="Picture 2" descr="http://www.microsoft.com/msj/archive/winprt6.gif"/>
                <p:cNvPicPr>
                  <a:picLocks noChangeAspect="1" noChangeArrowheads="1"/>
                </p:cNvPicPr>
                <p:nvPr/>
              </p:nvPicPr>
              <p:blipFill>
                <a:blip r:embed="rId4" cstate="print"/>
                <a:srcRect/>
                <a:stretch>
                  <a:fillRect/>
                </a:stretch>
              </p:blipFill>
              <p:spPr bwMode="auto">
                <a:xfrm>
                  <a:off x="3741738" y="3949600"/>
                  <a:ext cx="1050181" cy="799570"/>
                </a:xfrm>
                <a:prstGeom prst="rect">
                  <a:avLst/>
                </a:prstGeom>
                <a:noFill/>
                <a:ln w="9525">
                  <a:noFill/>
                  <a:miter lim="800000"/>
                  <a:headEnd/>
                  <a:tailEnd/>
                </a:ln>
              </p:spPr>
            </p:pic>
            <p:pic>
              <p:nvPicPr>
                <p:cNvPr id="37" name="Picture 3" descr="C:\Documents and Settings\Eric_Chien\Local Settings\Temporary Internet Files\Content.IE5\ZJOG7XVT\MCj04324230000[1].wmf"/>
                <p:cNvPicPr>
                  <a:picLocks noChangeAspect="1" noChangeArrowheads="1"/>
                </p:cNvPicPr>
                <p:nvPr/>
              </p:nvPicPr>
              <p:blipFill>
                <a:blip r:embed="rId5" cstate="print"/>
                <a:srcRect/>
                <a:stretch>
                  <a:fillRect/>
                </a:stretch>
              </p:blipFill>
              <p:spPr bwMode="auto">
                <a:xfrm>
                  <a:off x="3855735" y="4009583"/>
                  <a:ext cx="739413" cy="681765"/>
                </a:xfrm>
                <a:prstGeom prst="rect">
                  <a:avLst/>
                </a:prstGeom>
                <a:noFill/>
                <a:ln w="9525">
                  <a:noFill/>
                  <a:miter lim="800000"/>
                  <a:headEnd/>
                  <a:tailEnd/>
                </a:ln>
              </p:spPr>
            </p:pic>
          </p:grpSp>
          <p:sp>
            <p:nvSpPr>
              <p:cNvPr id="35" name="TextBox 34"/>
              <p:cNvSpPr txBox="1"/>
              <p:nvPr/>
            </p:nvSpPr>
            <p:spPr bwMode="ltGray">
              <a:xfrm>
                <a:off x="6037263" y="2614613"/>
                <a:ext cx="3419475" cy="765175"/>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r>
                  <a:rPr lang="en-US" sz="1200" dirty="0">
                    <a:cs typeface="+mn-cs"/>
                  </a:rPr>
                  <a:t>rasmon.dll</a:t>
                </a:r>
                <a:endParaRPr lang="en-US" sz="2800" dirty="0">
                  <a:solidFill>
                    <a:schemeClr val="bg2">
                      <a:lumMod val="50000"/>
                    </a:schemeClr>
                  </a:solidFill>
                  <a:latin typeface="Calibri" pitchFamily="34" charset="0"/>
                  <a:cs typeface="+mn-cs"/>
                </a:endParaRPr>
              </a:p>
            </p:txBody>
          </p:sp>
        </p:gr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up)">
                                      <p:cBhvr>
                                        <p:cTn id="16" dur="1000"/>
                                        <p:tgtEl>
                                          <p:spTgt spid="5"/>
                                        </p:tgtEl>
                                      </p:cBhvr>
                                    </p:animEffect>
                                  </p:childTnLst>
                                </p:cTn>
                              </p:par>
                            </p:childTnLst>
                          </p:cTn>
                        </p:par>
                        <p:par>
                          <p:cTn id="17" fill="hold">
                            <p:stCondLst>
                              <p:cond delay="1000"/>
                            </p:stCondLst>
                            <p:childTnLst>
                              <p:par>
                                <p:cTn id="18" presetID="22" presetClass="entr" presetSubtype="4"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down)">
                                      <p:cBhvr>
                                        <p:cTn id="20" dur="1000"/>
                                        <p:tgtEl>
                                          <p:spTgt spid="6"/>
                                        </p:tgtEl>
                                      </p:cBhvr>
                                    </p:animEffect>
                                  </p:childTnLst>
                                </p:cTn>
                              </p:par>
                            </p:childTnLst>
                          </p:cTn>
                        </p:par>
                        <p:par>
                          <p:cTn id="21" fill="hold">
                            <p:stCondLst>
                              <p:cond delay="2000"/>
                            </p:stCondLst>
                            <p:childTnLst>
                              <p:par>
                                <p:cTn id="22" presetID="22" presetClass="entr" presetSubtype="1"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up)">
                                      <p:cBhvr>
                                        <p:cTn id="24" dur="1000"/>
                                        <p:tgtEl>
                                          <p:spTgt spid="12"/>
                                        </p:tgtEl>
                                      </p:cBhvr>
                                    </p:animEffect>
                                  </p:childTnLst>
                                </p:cTn>
                              </p:par>
                            </p:childTnLst>
                          </p:cTn>
                        </p:par>
                        <p:par>
                          <p:cTn id="25" fill="hold">
                            <p:stCondLst>
                              <p:cond delay="3000"/>
                            </p:stCondLst>
                            <p:childTnLst>
                              <p:par>
                                <p:cTn id="26" presetID="22" presetClass="entr" presetSubtype="4"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down)">
                                      <p:cBhvr>
                                        <p:cTn id="28" dur="10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71"/>
                                        </p:tgtEl>
                                        <p:attrNameLst>
                                          <p:attrName>style.visibility</p:attrName>
                                        </p:attrNameLst>
                                      </p:cBhvr>
                                      <p:to>
                                        <p:strVal val="visible"/>
                                      </p:to>
                                    </p:set>
                                    <p:animEffect transition="in" filter="wipe(left)">
                                      <p:cBhvr>
                                        <p:cTn id="33" dur="500"/>
                                        <p:tgtEl>
                                          <p:spTgt spid="71"/>
                                        </p:tgtEl>
                                      </p:cBhvr>
                                    </p:animEffect>
                                  </p:childTnLst>
                                </p:cTn>
                              </p:par>
                            </p:childTnLst>
                          </p:cTn>
                        </p:par>
                        <p:par>
                          <p:cTn id="34" fill="hold">
                            <p:stCondLst>
                              <p:cond delay="500"/>
                            </p:stCondLst>
                            <p:childTnLst>
                              <p:par>
                                <p:cTn id="35" presetID="10" presetClass="entr" presetSubtype="0" fill="hold" nodeType="afterEffect">
                                  <p:stCondLst>
                                    <p:cond delay="0"/>
                                  </p:stCondLst>
                                  <p:childTnLst>
                                    <p:set>
                                      <p:cBhvr>
                                        <p:cTn id="36" dur="1" fill="hold">
                                          <p:stCondLst>
                                            <p:cond delay="0"/>
                                          </p:stCondLst>
                                        </p:cTn>
                                        <p:tgtEl>
                                          <p:spTgt spid="30723"/>
                                        </p:tgtEl>
                                        <p:attrNameLst>
                                          <p:attrName>style.visibility</p:attrName>
                                        </p:attrNameLst>
                                      </p:cBhvr>
                                      <p:to>
                                        <p:strVal val="visible"/>
                                      </p:to>
                                    </p:set>
                                    <p:animEffect transition="in" filter="fade">
                                      <p:cBhvr>
                                        <p:cTn id="37" dur="2000"/>
                                        <p:tgtEl>
                                          <p:spTgt spid="307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pPr eaLnBrk="1" hangingPunct="1"/>
            <a:r>
              <a:rPr lang="en-US" dirty="0" err="1" smtClean="0"/>
              <a:t>Trojan.Hydraq</a:t>
            </a:r>
            <a:r>
              <a:rPr lang="en-US" dirty="0" smtClean="0"/>
              <a:t/>
            </a:r>
            <a:br>
              <a:rPr lang="en-US" dirty="0" smtClean="0"/>
            </a:br>
            <a:r>
              <a:rPr lang="en-US" sz="2000" dirty="0" smtClean="0"/>
              <a:t>Notable characteristics</a:t>
            </a:r>
            <a:endParaRPr lang="en-US" sz="3200" dirty="0" smtClean="0"/>
          </a:p>
        </p:txBody>
      </p:sp>
      <p:sp>
        <p:nvSpPr>
          <p:cNvPr id="3" name="Content Placeholder 2"/>
          <p:cNvSpPr>
            <a:spLocks noGrp="1"/>
          </p:cNvSpPr>
          <p:nvPr>
            <p:ph idx="1"/>
          </p:nvPr>
        </p:nvSpPr>
        <p:spPr/>
        <p:txBody>
          <a:bodyPr/>
          <a:lstStyle/>
          <a:p>
            <a:pPr marL="233310" indent="-233310" eaLnBrk="1" hangingPunct="1">
              <a:buClr>
                <a:schemeClr val="bg2">
                  <a:lumMod val="50000"/>
                </a:schemeClr>
              </a:buClr>
              <a:defRPr/>
            </a:pPr>
            <a:r>
              <a:rPr lang="en-US" dirty="0" smtClean="0">
                <a:solidFill>
                  <a:schemeClr val="bg2">
                    <a:lumMod val="50000"/>
                  </a:schemeClr>
                </a:solidFill>
              </a:rPr>
              <a:t>Code is obfuscated using spaghetti code </a:t>
            </a:r>
          </a:p>
          <a:p>
            <a:pPr marL="233310" indent="-233310" eaLnBrk="1" hangingPunct="1">
              <a:buClr>
                <a:schemeClr val="bg2">
                  <a:lumMod val="50000"/>
                </a:schemeClr>
              </a:buClr>
              <a:defRPr/>
            </a:pPr>
            <a:r>
              <a:rPr lang="en-US" dirty="0" smtClean="0">
                <a:solidFill>
                  <a:schemeClr val="bg2">
                    <a:lumMod val="50000"/>
                  </a:schemeClr>
                </a:solidFill>
              </a:rPr>
              <a:t>Stays resident by adding itself under the netsvc service group</a:t>
            </a:r>
          </a:p>
          <a:p>
            <a:pPr lvl="1" eaLnBrk="1" hangingPunct="1">
              <a:buClr>
                <a:schemeClr val="bg2">
                  <a:lumMod val="50000"/>
                </a:schemeClr>
              </a:buClr>
              <a:defRPr/>
            </a:pPr>
            <a:r>
              <a:rPr lang="en-US" dirty="0" smtClean="0">
                <a:solidFill>
                  <a:schemeClr val="bg2">
                    <a:lumMod val="50000"/>
                  </a:schemeClr>
                </a:solidFill>
              </a:rPr>
              <a:t>Running under svchost.exe</a:t>
            </a:r>
          </a:p>
          <a:p>
            <a:pPr marL="233310" indent="-233310" eaLnBrk="1" hangingPunct="1">
              <a:buClr>
                <a:schemeClr val="bg2">
                  <a:lumMod val="50000"/>
                </a:schemeClr>
              </a:buClr>
              <a:defRPr/>
            </a:pPr>
            <a:r>
              <a:rPr lang="en-US" dirty="0" smtClean="0">
                <a:solidFill>
                  <a:schemeClr val="bg2">
                    <a:lumMod val="50000"/>
                  </a:schemeClr>
                </a:solidFill>
              </a:rPr>
              <a:t>Drops a Windows logon password stealer that hides itself</a:t>
            </a:r>
          </a:p>
          <a:p>
            <a:pPr marL="233310" indent="-233310" eaLnBrk="1" hangingPunct="1">
              <a:buClr>
                <a:schemeClr val="bg2">
                  <a:lumMod val="50000"/>
                </a:schemeClr>
              </a:buClr>
              <a:defRPr/>
            </a:pPr>
            <a:r>
              <a:rPr lang="en-US" dirty="0" smtClean="0">
                <a:solidFill>
                  <a:schemeClr val="bg2">
                    <a:lumMod val="50000"/>
                  </a:schemeClr>
                </a:solidFill>
              </a:rPr>
              <a:t>Downloads a modified version of VNC remote control software </a:t>
            </a:r>
          </a:p>
          <a:p>
            <a:pPr eaLnBrk="1" hangingPunct="1">
              <a:buClr>
                <a:schemeClr val="bg2">
                  <a:lumMod val="50000"/>
                </a:schemeClr>
              </a:buClr>
              <a:defRPr/>
            </a:pPr>
            <a:r>
              <a:rPr lang="en-US" dirty="0" smtClean="0">
                <a:solidFill>
                  <a:schemeClr val="bg2">
                    <a:lumMod val="50000"/>
                  </a:schemeClr>
                </a:solidFill>
              </a:rPr>
              <a:t>Instructed to download additional target-specific malicious components</a:t>
            </a:r>
          </a:p>
          <a:p>
            <a:pPr marL="233310" indent="-233310" eaLnBrk="1" hangingPunct="1">
              <a:buClr>
                <a:schemeClr val="bg2">
                  <a:lumMod val="50000"/>
                </a:schemeClr>
              </a:buClr>
              <a:buFontTx/>
              <a:buNone/>
              <a:defRPr/>
            </a:pPr>
            <a:endParaRPr lang="en-US" dirty="0">
              <a:solidFill>
                <a:schemeClr val="bg2">
                  <a:lumMod val="50000"/>
                </a:schemeClr>
              </a:solidFill>
            </a:endParaRPr>
          </a:p>
        </p:txBody>
      </p:sp>
      <p:sp>
        <p:nvSpPr>
          <p:cNvPr id="4" name="Footer Placeholder 3"/>
          <p:cNvSpPr>
            <a:spLocks noGrp="1"/>
          </p:cNvSpPr>
          <p:nvPr>
            <p:ph type="ftr" sz="quarter" idx="10"/>
          </p:nvPr>
        </p:nvSpPr>
        <p:spPr/>
        <p:txBody>
          <a:bodyPr/>
          <a:lstStyle/>
          <a:p>
            <a:pPr>
              <a:defRPr/>
            </a:pPr>
            <a:r>
              <a:rPr lang="en-US" smtClean="0"/>
              <a:t>RAID 2010 - The New Generation of Targeted Attacks</a:t>
            </a:r>
            <a:endParaRPr lang="en-US"/>
          </a:p>
        </p:txBody>
      </p:sp>
      <p:sp>
        <p:nvSpPr>
          <p:cNvPr id="31749" name="Slide Number Placeholder 4"/>
          <p:cNvSpPr>
            <a:spLocks noGrp="1"/>
          </p:cNvSpPr>
          <p:nvPr>
            <p:ph type="sldNum" sz="quarter" idx="11"/>
          </p:nvPr>
        </p:nvSpPr>
        <p:spPr>
          <a:noFill/>
        </p:spPr>
        <p:txBody>
          <a:bodyPr/>
          <a:lstStyle/>
          <a:p>
            <a:fld id="{CFE7B79E-CDC5-4531-A64E-E60E3AA1EF0C}" type="slidenum">
              <a:rPr lang="en-US" smtClean="0">
                <a:ea typeface="Calibri" pitchFamily="34" charset="0"/>
              </a:rPr>
              <a:pPr/>
              <a:t>51</a:t>
            </a:fld>
            <a:endParaRPr lang="en-US" smtClean="0">
              <a:ea typeface="Calibri" pitchFamily="34" charset="0"/>
            </a:endParaRPr>
          </a:p>
        </p:txBody>
      </p:sp>
      <p:grpSp>
        <p:nvGrpSpPr>
          <p:cNvPr id="2" name="Group 5"/>
          <p:cNvGrpSpPr/>
          <p:nvPr/>
        </p:nvGrpSpPr>
        <p:grpSpPr>
          <a:xfrm>
            <a:off x="7693106" y="231648"/>
            <a:ext cx="1365550" cy="999744"/>
            <a:chOff x="4769295" y="1182624"/>
            <a:chExt cx="3419475" cy="2343468"/>
          </a:xfrm>
          <a:scene3d>
            <a:camera prst="perspectiveHeroicExtremeLeftFacing"/>
            <a:lightRig rig="threePt" dir="t"/>
          </a:scene3d>
        </p:grpSpPr>
        <p:sp>
          <p:nvSpPr>
            <p:cNvPr id="7" name="Rounded Rectangle 6"/>
            <p:cNvSpPr/>
            <p:nvPr/>
          </p:nvSpPr>
          <p:spPr bwMode="auto">
            <a:xfrm>
              <a:off x="5218176" y="1182624"/>
              <a:ext cx="2401824" cy="2255520"/>
            </a:xfrm>
            <a:prstGeom prst="roundRect">
              <a:avLst/>
            </a:prstGeom>
            <a:solidFill>
              <a:srgbClr val="FFFFFF"/>
            </a:solidFill>
            <a:ln w="19050" cap="flat" cmpd="sng" algn="ctr">
              <a:solidFill>
                <a:schemeClr val="tx1"/>
              </a:solidFill>
              <a:prstDash val="solid"/>
              <a:round/>
              <a:headEnd type="none" w="med" len="med"/>
              <a:tailEnd type="none" w="med" len="med"/>
            </a:ln>
            <a:effectLst/>
            <a:sp3d>
              <a:bevelT/>
            </a:sp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i="0" u="none" strike="noStrike" cap="none" normalizeH="0" baseline="0" dirty="0" err="1" smtClean="0">
                <a:ln>
                  <a:noFill/>
                </a:ln>
                <a:effectLst/>
                <a:latin typeface="+mn-lt"/>
              </a:endParaRPr>
            </a:p>
          </p:txBody>
        </p:sp>
        <p:grpSp>
          <p:nvGrpSpPr>
            <p:cNvPr id="5" name="Group 11"/>
            <p:cNvGrpSpPr/>
            <p:nvPr/>
          </p:nvGrpSpPr>
          <p:grpSpPr>
            <a:xfrm>
              <a:off x="4769295" y="1466234"/>
              <a:ext cx="3419475" cy="2059858"/>
              <a:chOff x="6037263" y="1319930"/>
              <a:chExt cx="3419475" cy="2059858"/>
            </a:xfrm>
          </p:grpSpPr>
          <p:grpSp>
            <p:nvGrpSpPr>
              <p:cNvPr id="6" name="Group 41"/>
              <p:cNvGrpSpPr>
                <a:grpSpLocks/>
              </p:cNvGrpSpPr>
              <p:nvPr/>
            </p:nvGrpSpPr>
            <p:grpSpPr bwMode="auto">
              <a:xfrm>
                <a:off x="6941180" y="1319930"/>
                <a:ext cx="1529248" cy="1243318"/>
                <a:chOff x="3741738" y="3949600"/>
                <a:chExt cx="1050181" cy="799570"/>
              </a:xfrm>
            </p:grpSpPr>
            <p:pic>
              <p:nvPicPr>
                <p:cNvPr id="11" name="Picture 2" descr="http://www.microsoft.com/msj/archive/winprt6.gif"/>
                <p:cNvPicPr>
                  <a:picLocks noChangeAspect="1" noChangeArrowheads="1"/>
                </p:cNvPicPr>
                <p:nvPr/>
              </p:nvPicPr>
              <p:blipFill>
                <a:blip r:embed="rId2" cstate="print"/>
                <a:srcRect/>
                <a:stretch>
                  <a:fillRect/>
                </a:stretch>
              </p:blipFill>
              <p:spPr bwMode="auto">
                <a:xfrm>
                  <a:off x="3741738" y="3949600"/>
                  <a:ext cx="1050181" cy="799570"/>
                </a:xfrm>
                <a:prstGeom prst="rect">
                  <a:avLst/>
                </a:prstGeom>
                <a:noFill/>
                <a:ln w="9525">
                  <a:noFill/>
                  <a:miter lim="800000"/>
                  <a:headEnd/>
                  <a:tailEnd/>
                </a:ln>
              </p:spPr>
            </p:pic>
            <p:pic>
              <p:nvPicPr>
                <p:cNvPr id="12" name="Picture 3" descr="C:\Documents and Settings\Eric_Chien\Local Settings\Temporary Internet Files\Content.IE5\ZJOG7XVT\MCj04324230000[1].wmf"/>
                <p:cNvPicPr>
                  <a:picLocks noChangeAspect="1" noChangeArrowheads="1"/>
                </p:cNvPicPr>
                <p:nvPr/>
              </p:nvPicPr>
              <p:blipFill>
                <a:blip r:embed="rId3" cstate="print"/>
                <a:srcRect/>
                <a:stretch>
                  <a:fillRect/>
                </a:stretch>
              </p:blipFill>
              <p:spPr bwMode="auto">
                <a:xfrm>
                  <a:off x="3855735" y="4009583"/>
                  <a:ext cx="739413" cy="681765"/>
                </a:xfrm>
                <a:prstGeom prst="rect">
                  <a:avLst/>
                </a:prstGeom>
                <a:noFill/>
                <a:ln w="9525">
                  <a:noFill/>
                  <a:miter lim="800000"/>
                  <a:headEnd/>
                  <a:tailEnd/>
                </a:ln>
              </p:spPr>
            </p:pic>
          </p:grpSp>
          <p:sp>
            <p:nvSpPr>
              <p:cNvPr id="10" name="TextBox 9"/>
              <p:cNvSpPr txBox="1"/>
              <p:nvPr/>
            </p:nvSpPr>
            <p:spPr bwMode="ltGray">
              <a:xfrm>
                <a:off x="6037263" y="2614613"/>
                <a:ext cx="3419475" cy="765175"/>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r>
                  <a:rPr lang="en-US" sz="1200" dirty="0"/>
                  <a:t>rasmon.dll</a:t>
                </a:r>
                <a:endParaRPr lang="en-US" sz="2800" dirty="0">
                  <a:solidFill>
                    <a:schemeClr val="bg2">
                      <a:lumMod val="50000"/>
                    </a:schemeClr>
                  </a:solidFill>
                  <a:latin typeface="Calibri" pitchFamily="34" charset="0"/>
                </a:endParaRPr>
              </a:p>
            </p:txBody>
          </p:sp>
        </p:gr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p:txBody>
          <a:bodyPr/>
          <a:lstStyle/>
          <a:p>
            <a:pPr eaLnBrk="1" hangingPunct="1"/>
            <a:r>
              <a:rPr lang="en-US" smtClean="0"/>
              <a:t>Trojan.Hydraq</a:t>
            </a:r>
            <a:br>
              <a:rPr lang="en-US" smtClean="0"/>
            </a:br>
            <a:r>
              <a:rPr lang="en-US" sz="2000" smtClean="0"/>
              <a:t>Network Communication</a:t>
            </a:r>
            <a:endParaRPr lang="en-US" sz="2400" smtClean="0"/>
          </a:p>
        </p:txBody>
      </p:sp>
      <p:sp>
        <p:nvSpPr>
          <p:cNvPr id="3" name="Content Placeholder 2"/>
          <p:cNvSpPr>
            <a:spLocks noGrp="1"/>
          </p:cNvSpPr>
          <p:nvPr>
            <p:ph idx="1"/>
          </p:nvPr>
        </p:nvSpPr>
        <p:spPr/>
        <p:txBody>
          <a:bodyPr>
            <a:normAutofit lnSpcReduction="10000"/>
          </a:bodyPr>
          <a:lstStyle/>
          <a:p>
            <a:pPr marL="233310" indent="-233310" eaLnBrk="1" hangingPunct="1">
              <a:buClr>
                <a:schemeClr val="bg2">
                  <a:lumMod val="50000"/>
                </a:schemeClr>
              </a:buClr>
              <a:defRPr/>
            </a:pPr>
            <a:r>
              <a:rPr lang="en-US" dirty="0" smtClean="0">
                <a:solidFill>
                  <a:schemeClr val="bg2">
                    <a:lumMod val="50000"/>
                  </a:schemeClr>
                </a:solidFill>
              </a:rPr>
              <a:t>Contacts the command and control server over port 443.  </a:t>
            </a:r>
          </a:p>
          <a:p>
            <a:pPr marL="519060" lvl="1" indent="-233310" eaLnBrk="1" hangingPunct="1">
              <a:buClr>
                <a:schemeClr val="bg2">
                  <a:lumMod val="50000"/>
                </a:schemeClr>
              </a:buClr>
              <a:defRPr/>
            </a:pPr>
            <a:r>
              <a:rPr lang="en-US" dirty="0" smtClean="0">
                <a:solidFill>
                  <a:schemeClr val="bg2">
                    <a:lumMod val="50000"/>
                  </a:schemeClr>
                </a:solidFill>
              </a:rPr>
              <a:t>Traffic is not legitimate SSL traffic, but a custom protocol</a:t>
            </a:r>
          </a:p>
          <a:p>
            <a:pPr marL="233310" indent="-233310" eaLnBrk="1" hangingPunct="1">
              <a:buClr>
                <a:schemeClr val="bg2">
                  <a:lumMod val="50000"/>
                </a:schemeClr>
              </a:buClr>
              <a:defRPr/>
            </a:pPr>
            <a:r>
              <a:rPr lang="en-US" dirty="0" smtClean="0">
                <a:solidFill>
                  <a:schemeClr val="bg2">
                    <a:lumMod val="50000"/>
                  </a:schemeClr>
                </a:solidFill>
              </a:rPr>
              <a:t>Network traffic is trivially encoded</a:t>
            </a:r>
          </a:p>
          <a:p>
            <a:pPr marL="519060" lvl="1" indent="-233310" eaLnBrk="1" hangingPunct="1">
              <a:buClr>
                <a:schemeClr val="bg2">
                  <a:lumMod val="50000"/>
                </a:schemeClr>
              </a:buClr>
              <a:defRPr/>
            </a:pPr>
            <a:r>
              <a:rPr lang="en-US" dirty="0" smtClean="0">
                <a:solidFill>
                  <a:schemeClr val="bg2">
                    <a:lumMod val="50000"/>
                  </a:schemeClr>
                </a:solidFill>
              </a:rPr>
              <a:t>Header data is XOR’d or NOT’d</a:t>
            </a:r>
          </a:p>
          <a:p>
            <a:pPr marL="519060" lvl="1" indent="-233310" eaLnBrk="1" hangingPunct="1">
              <a:buClr>
                <a:schemeClr val="bg2">
                  <a:lumMod val="50000"/>
                </a:schemeClr>
              </a:buClr>
              <a:defRPr/>
            </a:pPr>
            <a:r>
              <a:rPr lang="en-US" dirty="0" smtClean="0">
                <a:solidFill>
                  <a:schemeClr val="bg2">
                    <a:lumMod val="50000"/>
                  </a:schemeClr>
                </a:solidFill>
              </a:rPr>
              <a:t>Data is XOR’d using a random key generated at runtime</a:t>
            </a:r>
          </a:p>
          <a:p>
            <a:pPr marL="233310" indent="-233310" eaLnBrk="1" hangingPunct="1">
              <a:buClr>
                <a:schemeClr val="bg2">
                  <a:lumMod val="50000"/>
                </a:schemeClr>
              </a:buClr>
              <a:defRPr/>
            </a:pPr>
            <a:r>
              <a:rPr lang="en-US" dirty="0" smtClean="0">
                <a:solidFill>
                  <a:schemeClr val="bg2">
                    <a:lumMod val="50000"/>
                  </a:schemeClr>
                </a:solidFill>
              </a:rPr>
              <a:t>Header data contains 23 hardcoded backdoor commands</a:t>
            </a:r>
          </a:p>
          <a:p>
            <a:pPr lvl="1" eaLnBrk="1" hangingPunct="1">
              <a:buClr>
                <a:schemeClr val="bg2">
                  <a:lumMod val="50000"/>
                </a:schemeClr>
              </a:buClr>
              <a:defRPr/>
            </a:pPr>
            <a:r>
              <a:rPr lang="en-US" dirty="0" smtClean="0">
                <a:solidFill>
                  <a:schemeClr val="bg2">
                    <a:lumMod val="50000"/>
                  </a:schemeClr>
                </a:solidFill>
              </a:rPr>
              <a:t>Read and write to the file system and registry</a:t>
            </a:r>
          </a:p>
          <a:p>
            <a:pPr lvl="1" eaLnBrk="1" hangingPunct="1">
              <a:buClr>
                <a:schemeClr val="bg2">
                  <a:lumMod val="50000"/>
                </a:schemeClr>
              </a:buClr>
              <a:defRPr/>
            </a:pPr>
            <a:r>
              <a:rPr lang="en-US" dirty="0" smtClean="0">
                <a:solidFill>
                  <a:schemeClr val="bg2">
                    <a:lumMod val="50000"/>
                  </a:schemeClr>
                </a:solidFill>
              </a:rPr>
              <a:t>Control processes</a:t>
            </a:r>
          </a:p>
          <a:p>
            <a:pPr lvl="1" eaLnBrk="1" hangingPunct="1">
              <a:buClr>
                <a:schemeClr val="bg2">
                  <a:lumMod val="50000"/>
                </a:schemeClr>
              </a:buClr>
              <a:defRPr/>
            </a:pPr>
            <a:r>
              <a:rPr lang="en-US" dirty="0" smtClean="0">
                <a:solidFill>
                  <a:schemeClr val="bg2">
                    <a:lumMod val="50000"/>
                  </a:schemeClr>
                </a:solidFill>
              </a:rPr>
              <a:t>Download and execute additional files</a:t>
            </a:r>
          </a:p>
          <a:p>
            <a:pPr lvl="1" eaLnBrk="1" hangingPunct="1">
              <a:buClr>
                <a:schemeClr val="bg2">
                  <a:lumMod val="50000"/>
                </a:schemeClr>
              </a:buClr>
              <a:defRPr/>
            </a:pPr>
            <a:r>
              <a:rPr lang="en-US" dirty="0" smtClean="0">
                <a:solidFill>
                  <a:schemeClr val="bg2">
                    <a:lumMod val="50000"/>
                  </a:schemeClr>
                </a:solidFill>
              </a:rPr>
              <a:t>Clear system logs</a:t>
            </a:r>
          </a:p>
          <a:p>
            <a:pPr lvl="1" eaLnBrk="1" hangingPunct="1">
              <a:buClr>
                <a:schemeClr val="bg2">
                  <a:lumMod val="50000"/>
                </a:schemeClr>
              </a:buClr>
              <a:defRPr/>
            </a:pPr>
            <a:r>
              <a:rPr lang="en-US" dirty="0" smtClean="0">
                <a:solidFill>
                  <a:schemeClr val="bg2">
                    <a:lumMod val="50000"/>
                  </a:schemeClr>
                </a:solidFill>
              </a:rPr>
              <a:t>Shutdown and restart the system</a:t>
            </a:r>
          </a:p>
          <a:p>
            <a:pPr lvl="1" eaLnBrk="1" hangingPunct="1">
              <a:buClr>
                <a:schemeClr val="bg2">
                  <a:lumMod val="50000"/>
                </a:schemeClr>
              </a:buClr>
              <a:defRPr/>
            </a:pPr>
            <a:r>
              <a:rPr lang="en-US" dirty="0" smtClean="0">
                <a:solidFill>
                  <a:schemeClr val="bg2">
                    <a:lumMod val="50000"/>
                  </a:schemeClr>
                </a:solidFill>
              </a:rPr>
              <a:t>Uninstall the threat</a:t>
            </a:r>
          </a:p>
          <a:p>
            <a:pPr marL="233310" indent="-233310" eaLnBrk="1" hangingPunct="1">
              <a:buClr>
                <a:schemeClr val="bg2">
                  <a:lumMod val="50000"/>
                </a:schemeClr>
              </a:buClr>
              <a:buFontTx/>
              <a:buNone/>
              <a:defRPr/>
            </a:pPr>
            <a:endParaRPr lang="en-US" dirty="0">
              <a:solidFill>
                <a:schemeClr val="bg2">
                  <a:lumMod val="50000"/>
                </a:schemeClr>
              </a:solidFill>
            </a:endParaRPr>
          </a:p>
        </p:txBody>
      </p:sp>
      <p:sp>
        <p:nvSpPr>
          <p:cNvPr id="4" name="Footer Placeholder 3"/>
          <p:cNvSpPr>
            <a:spLocks noGrp="1"/>
          </p:cNvSpPr>
          <p:nvPr>
            <p:ph type="ftr" sz="quarter" idx="10"/>
          </p:nvPr>
        </p:nvSpPr>
        <p:spPr/>
        <p:txBody>
          <a:bodyPr/>
          <a:lstStyle/>
          <a:p>
            <a:pPr>
              <a:defRPr/>
            </a:pPr>
            <a:r>
              <a:rPr lang="en-US" smtClean="0"/>
              <a:t>RAID 2010 - The New Generation of Targeted Attacks</a:t>
            </a:r>
            <a:endParaRPr lang="en-US"/>
          </a:p>
        </p:txBody>
      </p:sp>
      <p:sp>
        <p:nvSpPr>
          <p:cNvPr id="57348" name="Slide Number Placeholder 4"/>
          <p:cNvSpPr>
            <a:spLocks noGrp="1"/>
          </p:cNvSpPr>
          <p:nvPr>
            <p:ph type="sldNum" sz="quarter" idx="11"/>
          </p:nvPr>
        </p:nvSpPr>
        <p:spPr>
          <a:noFill/>
        </p:spPr>
        <p:txBody>
          <a:bodyPr/>
          <a:lstStyle/>
          <a:p>
            <a:fld id="{DCBEE238-186B-4C69-AB57-7A5A64185F21}" type="slidenum">
              <a:rPr lang="en-US" smtClean="0">
                <a:cs typeface="Arial" charset="0"/>
              </a:rPr>
              <a:pPr/>
              <a:t>52</a:t>
            </a:fld>
            <a:endParaRPr lang="en-US" smtClean="0">
              <a:cs typeface="Arial" charset="0"/>
            </a:endParaRPr>
          </a:p>
        </p:txBody>
      </p:sp>
      <p:grpSp>
        <p:nvGrpSpPr>
          <p:cNvPr id="2" name="Group 5"/>
          <p:cNvGrpSpPr/>
          <p:nvPr/>
        </p:nvGrpSpPr>
        <p:grpSpPr>
          <a:xfrm>
            <a:off x="7693106" y="231648"/>
            <a:ext cx="1365550" cy="999744"/>
            <a:chOff x="4769295" y="1182624"/>
            <a:chExt cx="3419475" cy="2343468"/>
          </a:xfrm>
          <a:scene3d>
            <a:camera prst="perspectiveHeroicExtremeLeftFacing"/>
            <a:lightRig rig="threePt" dir="t"/>
          </a:scene3d>
        </p:grpSpPr>
        <p:sp>
          <p:nvSpPr>
            <p:cNvPr id="7" name="Rounded Rectangle 6"/>
            <p:cNvSpPr/>
            <p:nvPr/>
          </p:nvSpPr>
          <p:spPr bwMode="auto">
            <a:xfrm>
              <a:off x="5218176" y="1182624"/>
              <a:ext cx="2401824" cy="2255520"/>
            </a:xfrm>
            <a:prstGeom prst="roundRect">
              <a:avLst/>
            </a:prstGeom>
            <a:solidFill>
              <a:srgbClr val="FFFFFF"/>
            </a:solidFill>
            <a:ln w="19050" cap="flat" cmpd="sng" algn="ctr">
              <a:solidFill>
                <a:schemeClr val="tx1"/>
              </a:solidFill>
              <a:prstDash val="solid"/>
              <a:round/>
              <a:headEnd type="none" w="med" len="med"/>
              <a:tailEnd type="none" w="med" len="med"/>
            </a:ln>
            <a:effectLst/>
            <a:sp3d>
              <a:bevelT/>
            </a:sp3d>
          </p:spPr>
          <p:txBody>
            <a:bodyPr anchor="ctr"/>
            <a:lstStyle/>
            <a:p>
              <a:pPr algn="ctr">
                <a:lnSpc>
                  <a:spcPct val="90000"/>
                </a:lnSpc>
                <a:defRPr/>
              </a:pPr>
              <a:endParaRPr lang="en-US" sz="1400" dirty="0" err="1">
                <a:latin typeface="+mn-lt"/>
                <a:cs typeface="+mn-cs"/>
              </a:endParaRPr>
            </a:p>
          </p:txBody>
        </p:sp>
        <p:grpSp>
          <p:nvGrpSpPr>
            <p:cNvPr id="5" name="Group 11"/>
            <p:cNvGrpSpPr/>
            <p:nvPr/>
          </p:nvGrpSpPr>
          <p:grpSpPr>
            <a:xfrm>
              <a:off x="4769295" y="1466234"/>
              <a:ext cx="3419475" cy="2059858"/>
              <a:chOff x="6037263" y="1319930"/>
              <a:chExt cx="3419475" cy="2059858"/>
            </a:xfrm>
          </p:grpSpPr>
          <p:grpSp>
            <p:nvGrpSpPr>
              <p:cNvPr id="6" name="Group 41"/>
              <p:cNvGrpSpPr>
                <a:grpSpLocks/>
              </p:cNvGrpSpPr>
              <p:nvPr/>
            </p:nvGrpSpPr>
            <p:grpSpPr bwMode="auto">
              <a:xfrm>
                <a:off x="6941180" y="1319930"/>
                <a:ext cx="1529248" cy="1243318"/>
                <a:chOff x="3741738" y="3949600"/>
                <a:chExt cx="1050181" cy="799570"/>
              </a:xfrm>
            </p:grpSpPr>
            <p:pic>
              <p:nvPicPr>
                <p:cNvPr id="11" name="Picture 2" descr="http://www.microsoft.com/msj/archive/winprt6.gif"/>
                <p:cNvPicPr>
                  <a:picLocks noChangeAspect="1" noChangeArrowheads="1"/>
                </p:cNvPicPr>
                <p:nvPr/>
              </p:nvPicPr>
              <p:blipFill>
                <a:blip r:embed="rId2" cstate="print"/>
                <a:srcRect/>
                <a:stretch>
                  <a:fillRect/>
                </a:stretch>
              </p:blipFill>
              <p:spPr bwMode="auto">
                <a:xfrm>
                  <a:off x="3741738" y="3949600"/>
                  <a:ext cx="1050181" cy="799570"/>
                </a:xfrm>
                <a:prstGeom prst="rect">
                  <a:avLst/>
                </a:prstGeom>
                <a:noFill/>
                <a:ln w="9525">
                  <a:noFill/>
                  <a:miter lim="800000"/>
                  <a:headEnd/>
                  <a:tailEnd/>
                </a:ln>
              </p:spPr>
            </p:pic>
            <p:pic>
              <p:nvPicPr>
                <p:cNvPr id="12" name="Picture 3" descr="C:\Documents and Settings\Eric_Chien\Local Settings\Temporary Internet Files\Content.IE5\ZJOG7XVT\MCj04324230000[1].wmf"/>
                <p:cNvPicPr>
                  <a:picLocks noChangeAspect="1" noChangeArrowheads="1"/>
                </p:cNvPicPr>
                <p:nvPr/>
              </p:nvPicPr>
              <p:blipFill>
                <a:blip r:embed="rId3" cstate="print"/>
                <a:srcRect/>
                <a:stretch>
                  <a:fillRect/>
                </a:stretch>
              </p:blipFill>
              <p:spPr bwMode="auto">
                <a:xfrm>
                  <a:off x="3855735" y="4009583"/>
                  <a:ext cx="739413" cy="681765"/>
                </a:xfrm>
                <a:prstGeom prst="rect">
                  <a:avLst/>
                </a:prstGeom>
                <a:noFill/>
                <a:ln w="9525">
                  <a:noFill/>
                  <a:miter lim="800000"/>
                  <a:headEnd/>
                  <a:tailEnd/>
                </a:ln>
              </p:spPr>
            </p:pic>
          </p:grpSp>
          <p:sp>
            <p:nvSpPr>
              <p:cNvPr id="10" name="TextBox 9"/>
              <p:cNvSpPr txBox="1"/>
              <p:nvPr/>
            </p:nvSpPr>
            <p:spPr bwMode="ltGray">
              <a:xfrm>
                <a:off x="6037263" y="2614613"/>
                <a:ext cx="3419475" cy="765175"/>
              </a:xfrm>
              <a:prstGeom prst="rect">
                <a:avLst/>
              </a:prstGeom>
              <a:noFill/>
              <a:ln w="9525">
                <a:noFill/>
                <a:miter lim="800000"/>
                <a:headEnd/>
                <a:tailEnd/>
              </a:ln>
            </p:spPr>
            <p:txBody>
              <a:bodyPr wrap="none" lIns="91419" tIns="45710" rIns="91419" bIns="45710"/>
              <a:lstStyle/>
              <a:p>
                <a:pPr algn="ctr">
                  <a:lnSpc>
                    <a:spcPct val="90000"/>
                  </a:lnSpc>
                  <a:spcBef>
                    <a:spcPts val="0"/>
                  </a:spcBef>
                  <a:spcAft>
                    <a:spcPts val="800"/>
                  </a:spcAft>
                  <a:defRPr/>
                </a:pPr>
                <a:r>
                  <a:rPr lang="en-US" sz="1200" dirty="0">
                    <a:cs typeface="+mn-cs"/>
                  </a:rPr>
                  <a:t>rasmon.dll</a:t>
                </a:r>
                <a:endParaRPr lang="en-US" sz="2800" dirty="0">
                  <a:solidFill>
                    <a:schemeClr val="bg2">
                      <a:lumMod val="50000"/>
                    </a:schemeClr>
                  </a:solidFill>
                  <a:latin typeface="Calibri" pitchFamily="34" charset="0"/>
                  <a:cs typeface="+mn-cs"/>
                </a:endParaRPr>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Blank">
  <a:themeElements>
    <a:clrScheme name="Symantec_Color_Theme_v1">
      <a:dk1>
        <a:srgbClr val="000000"/>
      </a:dk1>
      <a:lt1>
        <a:srgbClr val="FFFFFF"/>
      </a:lt1>
      <a:dk2>
        <a:srgbClr val="000000"/>
      </a:dk2>
      <a:lt2>
        <a:srgbClr val="9A918C"/>
      </a:lt2>
      <a:accent1>
        <a:srgbClr val="848561"/>
      </a:accent1>
      <a:accent2>
        <a:srgbClr val="E6BA00"/>
      </a:accent2>
      <a:accent3>
        <a:srgbClr val="4D6883"/>
      </a:accent3>
      <a:accent4>
        <a:srgbClr val="F27F1A"/>
      </a:accent4>
      <a:accent5>
        <a:srgbClr val="A30609"/>
      </a:accent5>
      <a:accent6>
        <a:srgbClr val="7F6377"/>
      </a:accent6>
      <a:hlink>
        <a:srgbClr val="4D6883"/>
      </a:hlink>
      <a:folHlink>
        <a:srgbClr val="F27F1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9050" cap="flat" cmpd="sng" algn="ctr">
          <a:solidFill>
            <a:schemeClr val="tx1"/>
          </a:solidFill>
          <a:prstDash val="solid"/>
          <a:round/>
          <a:headEnd type="none" w="med" len="med"/>
          <a:tailEnd type="none" w="med" len="med"/>
        </a:ln>
        <a:effectLst/>
        <a:scene3d>
          <a:camera prst="orthographicFront"/>
          <a:lightRig rig="threePt" dir="t"/>
        </a:scene3d>
        <a:sp3d>
          <a:bevelT/>
        </a:sp3d>
      </a:spPr>
      <a:bodyPr vert="horz" wrap="square" lIns="91440" tIns="45720" rIns="91440" bIns="45720" numCol="1" rtlCol="0" anchor="ctr" anchorCtr="0" compatLnSpc="1">
        <a:prstTxWarp prst="textNoShape">
          <a:avLst/>
        </a:prstTxWarp>
      </a:bodyPr>
      <a:lstStyle>
        <a:defPPr marL="0" marR="0" indent="0" algn="ctr" defTabSz="914400" rtl="0" eaLnBrk="1" fontAlgn="base" latinLnBrk="0" hangingPunct="1">
          <a:lnSpc>
            <a:spcPct val="90000"/>
          </a:lnSpc>
          <a:spcBef>
            <a:spcPct val="0"/>
          </a:spcBef>
          <a:spcAft>
            <a:spcPct val="0"/>
          </a:spcAft>
          <a:buClrTx/>
          <a:buSzTx/>
          <a:buFontTx/>
          <a:buNone/>
          <a:tabLst/>
          <a:defRPr kumimoji="0" sz="1400" i="0" u="none" strike="noStrike" cap="none" normalizeH="0" baseline="0" dirty="0" err="1" smtClean="0">
            <a:ln>
              <a:noFill/>
            </a:ln>
            <a:effectLst/>
            <a:latin typeface="+mn-lt"/>
          </a:defRPr>
        </a:defPPr>
      </a:lstStyle>
    </a:spDef>
    <a:lnDef>
      <a:spPr bwMode="auto">
        <a:solidFill>
          <a:schemeClr val="accent1"/>
        </a:solidFill>
        <a:ln w="19050" cap="flat" cmpd="sng" algn="ctr">
          <a:solidFill>
            <a:schemeClr val="bg2"/>
          </a:solidFill>
          <a:prstDash val="solid"/>
          <a:round/>
          <a:headEnd type="none" w="med" len="med"/>
          <a:tailEnd type="none" w="med" len="med"/>
        </a:ln>
        <a:effectLst/>
      </a:spPr>
      <a:bodyPr/>
      <a:lstStyle/>
    </a:lnDef>
    <a:txDef>
      <a:spPr bwMode="ltGray">
        <a:noFill/>
        <a:ln w="9525">
          <a:noFill/>
          <a:miter lim="800000"/>
          <a:headEnd/>
          <a:tailEnd/>
        </a:ln>
      </a:spPr>
      <a:bodyPr wrap="square" lIns="91419" tIns="45710" rIns="91419" bIns="45710" rtlCol="0" anchor="t" anchorCtr="0">
        <a:noAutofit/>
      </a:bodyPr>
      <a:lstStyle>
        <a:defPPr>
          <a:lnSpc>
            <a:spcPct val="90000"/>
          </a:lnSpc>
          <a:spcBef>
            <a:spcPts val="0"/>
          </a:spcBef>
          <a:spcAft>
            <a:spcPts val="800"/>
          </a:spcAft>
          <a:defRPr sz="2000" dirty="0" err="1" smtClean="0">
            <a:solidFill>
              <a:schemeClr val="bg2">
                <a:lumMod val="50000"/>
              </a:schemeClr>
            </a:solidFill>
            <a:latin typeface="Calibri" pitchFamily="34" charset="0"/>
          </a:defRPr>
        </a:defPPr>
      </a:lstStyle>
    </a:txDef>
  </a:objectDefaults>
  <a:extraClrSchemeLst>
    <a:extraClrScheme>
      <a:clrScheme name="Blank 1">
        <a:dk1>
          <a:srgbClr val="000000"/>
        </a:dk1>
        <a:lt1>
          <a:srgbClr val="FFFFFF"/>
        </a:lt1>
        <a:dk2>
          <a:srgbClr val="000000"/>
        </a:dk2>
        <a:lt2>
          <a:srgbClr val="8C919A"/>
        </a:lt2>
        <a:accent1>
          <a:srgbClr val="848561"/>
        </a:accent1>
        <a:accent2>
          <a:srgbClr val="E6BA00"/>
        </a:accent2>
        <a:accent3>
          <a:srgbClr val="FFFFFF"/>
        </a:accent3>
        <a:accent4>
          <a:srgbClr val="000000"/>
        </a:accent4>
        <a:accent5>
          <a:srgbClr val="C2C2B7"/>
        </a:accent5>
        <a:accent6>
          <a:srgbClr val="D0A800"/>
        </a:accent6>
        <a:hlink>
          <a:srgbClr val="4D6883"/>
        </a:hlink>
        <a:folHlink>
          <a:srgbClr val="F27F1A"/>
        </a:folHlink>
      </a:clrScheme>
      <a:clrMap bg1="lt1" tx1="dk1" bg2="lt2" tx2="dk2" accent1="accent1" accent2="accent2" accent3="accent3" accent4="accent4" accent5="accent5" accent6="accent6" hlink="hlink" folHlink="folHlink"/>
    </a:extraClrScheme>
  </a:extraClrSchemeLst>
  <a:custClrLst>
    <a:custClr name="Green">
      <a:srgbClr val="339933"/>
    </a:custClr>
    <a:custClr name="Rust">
      <a:srgbClr val="B25A0A"/>
    </a:custClr>
    <a:custClr name="Yellow">
      <a:srgbClr val="FFCC00"/>
    </a:custClr>
    <a:custClr name="Taupe">
      <a:srgbClr val="7B663F"/>
    </a:custClr>
    <a:custClr name="Blue">
      <a:srgbClr val="678BA8"/>
    </a:custClr>
  </a:custClr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0</TotalTime>
  <Words>3811</Words>
  <Application>Microsoft Office PowerPoint</Application>
  <PresentationFormat>On-screen Show (4:3)</PresentationFormat>
  <Paragraphs>657</Paragraphs>
  <Slides>52</Slides>
  <Notes>37</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52</vt:i4>
      </vt:variant>
    </vt:vector>
  </HeadingPairs>
  <TitlesOfParts>
    <vt:vector size="54" baseType="lpstr">
      <vt:lpstr>Blank</vt:lpstr>
      <vt:lpstr>Worksheet</vt:lpstr>
      <vt:lpstr>The New Generation of Targeted Attacks</vt:lpstr>
      <vt:lpstr>Slide 2</vt:lpstr>
      <vt:lpstr>Agenda</vt:lpstr>
      <vt:lpstr>History of Malware</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Targeted Attack Methodology Social Engineering</vt:lpstr>
      <vt:lpstr>Targeted Attack Methodology Payload Install and Execution</vt:lpstr>
      <vt:lpstr>Targeted Attack Methodology Mass Attacks vs. Targeted Attacks</vt:lpstr>
      <vt:lpstr>A Closer Look at Hydraq</vt:lpstr>
      <vt:lpstr>Timeline Hydraq Attacks</vt:lpstr>
      <vt:lpstr>Timeline December Hydraq Incident</vt:lpstr>
      <vt:lpstr>Hydraq Attacks Key Facts</vt:lpstr>
      <vt:lpstr>December Hydraq Incident Personal Email or IM to the Victim</vt:lpstr>
      <vt:lpstr>December Hydraq Incident Bait Leads to 0-Day Exploit</vt:lpstr>
      <vt:lpstr>December Hydraq Incident Exploit Downloads Dropper</vt:lpstr>
      <vt:lpstr>December Hydraq Incident Dropper Installs Hydraq Trojan</vt:lpstr>
      <vt:lpstr>December Hydraq Incident Hydraq Connects to Command &amp; Control</vt:lpstr>
      <vt:lpstr>Demonstration Overview</vt:lpstr>
      <vt:lpstr>A Closer Look at Stuxnet </vt:lpstr>
      <vt:lpstr>Stuxnet</vt:lpstr>
      <vt:lpstr>Stuxnet</vt:lpstr>
      <vt:lpstr>Stuxnet Method of Delivery</vt:lpstr>
      <vt:lpstr>Stuxnet ICS System Discovery</vt:lpstr>
      <vt:lpstr>Stuxnet ICS Command &amp; Control</vt:lpstr>
      <vt:lpstr>Stuxnet</vt:lpstr>
      <vt:lpstr>Stuxnet </vt:lpstr>
      <vt:lpstr>Stuxnet</vt:lpstr>
      <vt:lpstr>Defense and Protection Challenges</vt:lpstr>
      <vt:lpstr>Defenses</vt:lpstr>
      <vt:lpstr>Protection Challenges for Targeted Attacks</vt:lpstr>
      <vt:lpstr>Summary</vt:lpstr>
      <vt:lpstr>Questions?</vt:lpstr>
      <vt:lpstr>Slide 44</vt:lpstr>
      <vt:lpstr>Appendix</vt:lpstr>
      <vt:lpstr>Internet Explorer Vulnerability</vt:lpstr>
      <vt:lpstr>Internet Explorer Vulnerability</vt:lpstr>
      <vt:lpstr>Trojan.Hydraq</vt:lpstr>
      <vt:lpstr>Trojan.Hydraq Notable characteristics</vt:lpstr>
      <vt:lpstr>Trojan.Hydraq Spaghetti Code</vt:lpstr>
      <vt:lpstr>Trojan.Hydraq Notable characteristics</vt:lpstr>
      <vt:lpstr>Trojan.Hydraq Network Communication</vt:lpstr>
    </vt:vector>
  </TitlesOfParts>
  <Manager/>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Hydraq Targeted Attacks</dc:title>
  <dc:creator/>
  <cp:lastModifiedBy/>
  <cp:revision>4</cp:revision>
  <dcterms:created xsi:type="dcterms:W3CDTF">2010-02-04T13:42:30Z</dcterms:created>
  <dcterms:modified xsi:type="dcterms:W3CDTF">2010-09-16T15:02:12Z</dcterms:modified>
</cp:coreProperties>
</file>